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Lst>
  <p:sldSz cx="18288000" cy="10287000"/>
  <p:notesSz cx="6858000" cy="9144000"/>
  <p:embeddedFontLst>
    <p:embeddedFont>
      <p:font typeface="Inter" charset="1" panose="020B0502030000000004"/>
      <p:regular r:id="rId47"/>
    </p:embeddedFont>
    <p:embeddedFont>
      <p:font typeface="Poppins" charset="1" panose="00000500000000000000"/>
      <p:regular r:id="rId48"/>
    </p:embeddedFont>
    <p:embeddedFont>
      <p:font typeface="Montserrat Semi-Bold" charset="1" panose="00000700000000000000"/>
      <p:regular r:id="rId49"/>
    </p:embeddedFont>
    <p:embeddedFont>
      <p:font typeface="Montserrat Italics" charset="1" panose="00000500000000000000"/>
      <p:regular r:id="rId50"/>
    </p:embeddedFont>
    <p:embeddedFont>
      <p:font typeface="Poppins Bold" charset="1" panose="00000800000000000000"/>
      <p:regular r:id="rId51"/>
    </p:embeddedFont>
    <p:embeddedFont>
      <p:font typeface="Silka" charset="1" panose="00000700000000000000"/>
      <p:regular r:id="rId52"/>
    </p:embeddedFont>
    <p:embeddedFont>
      <p:font typeface="Aileron" charset="1" panose="00000500000000000000"/>
      <p:regular r:id="rId53"/>
    </p:embeddedFont>
    <p:embeddedFont>
      <p:font typeface="Poppins Semi-Bold" charset="1" panose="00000700000000000000"/>
      <p:regular r:id="rId54"/>
    </p:embeddedFont>
    <p:embeddedFont>
      <p:font typeface="Aileron Regular Bold" charset="1" panose="00000800000000000000"/>
      <p:regular r:id="rId55"/>
    </p:embeddedFont>
    <p:embeddedFont>
      <p:font typeface="Aileron Regular" charset="1" panose="00000500000000000000"/>
      <p:regular r:id="rId56"/>
    </p:embeddedFont>
    <p:embeddedFont>
      <p:font typeface="Poppins Semi-Bold Italics" charset="1" panose="00000700000000000000"/>
      <p:regular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slides/slide34.xml" Type="http://schemas.openxmlformats.org/officeDocument/2006/relationships/slide"/><Relationship Id="rId4" Target="theme/theme1.xml" Type="http://schemas.openxmlformats.org/officeDocument/2006/relationships/theme"/><Relationship Id="rId40" Target="slides/slide35.xml" Type="http://schemas.openxmlformats.org/officeDocument/2006/relationships/slide"/><Relationship Id="rId41" Target="slides/slide36.xml" Type="http://schemas.openxmlformats.org/officeDocument/2006/relationships/slide"/><Relationship Id="rId42" Target="slides/slide37.xml" Type="http://schemas.openxmlformats.org/officeDocument/2006/relationships/slide"/><Relationship Id="rId43" Target="slides/slide38.xml" Type="http://schemas.openxmlformats.org/officeDocument/2006/relationships/slide"/><Relationship Id="rId44" Target="slides/slide39.xml" Type="http://schemas.openxmlformats.org/officeDocument/2006/relationships/slide"/><Relationship Id="rId45" Target="slides/slide40.xml" Type="http://schemas.openxmlformats.org/officeDocument/2006/relationships/slide"/><Relationship Id="rId46" Target="slides/slide41.xml" Type="http://schemas.openxmlformats.org/officeDocument/2006/relationships/slide"/><Relationship Id="rId47" Target="fonts/font47.fntdata" Type="http://schemas.openxmlformats.org/officeDocument/2006/relationships/font"/><Relationship Id="rId48" Target="fonts/font48.fntdata" Type="http://schemas.openxmlformats.org/officeDocument/2006/relationships/font"/><Relationship Id="rId49" Target="fonts/font49.fntdata" Type="http://schemas.openxmlformats.org/officeDocument/2006/relationships/font"/><Relationship Id="rId5" Target="tableStyles.xml" Type="http://schemas.openxmlformats.org/officeDocument/2006/relationships/tableStyles"/><Relationship Id="rId50" Target="fonts/font50.fntdata" Type="http://schemas.openxmlformats.org/officeDocument/2006/relationships/font"/><Relationship Id="rId51" Target="fonts/font51.fntdata" Type="http://schemas.openxmlformats.org/officeDocument/2006/relationships/font"/><Relationship Id="rId52" Target="fonts/font52.fntdata" Type="http://schemas.openxmlformats.org/officeDocument/2006/relationships/font"/><Relationship Id="rId53" Target="fonts/font53.fntdata" Type="http://schemas.openxmlformats.org/officeDocument/2006/relationships/font"/><Relationship Id="rId54" Target="fonts/font54.fntdata" Type="http://schemas.openxmlformats.org/officeDocument/2006/relationships/font"/><Relationship Id="rId55" Target="fonts/font55.fntdata" Type="http://schemas.openxmlformats.org/officeDocument/2006/relationships/font"/><Relationship Id="rId56" Target="fonts/font56.fntdata" Type="http://schemas.openxmlformats.org/officeDocument/2006/relationships/font"/><Relationship Id="rId57" Target="fonts/font57.fntdata" Type="http://schemas.openxmlformats.org/officeDocument/2006/relationships/font"/><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13" Target="../media/image12.png" Type="http://schemas.openxmlformats.org/officeDocument/2006/relationships/image"/><Relationship Id="rId14" Target="../media/image13.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 Id="rId4" Target="../media/image14.png" Type="http://schemas.openxmlformats.org/officeDocument/2006/relationships/image"/><Relationship Id="rId5" Target="../media/image15.svg" Type="http://schemas.openxmlformats.org/officeDocument/2006/relationships/image"/><Relationship Id="rId6" Target="../media/image16.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21.png" Type="http://schemas.openxmlformats.org/officeDocument/2006/relationships/image"/><Relationship Id="rId7" Target="../media/image22.svg" Type="http://schemas.openxmlformats.org/officeDocument/2006/relationships/image"/><Relationship Id="rId8" Target="../media/image23.png" Type="http://schemas.openxmlformats.org/officeDocument/2006/relationships/image"/><Relationship Id="rId9" Target="../media/image24.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1.svg" Type="http://schemas.openxmlformats.org/officeDocument/2006/relationships/image"/><Relationship Id="rId11" Target="../media/image32.png" Type="http://schemas.openxmlformats.org/officeDocument/2006/relationships/image"/><Relationship Id="rId12" Target="../media/image33.svg" Type="http://schemas.openxmlformats.org/officeDocument/2006/relationships/image"/><Relationship Id="rId2" Target="../media/image25.png" Type="http://schemas.openxmlformats.org/officeDocument/2006/relationships/image"/><Relationship Id="rId3" Target="../media/image10.png" Type="http://schemas.openxmlformats.org/officeDocument/2006/relationships/image"/><Relationship Id="rId4" Target="../media/image11.svg" Type="http://schemas.openxmlformats.org/officeDocument/2006/relationships/image"/><Relationship Id="rId5" Target="../media/image26.png" Type="http://schemas.openxmlformats.org/officeDocument/2006/relationships/image"/><Relationship Id="rId6" Target="../media/image27.svg" Type="http://schemas.openxmlformats.org/officeDocument/2006/relationships/image"/><Relationship Id="rId7" Target="../media/image28.png" Type="http://schemas.openxmlformats.org/officeDocument/2006/relationships/image"/><Relationship Id="rId8" Target="../media/image29.svg" Type="http://schemas.openxmlformats.org/officeDocument/2006/relationships/image"/><Relationship Id="rId9" Target="../media/image30.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png" Type="http://schemas.openxmlformats.org/officeDocument/2006/relationships/image"/><Relationship Id="rId3" Target="../media/image35.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png" Type="http://schemas.openxmlformats.org/officeDocument/2006/relationships/image"/><Relationship Id="rId3" Target="../media/image35.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png" Type="http://schemas.openxmlformats.org/officeDocument/2006/relationships/image"/><Relationship Id="rId3" Target="../media/image35.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2.png" Type="http://schemas.openxmlformats.org/officeDocument/2006/relationships/image"/><Relationship Id="rId11" Target="../media/image43.svg" Type="http://schemas.openxmlformats.org/officeDocument/2006/relationships/image"/><Relationship Id="rId12" Target="../media/image44.png" Type="http://schemas.openxmlformats.org/officeDocument/2006/relationships/image"/><Relationship Id="rId13" Target="../media/image45.svg" Type="http://schemas.openxmlformats.org/officeDocument/2006/relationships/image"/><Relationship Id="rId2" Target="../media/image34.png" Type="http://schemas.openxmlformats.org/officeDocument/2006/relationships/image"/><Relationship Id="rId3" Target="../media/image35.svg" Type="http://schemas.openxmlformats.org/officeDocument/2006/relationships/image"/><Relationship Id="rId4" Target="../media/image36.png" Type="http://schemas.openxmlformats.org/officeDocument/2006/relationships/image"/><Relationship Id="rId5" Target="../media/image37.svg" Type="http://schemas.openxmlformats.org/officeDocument/2006/relationships/image"/><Relationship Id="rId6" Target="../media/image38.png" Type="http://schemas.openxmlformats.org/officeDocument/2006/relationships/image"/><Relationship Id="rId7" Target="../media/image39.svg" Type="http://schemas.openxmlformats.org/officeDocument/2006/relationships/image"/><Relationship Id="rId8" Target="../media/image40.png" Type="http://schemas.openxmlformats.org/officeDocument/2006/relationships/image"/><Relationship Id="rId9" Target="../media/image41.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6.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png" Type="http://schemas.openxmlformats.org/officeDocument/2006/relationships/image"/><Relationship Id="rId3" Target="../media/image35.svg" Type="http://schemas.openxmlformats.org/officeDocument/2006/relationships/image"/><Relationship Id="rId4" Target="../media/image36.png" Type="http://schemas.openxmlformats.org/officeDocument/2006/relationships/image"/><Relationship Id="rId5" Target="../media/image37.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png" Type="http://schemas.openxmlformats.org/officeDocument/2006/relationships/image"/><Relationship Id="rId3" Target="../media/image35.svg" Type="http://schemas.openxmlformats.org/officeDocument/2006/relationships/image"/><Relationship Id="rId4" Target="../media/image38.png" Type="http://schemas.openxmlformats.org/officeDocument/2006/relationships/image"/><Relationship Id="rId5" Target="../media/image39.svg" Type="http://schemas.openxmlformats.org/officeDocument/2006/relationships/image"/><Relationship Id="rId6" Target="../media/image36.png" Type="http://schemas.openxmlformats.org/officeDocument/2006/relationships/image"/><Relationship Id="rId7" Target="../media/image37.sv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png" Type="http://schemas.openxmlformats.org/officeDocument/2006/relationships/image"/><Relationship Id="rId3" Target="../media/image35.svg" Type="http://schemas.openxmlformats.org/officeDocument/2006/relationships/image"/><Relationship Id="rId4" Target="../media/image44.png" Type="http://schemas.openxmlformats.org/officeDocument/2006/relationships/image"/><Relationship Id="rId5" Target="../media/image45.svg" Type="http://schemas.openxmlformats.org/officeDocument/2006/relationships/image"/><Relationship Id="rId6" Target="../media/image38.png" Type="http://schemas.openxmlformats.org/officeDocument/2006/relationships/image"/><Relationship Id="rId7" Target="../media/image39.svg" Type="http://schemas.openxmlformats.org/officeDocument/2006/relationships/image"/><Relationship Id="rId8" Target="../media/image36.png" Type="http://schemas.openxmlformats.org/officeDocument/2006/relationships/image"/><Relationship Id="rId9" Target="../media/image37.sv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7.svg" Type="http://schemas.openxmlformats.org/officeDocument/2006/relationships/image"/><Relationship Id="rId2" Target="../media/image34.png" Type="http://schemas.openxmlformats.org/officeDocument/2006/relationships/image"/><Relationship Id="rId3" Target="../media/image35.svg" Type="http://schemas.openxmlformats.org/officeDocument/2006/relationships/image"/><Relationship Id="rId4" Target="../media/image40.png" Type="http://schemas.openxmlformats.org/officeDocument/2006/relationships/image"/><Relationship Id="rId5" Target="../media/image44.png" Type="http://schemas.openxmlformats.org/officeDocument/2006/relationships/image"/><Relationship Id="rId6" Target="../media/image45.svg" Type="http://schemas.openxmlformats.org/officeDocument/2006/relationships/image"/><Relationship Id="rId7" Target="../media/image38.png" Type="http://schemas.openxmlformats.org/officeDocument/2006/relationships/image"/><Relationship Id="rId8" Target="../media/image39.svg" Type="http://schemas.openxmlformats.org/officeDocument/2006/relationships/image"/><Relationship Id="rId9" Target="../media/image36.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6.png" Type="http://schemas.openxmlformats.org/officeDocument/2006/relationships/image"/><Relationship Id="rId11" Target="../media/image37.svg" Type="http://schemas.openxmlformats.org/officeDocument/2006/relationships/image"/><Relationship Id="rId2" Target="../media/image34.png" Type="http://schemas.openxmlformats.org/officeDocument/2006/relationships/image"/><Relationship Id="rId3" Target="../media/image35.svg" Type="http://schemas.openxmlformats.org/officeDocument/2006/relationships/image"/><Relationship Id="rId4" Target="../media/image41.png" Type="http://schemas.openxmlformats.org/officeDocument/2006/relationships/image"/><Relationship Id="rId5" Target="../media/image40.png" Type="http://schemas.openxmlformats.org/officeDocument/2006/relationships/image"/><Relationship Id="rId6" Target="../media/image44.png" Type="http://schemas.openxmlformats.org/officeDocument/2006/relationships/image"/><Relationship Id="rId7" Target="../media/image45.svg" Type="http://schemas.openxmlformats.org/officeDocument/2006/relationships/image"/><Relationship Id="rId8" Target="../media/image38.png" Type="http://schemas.openxmlformats.org/officeDocument/2006/relationships/image"/><Relationship Id="rId9" Target="../media/image39.sv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8.png" Type="http://schemas.openxmlformats.org/officeDocument/2006/relationships/image"/><Relationship Id="rId11" Target="../media/image39.svg" Type="http://schemas.openxmlformats.org/officeDocument/2006/relationships/image"/><Relationship Id="rId12" Target="../media/image36.png" Type="http://schemas.openxmlformats.org/officeDocument/2006/relationships/image"/><Relationship Id="rId13" Target="../media/image37.svg" Type="http://schemas.openxmlformats.org/officeDocument/2006/relationships/image"/><Relationship Id="rId2" Target="../media/image34.png" Type="http://schemas.openxmlformats.org/officeDocument/2006/relationships/image"/><Relationship Id="rId3" Target="../media/image35.svg" Type="http://schemas.openxmlformats.org/officeDocument/2006/relationships/image"/><Relationship Id="rId4" Target="../media/image42.png" Type="http://schemas.openxmlformats.org/officeDocument/2006/relationships/image"/><Relationship Id="rId5" Target="../media/image43.svg" Type="http://schemas.openxmlformats.org/officeDocument/2006/relationships/image"/><Relationship Id="rId6" Target="../media/image41.png" Type="http://schemas.openxmlformats.org/officeDocument/2006/relationships/image"/><Relationship Id="rId7" Target="../media/image40.png" Type="http://schemas.openxmlformats.org/officeDocument/2006/relationships/image"/><Relationship Id="rId8" Target="../media/image44.png" Type="http://schemas.openxmlformats.org/officeDocument/2006/relationships/image"/><Relationship Id="rId9" Target="../media/image45.sv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3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3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7.png" Type="http://schemas.openxmlformats.org/officeDocument/2006/relationships/image"/><Relationship Id="rId11" Target="../media/image4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3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3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49.png" Type="http://schemas.openxmlformats.org/officeDocument/2006/relationships/image"/><Relationship Id="rId12" Target="../media/image50.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4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4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68982" y="5634765"/>
            <a:ext cx="11170070" cy="1404206"/>
            <a:chOff x="0" y="0"/>
            <a:chExt cx="2787592" cy="350432"/>
          </a:xfrm>
        </p:grpSpPr>
        <p:sp>
          <p:nvSpPr>
            <p:cNvPr name="Freeform 3" id="3"/>
            <p:cNvSpPr/>
            <p:nvPr/>
          </p:nvSpPr>
          <p:spPr>
            <a:xfrm flipH="false" flipV="false" rot="0">
              <a:off x="0" y="0"/>
              <a:ext cx="2787592" cy="350432"/>
            </a:xfrm>
            <a:custGeom>
              <a:avLst/>
              <a:gdLst/>
              <a:ahLst/>
              <a:cxnLst/>
              <a:rect r="r" b="b" t="t" l="l"/>
              <a:pathLst>
                <a:path h="350432" w="2787592">
                  <a:moveTo>
                    <a:pt x="24951" y="0"/>
                  </a:moveTo>
                  <a:lnTo>
                    <a:pt x="2762641" y="0"/>
                  </a:lnTo>
                  <a:cubicBezTo>
                    <a:pt x="2776421" y="0"/>
                    <a:pt x="2787592" y="11171"/>
                    <a:pt x="2787592" y="24951"/>
                  </a:cubicBezTo>
                  <a:lnTo>
                    <a:pt x="2787592" y="325481"/>
                  </a:lnTo>
                  <a:cubicBezTo>
                    <a:pt x="2787592" y="332098"/>
                    <a:pt x="2784964" y="338445"/>
                    <a:pt x="2780284" y="343124"/>
                  </a:cubicBezTo>
                  <a:cubicBezTo>
                    <a:pt x="2775605" y="347803"/>
                    <a:pt x="2769258" y="350432"/>
                    <a:pt x="2762641" y="350432"/>
                  </a:cubicBezTo>
                  <a:lnTo>
                    <a:pt x="24951" y="350432"/>
                  </a:lnTo>
                  <a:cubicBezTo>
                    <a:pt x="11171" y="350432"/>
                    <a:pt x="0" y="339261"/>
                    <a:pt x="0" y="325481"/>
                  </a:cubicBezTo>
                  <a:lnTo>
                    <a:pt x="0" y="24951"/>
                  </a:lnTo>
                  <a:cubicBezTo>
                    <a:pt x="0" y="11171"/>
                    <a:pt x="11171" y="0"/>
                    <a:pt x="24951" y="0"/>
                  </a:cubicBezTo>
                  <a:close/>
                </a:path>
              </a:pathLst>
            </a:custGeom>
            <a:solidFill>
              <a:srgbClr val="0F8FED"/>
            </a:solidFill>
          </p:spPr>
        </p:sp>
        <p:sp>
          <p:nvSpPr>
            <p:cNvPr name="TextBox 4" id="4"/>
            <p:cNvSpPr txBox="true"/>
            <p:nvPr/>
          </p:nvSpPr>
          <p:spPr>
            <a:xfrm>
              <a:off x="0" y="-66675"/>
              <a:ext cx="2787592" cy="417107"/>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9144000" y="-442911"/>
            <a:ext cx="9558376" cy="9397545"/>
            <a:chOff x="0" y="0"/>
            <a:chExt cx="12744501" cy="12530061"/>
          </a:xfrm>
        </p:grpSpPr>
        <p:sp>
          <p:nvSpPr>
            <p:cNvPr name="Freeform 6" id="6"/>
            <p:cNvSpPr/>
            <p:nvPr/>
          </p:nvSpPr>
          <p:spPr>
            <a:xfrm flipH="false" flipV="false" rot="2150547">
              <a:off x="1608424" y="1977586"/>
              <a:ext cx="9527653" cy="8574888"/>
            </a:xfrm>
            <a:custGeom>
              <a:avLst/>
              <a:gdLst/>
              <a:ahLst/>
              <a:cxnLst/>
              <a:rect r="r" b="b" t="t" l="l"/>
              <a:pathLst>
                <a:path h="8574888" w="9527653">
                  <a:moveTo>
                    <a:pt x="0" y="0"/>
                  </a:moveTo>
                  <a:lnTo>
                    <a:pt x="9527653" y="0"/>
                  </a:lnTo>
                  <a:lnTo>
                    <a:pt x="9527653" y="8574888"/>
                  </a:lnTo>
                  <a:lnTo>
                    <a:pt x="0" y="857488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0">
              <a:off x="6679519" y="9311173"/>
              <a:ext cx="1257841" cy="1257841"/>
            </a:xfrm>
            <a:custGeom>
              <a:avLst/>
              <a:gdLst/>
              <a:ahLst/>
              <a:cxnLst/>
              <a:rect r="r" b="b" t="t" l="l"/>
              <a:pathLst>
                <a:path h="1257841" w="1257841">
                  <a:moveTo>
                    <a:pt x="0" y="0"/>
                  </a:moveTo>
                  <a:lnTo>
                    <a:pt x="1257841" y="0"/>
                  </a:lnTo>
                  <a:lnTo>
                    <a:pt x="1257841" y="1257841"/>
                  </a:lnTo>
                  <a:lnTo>
                    <a:pt x="0" y="125784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0">
              <a:off x="1837984" y="5893561"/>
              <a:ext cx="1257841" cy="1257841"/>
            </a:xfrm>
            <a:custGeom>
              <a:avLst/>
              <a:gdLst/>
              <a:ahLst/>
              <a:cxnLst/>
              <a:rect r="r" b="b" t="t" l="l"/>
              <a:pathLst>
                <a:path h="1257841" w="1257841">
                  <a:moveTo>
                    <a:pt x="0" y="0"/>
                  </a:moveTo>
                  <a:lnTo>
                    <a:pt x="1257841" y="0"/>
                  </a:lnTo>
                  <a:lnTo>
                    <a:pt x="1257841" y="1257841"/>
                  </a:lnTo>
                  <a:lnTo>
                    <a:pt x="0" y="125784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7162242" y="3509958"/>
              <a:ext cx="1330604" cy="1207523"/>
            </a:xfrm>
            <a:custGeom>
              <a:avLst/>
              <a:gdLst/>
              <a:ahLst/>
              <a:cxnLst/>
              <a:rect r="r" b="b" t="t" l="l"/>
              <a:pathLst>
                <a:path h="1207523" w="1330604">
                  <a:moveTo>
                    <a:pt x="0" y="0"/>
                  </a:moveTo>
                  <a:lnTo>
                    <a:pt x="1330603" y="0"/>
                  </a:lnTo>
                  <a:lnTo>
                    <a:pt x="1330603" y="1207523"/>
                  </a:lnTo>
                  <a:lnTo>
                    <a:pt x="0" y="120752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0">
              <a:off x="3590748" y="4733165"/>
              <a:ext cx="4578008" cy="4578008"/>
            </a:xfrm>
            <a:custGeom>
              <a:avLst/>
              <a:gdLst/>
              <a:ahLst/>
              <a:cxnLst/>
              <a:rect r="r" b="b" t="t" l="l"/>
              <a:pathLst>
                <a:path h="4578008" w="4578008">
                  <a:moveTo>
                    <a:pt x="0" y="0"/>
                  </a:moveTo>
                  <a:lnTo>
                    <a:pt x="4578008" y="0"/>
                  </a:lnTo>
                  <a:lnTo>
                    <a:pt x="4578008" y="4578008"/>
                  </a:lnTo>
                  <a:lnTo>
                    <a:pt x="0" y="4578008"/>
                  </a:lnTo>
                  <a:lnTo>
                    <a:pt x="0" y="0"/>
                  </a:lnTo>
                  <a:close/>
                </a:path>
              </a:pathLst>
            </a:custGeom>
            <a:blipFill>
              <a:blip r:embed="rId10"/>
              <a:stretch>
                <a:fillRect l="0" t="0" r="0" b="0"/>
              </a:stretch>
            </a:blipFill>
          </p:spPr>
        </p:sp>
      </p:grpSp>
      <p:grpSp>
        <p:nvGrpSpPr>
          <p:cNvPr name="Group 11" id="11"/>
          <p:cNvGrpSpPr/>
          <p:nvPr/>
        </p:nvGrpSpPr>
        <p:grpSpPr>
          <a:xfrm rot="0">
            <a:off x="11916987" y="877459"/>
            <a:ext cx="620165" cy="620165"/>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0454D"/>
            </a:solidFill>
          </p:spPr>
        </p:sp>
        <p:sp>
          <p:nvSpPr>
            <p:cNvPr name="TextBox 13" id="13"/>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14" id="14"/>
          <p:cNvGrpSpPr/>
          <p:nvPr/>
        </p:nvGrpSpPr>
        <p:grpSpPr>
          <a:xfrm rot="0">
            <a:off x="9844812" y="-956976"/>
            <a:ext cx="1752322" cy="1752322"/>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EED"/>
            </a:solidFill>
          </p:spPr>
        </p:sp>
        <p:sp>
          <p:nvSpPr>
            <p:cNvPr name="TextBox 16" id="16"/>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17" id="17"/>
          <p:cNvGrpSpPr/>
          <p:nvPr/>
        </p:nvGrpSpPr>
        <p:grpSpPr>
          <a:xfrm rot="0">
            <a:off x="14922308" y="9258300"/>
            <a:ext cx="4203647" cy="4203647"/>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D89E"/>
            </a:solidFill>
          </p:spPr>
        </p:sp>
        <p:sp>
          <p:nvSpPr>
            <p:cNvPr name="TextBox 19" id="19"/>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20" id="20"/>
          <p:cNvSpPr/>
          <p:nvPr/>
        </p:nvSpPr>
        <p:spPr>
          <a:xfrm flipH="false" flipV="false" rot="0">
            <a:off x="809131" y="1095963"/>
            <a:ext cx="4883672" cy="689148"/>
          </a:xfrm>
          <a:custGeom>
            <a:avLst/>
            <a:gdLst/>
            <a:ahLst/>
            <a:cxnLst/>
            <a:rect r="r" b="b" t="t" l="l"/>
            <a:pathLst>
              <a:path h="689148" w="4883672">
                <a:moveTo>
                  <a:pt x="0" y="0"/>
                </a:moveTo>
                <a:lnTo>
                  <a:pt x="4883671" y="0"/>
                </a:lnTo>
                <a:lnTo>
                  <a:pt x="4883671" y="689148"/>
                </a:lnTo>
                <a:lnTo>
                  <a:pt x="0" y="689148"/>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grpSp>
        <p:nvGrpSpPr>
          <p:cNvPr name="Group 21" id="21"/>
          <p:cNvGrpSpPr/>
          <p:nvPr/>
        </p:nvGrpSpPr>
        <p:grpSpPr>
          <a:xfrm rot="0">
            <a:off x="809131" y="5857237"/>
            <a:ext cx="7157272" cy="894148"/>
            <a:chOff x="0" y="0"/>
            <a:chExt cx="9543029" cy="1192198"/>
          </a:xfrm>
        </p:grpSpPr>
        <p:sp>
          <p:nvSpPr>
            <p:cNvPr name="TextBox 22" id="22"/>
            <p:cNvSpPr txBox="true"/>
            <p:nvPr/>
          </p:nvSpPr>
          <p:spPr>
            <a:xfrm rot="0">
              <a:off x="8719575" y="203067"/>
              <a:ext cx="823455" cy="603229"/>
            </a:xfrm>
            <a:prstGeom prst="rect">
              <a:avLst/>
            </a:prstGeom>
          </p:spPr>
          <p:txBody>
            <a:bodyPr anchor="t" rtlCol="false" tIns="0" lIns="0" bIns="0" rIns="0">
              <a:spAutoFit/>
            </a:bodyPr>
            <a:lstStyle/>
            <a:p>
              <a:pPr algn="l">
                <a:lnSpc>
                  <a:spcPts val="3429"/>
                </a:lnSpc>
              </a:pPr>
              <a:r>
                <a:rPr lang="en-US" sz="3146" spc="-201">
                  <a:solidFill>
                    <a:srgbClr val="F7F9F9"/>
                  </a:solidFill>
                  <a:latin typeface="Inter"/>
                  <a:ea typeface="Inter"/>
                  <a:cs typeface="Inter"/>
                  <a:sym typeface="Inter"/>
                </a:rPr>
                <a:t>™</a:t>
              </a:r>
            </a:p>
          </p:txBody>
        </p:sp>
        <p:sp>
          <p:nvSpPr>
            <p:cNvPr name="TextBox 23" id="23"/>
            <p:cNvSpPr txBox="true"/>
            <p:nvPr/>
          </p:nvSpPr>
          <p:spPr>
            <a:xfrm rot="0">
              <a:off x="1429631" y="238124"/>
              <a:ext cx="7289944" cy="842506"/>
            </a:xfrm>
            <a:prstGeom prst="rect">
              <a:avLst/>
            </a:prstGeom>
          </p:spPr>
          <p:txBody>
            <a:bodyPr anchor="t" rtlCol="false" tIns="0" lIns="0" bIns="0" rIns="0">
              <a:spAutoFit/>
            </a:bodyPr>
            <a:lstStyle/>
            <a:p>
              <a:pPr algn="l">
                <a:lnSpc>
                  <a:spcPts val="4786"/>
                </a:lnSpc>
              </a:pPr>
              <a:r>
                <a:rPr lang="en-US" sz="4391" spc="-281">
                  <a:solidFill>
                    <a:srgbClr val="F7F9F9"/>
                  </a:solidFill>
                  <a:latin typeface="Inter"/>
                  <a:ea typeface="Inter"/>
                  <a:cs typeface="Inter"/>
                  <a:sym typeface="Inter"/>
                </a:rPr>
                <a:t>Smart Steward Method</a:t>
              </a:r>
            </a:p>
          </p:txBody>
        </p:sp>
        <p:sp>
          <p:nvSpPr>
            <p:cNvPr name="Freeform 24" id="24"/>
            <p:cNvSpPr/>
            <p:nvPr/>
          </p:nvSpPr>
          <p:spPr>
            <a:xfrm flipH="false" flipV="false" rot="0">
              <a:off x="0" y="0"/>
              <a:ext cx="1324664" cy="1192198"/>
            </a:xfrm>
            <a:custGeom>
              <a:avLst/>
              <a:gdLst/>
              <a:ahLst/>
              <a:cxnLst/>
              <a:rect r="r" b="b" t="t" l="l"/>
              <a:pathLst>
                <a:path h="1192198" w="1324664">
                  <a:moveTo>
                    <a:pt x="0" y="0"/>
                  </a:moveTo>
                  <a:lnTo>
                    <a:pt x="1324664" y="0"/>
                  </a:lnTo>
                  <a:lnTo>
                    <a:pt x="1324664" y="1192198"/>
                  </a:lnTo>
                  <a:lnTo>
                    <a:pt x="0" y="1192198"/>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grpSp>
      <p:sp>
        <p:nvSpPr>
          <p:cNvPr name="TextBox 25" id="25"/>
          <p:cNvSpPr txBox="true"/>
          <p:nvPr/>
        </p:nvSpPr>
        <p:spPr>
          <a:xfrm rot="0">
            <a:off x="296247" y="7176589"/>
            <a:ext cx="7929305" cy="868423"/>
          </a:xfrm>
          <a:prstGeom prst="rect">
            <a:avLst/>
          </a:prstGeom>
        </p:spPr>
        <p:txBody>
          <a:bodyPr anchor="t" rtlCol="false" tIns="0" lIns="0" bIns="0" rIns="0">
            <a:spAutoFit/>
          </a:bodyPr>
          <a:lstStyle/>
          <a:p>
            <a:pPr algn="l" marL="0" indent="0" lvl="0">
              <a:lnSpc>
                <a:spcPts val="3418"/>
              </a:lnSpc>
            </a:pPr>
            <a:r>
              <a:rPr lang="en-US" sz="2609" spc="26">
                <a:solidFill>
                  <a:srgbClr val="40454D"/>
                </a:solidFill>
                <a:latin typeface="Poppins"/>
                <a:ea typeface="Poppins"/>
                <a:cs typeface="Poppins"/>
                <a:sym typeface="Poppins"/>
              </a:rPr>
              <a:t>*Free resources from this session at donordock.com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283110" y="8638135"/>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7F9F9"/>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4100339" y="-1254671"/>
            <a:ext cx="2509342" cy="250934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D89E"/>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8" id="8"/>
          <p:cNvGrpSpPr/>
          <p:nvPr/>
        </p:nvGrpSpPr>
        <p:grpSpPr>
          <a:xfrm rot="0">
            <a:off x="11726140" y="674029"/>
            <a:ext cx="374411" cy="374411"/>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0454D"/>
            </a:solidFill>
          </p:spPr>
        </p:sp>
        <p:sp>
          <p:nvSpPr>
            <p:cNvPr name="TextBox 10" id="10"/>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11" id="11"/>
          <p:cNvGrpSpPr/>
          <p:nvPr/>
        </p:nvGrpSpPr>
        <p:grpSpPr>
          <a:xfrm rot="0">
            <a:off x="7784804" y="3755516"/>
            <a:ext cx="3941335" cy="3941335"/>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13" id="13"/>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14" id="14"/>
          <p:cNvSpPr/>
          <p:nvPr/>
        </p:nvSpPr>
        <p:spPr>
          <a:xfrm flipH="false" flipV="false" rot="0">
            <a:off x="1283110" y="7396699"/>
            <a:ext cx="2681324" cy="378369"/>
          </a:xfrm>
          <a:custGeom>
            <a:avLst/>
            <a:gdLst/>
            <a:ahLst/>
            <a:cxnLst/>
            <a:rect r="r" b="b" t="t" l="l"/>
            <a:pathLst>
              <a:path h="378369" w="2681324">
                <a:moveTo>
                  <a:pt x="0" y="0"/>
                </a:moveTo>
                <a:lnTo>
                  <a:pt x="2681324" y="0"/>
                </a:lnTo>
                <a:lnTo>
                  <a:pt x="2681324" y="378369"/>
                </a:lnTo>
                <a:lnTo>
                  <a:pt x="0" y="37836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5" id="15"/>
          <p:cNvSpPr/>
          <p:nvPr/>
        </p:nvSpPr>
        <p:spPr>
          <a:xfrm flipH="false" flipV="false" rot="0">
            <a:off x="11050497" y="2814231"/>
            <a:ext cx="5921967" cy="6112999"/>
          </a:xfrm>
          <a:custGeom>
            <a:avLst/>
            <a:gdLst/>
            <a:ahLst/>
            <a:cxnLst/>
            <a:rect r="r" b="b" t="t" l="l"/>
            <a:pathLst>
              <a:path h="6112999" w="5921967">
                <a:moveTo>
                  <a:pt x="0" y="0"/>
                </a:moveTo>
                <a:lnTo>
                  <a:pt x="5921968" y="0"/>
                </a:lnTo>
                <a:lnTo>
                  <a:pt x="5921968" y="6112998"/>
                </a:lnTo>
                <a:lnTo>
                  <a:pt x="0" y="611299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6" id="16"/>
          <p:cNvGrpSpPr/>
          <p:nvPr/>
        </p:nvGrpSpPr>
        <p:grpSpPr>
          <a:xfrm rot="0">
            <a:off x="12316000" y="2969235"/>
            <a:ext cx="711628" cy="711628"/>
            <a:chOff x="0" y="0"/>
            <a:chExt cx="812800" cy="812800"/>
          </a:xfrm>
        </p:grpSpPr>
        <p:sp>
          <p:nvSpPr>
            <p:cNvPr name="Freeform 17" id="1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7F9F9"/>
            </a:solidFill>
          </p:spPr>
        </p:sp>
        <p:sp>
          <p:nvSpPr>
            <p:cNvPr name="TextBox 18" id="1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19" id="19"/>
          <p:cNvGrpSpPr/>
          <p:nvPr/>
        </p:nvGrpSpPr>
        <p:grpSpPr>
          <a:xfrm rot="0">
            <a:off x="12805089" y="4523229"/>
            <a:ext cx="711628" cy="711628"/>
            <a:chOff x="0" y="0"/>
            <a:chExt cx="812800" cy="812800"/>
          </a:xfrm>
        </p:grpSpPr>
        <p:sp>
          <p:nvSpPr>
            <p:cNvPr name="Freeform 20" id="2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7F9F9"/>
            </a:solidFill>
          </p:spPr>
        </p:sp>
        <p:sp>
          <p:nvSpPr>
            <p:cNvPr name="TextBox 21" id="21"/>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22" id="22"/>
          <p:cNvGrpSpPr/>
          <p:nvPr/>
        </p:nvGrpSpPr>
        <p:grpSpPr>
          <a:xfrm rot="0">
            <a:off x="12805089" y="6501402"/>
            <a:ext cx="711628" cy="711628"/>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7F9F9"/>
            </a:solidFill>
          </p:spPr>
        </p:sp>
        <p:sp>
          <p:nvSpPr>
            <p:cNvPr name="TextBox 24" id="2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25" id="25"/>
          <p:cNvGrpSpPr/>
          <p:nvPr/>
        </p:nvGrpSpPr>
        <p:grpSpPr>
          <a:xfrm rot="0">
            <a:off x="12254868" y="8032179"/>
            <a:ext cx="711628" cy="711628"/>
            <a:chOff x="0" y="0"/>
            <a:chExt cx="812800" cy="812800"/>
          </a:xfrm>
        </p:grpSpPr>
        <p:sp>
          <p:nvSpPr>
            <p:cNvPr name="Freeform 26" id="2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7F9F9"/>
            </a:solidFill>
          </p:spPr>
        </p:sp>
        <p:sp>
          <p:nvSpPr>
            <p:cNvPr name="TextBox 27" id="2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AutoShape 28" id="28"/>
          <p:cNvSpPr/>
          <p:nvPr/>
        </p:nvSpPr>
        <p:spPr>
          <a:xfrm flipV="true">
            <a:off x="1062037" y="609433"/>
            <a:ext cx="0" cy="422525"/>
          </a:xfrm>
          <a:prstGeom prst="line">
            <a:avLst/>
          </a:prstGeom>
          <a:ln cap="flat" w="66675">
            <a:solidFill>
              <a:srgbClr val="40454D"/>
            </a:solidFill>
            <a:prstDash val="solid"/>
            <a:headEnd type="none" len="sm" w="sm"/>
            <a:tailEnd type="none" len="sm" w="sm"/>
          </a:ln>
        </p:spPr>
      </p:sp>
      <p:sp>
        <p:nvSpPr>
          <p:cNvPr name="Freeform 29" id="29"/>
          <p:cNvSpPr/>
          <p:nvPr/>
        </p:nvSpPr>
        <p:spPr>
          <a:xfrm flipH="false" flipV="false" rot="0">
            <a:off x="1283110" y="1939583"/>
            <a:ext cx="3591210" cy="3631866"/>
          </a:xfrm>
          <a:custGeom>
            <a:avLst/>
            <a:gdLst/>
            <a:ahLst/>
            <a:cxnLst/>
            <a:rect r="r" b="b" t="t" l="l"/>
            <a:pathLst>
              <a:path h="3631866" w="3591210">
                <a:moveTo>
                  <a:pt x="0" y="0"/>
                </a:moveTo>
                <a:lnTo>
                  <a:pt x="3591210" y="0"/>
                </a:lnTo>
                <a:lnTo>
                  <a:pt x="3591210" y="3631865"/>
                </a:lnTo>
                <a:lnTo>
                  <a:pt x="0" y="3631865"/>
                </a:lnTo>
                <a:lnTo>
                  <a:pt x="0" y="0"/>
                </a:lnTo>
                <a:close/>
              </a:path>
            </a:pathLst>
          </a:custGeom>
          <a:blipFill>
            <a:blip r:embed="rId6"/>
            <a:stretch>
              <a:fillRect l="0" t="0" r="0" b="0"/>
            </a:stretch>
          </a:blipFill>
        </p:spPr>
      </p:sp>
      <p:sp>
        <p:nvSpPr>
          <p:cNvPr name="TextBox 30" id="30"/>
          <p:cNvSpPr txBox="true"/>
          <p:nvPr/>
        </p:nvSpPr>
        <p:spPr>
          <a:xfrm rot="0">
            <a:off x="1283110" y="5940648"/>
            <a:ext cx="6045402" cy="695325"/>
          </a:xfrm>
          <a:prstGeom prst="rect">
            <a:avLst/>
          </a:prstGeom>
        </p:spPr>
        <p:txBody>
          <a:bodyPr anchor="t" rtlCol="false" tIns="0" lIns="0" bIns="0" rIns="0">
            <a:spAutoFit/>
          </a:bodyPr>
          <a:lstStyle/>
          <a:p>
            <a:pPr algn="just">
              <a:lnSpc>
                <a:spcPts val="5541"/>
              </a:lnSpc>
            </a:pPr>
            <a:r>
              <a:rPr lang="en-US" sz="4617" b="true">
                <a:solidFill>
                  <a:srgbClr val="40454D"/>
                </a:solidFill>
                <a:latin typeface="Montserrat Semi-Bold"/>
                <a:ea typeface="Montserrat Semi-Bold"/>
                <a:cs typeface="Montserrat Semi-Bold"/>
                <a:sym typeface="Montserrat Semi-Bold"/>
              </a:rPr>
              <a:t>Matt Bitzegaio</a:t>
            </a:r>
          </a:p>
        </p:txBody>
      </p:sp>
      <p:sp>
        <p:nvSpPr>
          <p:cNvPr name="TextBox 31" id="31"/>
          <p:cNvSpPr txBox="true"/>
          <p:nvPr/>
        </p:nvSpPr>
        <p:spPr>
          <a:xfrm rot="0">
            <a:off x="1283110" y="6931248"/>
            <a:ext cx="2834452" cy="322576"/>
          </a:xfrm>
          <a:prstGeom prst="rect">
            <a:avLst/>
          </a:prstGeom>
        </p:spPr>
        <p:txBody>
          <a:bodyPr anchor="t" rtlCol="false" tIns="0" lIns="0" bIns="0" rIns="0">
            <a:spAutoFit/>
          </a:bodyPr>
          <a:lstStyle/>
          <a:p>
            <a:pPr algn="l">
              <a:lnSpc>
                <a:spcPts val="2695"/>
              </a:lnSpc>
              <a:spcBef>
                <a:spcPct val="0"/>
              </a:spcBef>
            </a:pPr>
            <a:r>
              <a:rPr lang="en-US" sz="1925" i="true">
                <a:solidFill>
                  <a:srgbClr val="000000"/>
                </a:solidFill>
                <a:latin typeface="Montserrat Italics"/>
                <a:ea typeface="Montserrat Italics"/>
                <a:cs typeface="Montserrat Italics"/>
                <a:sym typeface="Montserrat Italics"/>
              </a:rPr>
              <a:t>Co-Founder &amp; CEO</a:t>
            </a:r>
          </a:p>
        </p:txBody>
      </p:sp>
      <p:sp>
        <p:nvSpPr>
          <p:cNvPr name="TextBox 32" id="32"/>
          <p:cNvSpPr txBox="true"/>
          <p:nvPr/>
        </p:nvSpPr>
        <p:spPr>
          <a:xfrm rot="0">
            <a:off x="8415635" y="5345183"/>
            <a:ext cx="2952854" cy="762000"/>
          </a:xfrm>
          <a:prstGeom prst="rect">
            <a:avLst/>
          </a:prstGeom>
        </p:spPr>
        <p:txBody>
          <a:bodyPr anchor="t" rtlCol="false" tIns="0" lIns="0" bIns="0" rIns="0">
            <a:spAutoFit/>
          </a:bodyPr>
          <a:lstStyle/>
          <a:p>
            <a:pPr algn="just">
              <a:lnSpc>
                <a:spcPts val="6021"/>
              </a:lnSpc>
            </a:pPr>
            <a:r>
              <a:rPr lang="en-US" sz="5017" b="true">
                <a:solidFill>
                  <a:srgbClr val="FFFFFF"/>
                </a:solidFill>
                <a:latin typeface="Montserrat Semi-Bold"/>
                <a:ea typeface="Montserrat Semi-Bold"/>
                <a:cs typeface="Montserrat Semi-Bold"/>
                <a:sym typeface="Montserrat Semi-Bold"/>
              </a:rPr>
              <a:t>Agenda</a:t>
            </a:r>
          </a:p>
        </p:txBody>
      </p:sp>
      <p:sp>
        <p:nvSpPr>
          <p:cNvPr name="TextBox 33" id="33"/>
          <p:cNvSpPr txBox="true"/>
          <p:nvPr/>
        </p:nvSpPr>
        <p:spPr>
          <a:xfrm rot="0">
            <a:off x="13399356" y="3020249"/>
            <a:ext cx="3133953" cy="609600"/>
          </a:xfrm>
          <a:prstGeom prst="rect">
            <a:avLst/>
          </a:prstGeom>
        </p:spPr>
        <p:txBody>
          <a:bodyPr anchor="t" rtlCol="false" tIns="0" lIns="0" bIns="0" rIns="0">
            <a:spAutoFit/>
          </a:bodyPr>
          <a:lstStyle/>
          <a:p>
            <a:pPr algn="l">
              <a:lnSpc>
                <a:spcPts val="2401"/>
              </a:lnSpc>
            </a:pPr>
            <a:r>
              <a:rPr lang="en-US" sz="2001" b="true">
                <a:solidFill>
                  <a:srgbClr val="2A2F36"/>
                </a:solidFill>
                <a:latin typeface="Montserrat Semi-Bold"/>
                <a:ea typeface="Montserrat Semi-Bold"/>
                <a:cs typeface="Montserrat Semi-Bold"/>
                <a:sym typeface="Montserrat Semi-Bold"/>
              </a:rPr>
              <a:t>Why donor stewardship?</a:t>
            </a:r>
          </a:p>
        </p:txBody>
      </p:sp>
      <p:sp>
        <p:nvSpPr>
          <p:cNvPr name="TextBox 34" id="34"/>
          <p:cNvSpPr txBox="true"/>
          <p:nvPr/>
        </p:nvSpPr>
        <p:spPr>
          <a:xfrm rot="0">
            <a:off x="13970398" y="4574243"/>
            <a:ext cx="2639283" cy="609600"/>
          </a:xfrm>
          <a:prstGeom prst="rect">
            <a:avLst/>
          </a:prstGeom>
        </p:spPr>
        <p:txBody>
          <a:bodyPr anchor="t" rtlCol="false" tIns="0" lIns="0" bIns="0" rIns="0">
            <a:spAutoFit/>
          </a:bodyPr>
          <a:lstStyle/>
          <a:p>
            <a:pPr algn="l">
              <a:lnSpc>
                <a:spcPts val="2401"/>
              </a:lnSpc>
            </a:pPr>
            <a:r>
              <a:rPr lang="en-US" sz="2001" b="true">
                <a:solidFill>
                  <a:srgbClr val="2A2F36"/>
                </a:solidFill>
                <a:latin typeface="Montserrat Semi-Bold"/>
                <a:ea typeface="Montserrat Semi-Bold"/>
                <a:cs typeface="Montserrat Semi-Bold"/>
                <a:sym typeface="Montserrat Semi-Bold"/>
              </a:rPr>
              <a:t>Smart Steward</a:t>
            </a:r>
          </a:p>
          <a:p>
            <a:pPr algn="l">
              <a:lnSpc>
                <a:spcPts val="2401"/>
              </a:lnSpc>
            </a:pPr>
            <a:r>
              <a:rPr lang="en-US" sz="2001" b="true">
                <a:solidFill>
                  <a:srgbClr val="2A2F36"/>
                </a:solidFill>
                <a:latin typeface="Montserrat Semi-Bold"/>
                <a:ea typeface="Montserrat Semi-Bold"/>
                <a:cs typeface="Montserrat Semi-Bold"/>
                <a:sym typeface="Montserrat Semi-Bold"/>
              </a:rPr>
              <a:t>Method</a:t>
            </a:r>
          </a:p>
        </p:txBody>
      </p:sp>
      <p:sp>
        <p:nvSpPr>
          <p:cNvPr name="TextBox 35" id="35"/>
          <p:cNvSpPr txBox="true"/>
          <p:nvPr/>
        </p:nvSpPr>
        <p:spPr>
          <a:xfrm rot="0">
            <a:off x="13853326" y="6704816"/>
            <a:ext cx="3234909" cy="304800"/>
          </a:xfrm>
          <a:prstGeom prst="rect">
            <a:avLst/>
          </a:prstGeom>
        </p:spPr>
        <p:txBody>
          <a:bodyPr anchor="t" rtlCol="false" tIns="0" lIns="0" bIns="0" rIns="0">
            <a:spAutoFit/>
          </a:bodyPr>
          <a:lstStyle/>
          <a:p>
            <a:pPr algn="l">
              <a:lnSpc>
                <a:spcPts val="2401"/>
              </a:lnSpc>
            </a:pPr>
            <a:r>
              <a:rPr lang="en-US" sz="2001" b="true">
                <a:solidFill>
                  <a:srgbClr val="2A2F36"/>
                </a:solidFill>
                <a:latin typeface="Montserrat Semi-Bold"/>
                <a:ea typeface="Montserrat Semi-Bold"/>
                <a:cs typeface="Montserrat Semi-Bold"/>
                <a:sym typeface="Montserrat Semi-Bold"/>
              </a:rPr>
              <a:t>Stewardship Journeys</a:t>
            </a:r>
          </a:p>
        </p:txBody>
      </p:sp>
      <p:sp>
        <p:nvSpPr>
          <p:cNvPr name="TextBox 36" id="36"/>
          <p:cNvSpPr txBox="true"/>
          <p:nvPr/>
        </p:nvSpPr>
        <p:spPr>
          <a:xfrm rot="0">
            <a:off x="13399356" y="8235593"/>
            <a:ext cx="3015583" cy="304800"/>
          </a:xfrm>
          <a:prstGeom prst="rect">
            <a:avLst/>
          </a:prstGeom>
        </p:spPr>
        <p:txBody>
          <a:bodyPr anchor="t" rtlCol="false" tIns="0" lIns="0" bIns="0" rIns="0">
            <a:spAutoFit/>
          </a:bodyPr>
          <a:lstStyle/>
          <a:p>
            <a:pPr algn="l">
              <a:lnSpc>
                <a:spcPts val="2401"/>
              </a:lnSpc>
            </a:pPr>
            <a:r>
              <a:rPr lang="en-US" sz="2001" b="true">
                <a:solidFill>
                  <a:srgbClr val="2A2F36"/>
                </a:solidFill>
                <a:latin typeface="Montserrat Semi-Bold"/>
                <a:ea typeface="Montserrat Semi-Bold"/>
                <a:cs typeface="Montserrat Semi-Bold"/>
                <a:sym typeface="Montserrat Semi-Bold"/>
              </a:rPr>
              <a:t>Getting Started</a:t>
            </a:r>
          </a:p>
        </p:txBody>
      </p:sp>
      <p:sp>
        <p:nvSpPr>
          <p:cNvPr name="TextBox 37" id="37"/>
          <p:cNvSpPr txBox="true"/>
          <p:nvPr/>
        </p:nvSpPr>
        <p:spPr>
          <a:xfrm rot="0">
            <a:off x="1351133" y="609433"/>
            <a:ext cx="7796540" cy="439007"/>
          </a:xfrm>
          <a:prstGeom prst="rect">
            <a:avLst/>
          </a:prstGeom>
        </p:spPr>
        <p:txBody>
          <a:bodyPr anchor="t" rtlCol="false" tIns="0" lIns="0" bIns="0" rIns="0">
            <a:spAutoFit/>
          </a:bodyPr>
          <a:lstStyle/>
          <a:p>
            <a:pPr algn="l" marL="0" indent="0" lvl="0">
              <a:lnSpc>
                <a:spcPts val="3244"/>
              </a:lnSpc>
            </a:pPr>
            <a:r>
              <a:rPr lang="en-US" b="true" sz="2896" spc="28">
                <a:solidFill>
                  <a:srgbClr val="2A2F36"/>
                </a:solidFill>
                <a:latin typeface="Poppins Bold"/>
                <a:ea typeface="Poppins Bold"/>
                <a:cs typeface="Poppins Bold"/>
                <a:sym typeface="Poppins Bold"/>
              </a:rPr>
              <a:t>INTRODUCTION</a:t>
            </a:r>
          </a:p>
        </p:txBody>
      </p:sp>
    </p:spTree>
  </p:cSld>
  <p:clrMapOvr>
    <a:masterClrMapping/>
  </p:clrMapOvr>
  <p:transition spd="slow">
    <p:push dir="u"/>
  </p:transition>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891369" y="1048390"/>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0454D"/>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3173152" y="-988552"/>
            <a:ext cx="1752322" cy="175232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8" id="8"/>
          <p:cNvGrpSpPr/>
          <p:nvPr/>
        </p:nvGrpSpPr>
        <p:grpSpPr>
          <a:xfrm rot="0">
            <a:off x="14821744" y="9352097"/>
            <a:ext cx="3731820" cy="3731820"/>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10" id="10"/>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11" id="11"/>
          <p:cNvSpPr txBox="true"/>
          <p:nvPr/>
        </p:nvSpPr>
        <p:spPr>
          <a:xfrm rot="0">
            <a:off x="4049313" y="881262"/>
            <a:ext cx="10496500" cy="933450"/>
          </a:xfrm>
          <a:prstGeom prst="rect">
            <a:avLst/>
          </a:prstGeom>
        </p:spPr>
        <p:txBody>
          <a:bodyPr anchor="t" rtlCol="false" tIns="0" lIns="0" bIns="0" rIns="0">
            <a:spAutoFit/>
          </a:bodyPr>
          <a:lstStyle/>
          <a:p>
            <a:pPr algn="ctr">
              <a:lnSpc>
                <a:spcPts val="6959"/>
              </a:lnSpc>
            </a:pPr>
            <a:r>
              <a:rPr lang="en-US" sz="5799" b="true">
                <a:solidFill>
                  <a:srgbClr val="40454D"/>
                </a:solidFill>
                <a:latin typeface="Poppins Bold"/>
                <a:ea typeface="Poppins Bold"/>
                <a:cs typeface="Poppins Bold"/>
                <a:sym typeface="Poppins Bold"/>
              </a:rPr>
              <a:t>Challenges</a:t>
            </a:r>
          </a:p>
        </p:txBody>
      </p:sp>
      <p:grpSp>
        <p:nvGrpSpPr>
          <p:cNvPr name="Group 12" id="12"/>
          <p:cNvGrpSpPr/>
          <p:nvPr/>
        </p:nvGrpSpPr>
        <p:grpSpPr>
          <a:xfrm rot="0">
            <a:off x="9409780" y="2150079"/>
            <a:ext cx="3905247" cy="3687808"/>
            <a:chOff x="0" y="0"/>
            <a:chExt cx="5206996" cy="4917077"/>
          </a:xfrm>
        </p:grpSpPr>
        <p:grpSp>
          <p:nvGrpSpPr>
            <p:cNvPr name="Group 13" id="13"/>
            <p:cNvGrpSpPr/>
            <p:nvPr/>
          </p:nvGrpSpPr>
          <p:grpSpPr>
            <a:xfrm rot="0">
              <a:off x="0" y="0"/>
              <a:ext cx="5206996" cy="4917077"/>
              <a:chOff x="0" y="0"/>
              <a:chExt cx="1356655" cy="1281118"/>
            </a:xfrm>
          </p:grpSpPr>
          <p:sp>
            <p:nvSpPr>
              <p:cNvPr name="Freeform 14" id="14"/>
              <p:cNvSpPr/>
              <p:nvPr/>
            </p:nvSpPr>
            <p:spPr>
              <a:xfrm flipH="false" flipV="false" rot="0">
                <a:off x="0" y="0"/>
                <a:ext cx="1356655" cy="1281118"/>
              </a:xfrm>
              <a:custGeom>
                <a:avLst/>
                <a:gdLst/>
                <a:ahLst/>
                <a:cxnLst/>
                <a:rect r="r" b="b" t="t" l="l"/>
                <a:pathLst>
                  <a:path h="1281118" w="1356655">
                    <a:moveTo>
                      <a:pt x="91192" y="0"/>
                    </a:moveTo>
                    <a:lnTo>
                      <a:pt x="1265462" y="0"/>
                    </a:lnTo>
                    <a:cubicBezTo>
                      <a:pt x="1289648" y="0"/>
                      <a:pt x="1312843" y="9608"/>
                      <a:pt x="1329945" y="26710"/>
                    </a:cubicBezTo>
                    <a:cubicBezTo>
                      <a:pt x="1347047" y="43811"/>
                      <a:pt x="1356655" y="67007"/>
                      <a:pt x="1356655" y="91192"/>
                    </a:cubicBezTo>
                    <a:lnTo>
                      <a:pt x="1356655" y="1189926"/>
                    </a:lnTo>
                    <a:cubicBezTo>
                      <a:pt x="1356655" y="1214111"/>
                      <a:pt x="1347047" y="1237307"/>
                      <a:pt x="1329945" y="1254408"/>
                    </a:cubicBezTo>
                    <a:cubicBezTo>
                      <a:pt x="1312843" y="1271510"/>
                      <a:pt x="1289648" y="1281118"/>
                      <a:pt x="1265462" y="1281118"/>
                    </a:cubicBezTo>
                    <a:lnTo>
                      <a:pt x="91192" y="1281118"/>
                    </a:lnTo>
                    <a:cubicBezTo>
                      <a:pt x="67007" y="1281118"/>
                      <a:pt x="43811" y="1271510"/>
                      <a:pt x="26710" y="1254408"/>
                    </a:cubicBezTo>
                    <a:cubicBezTo>
                      <a:pt x="9608" y="1237307"/>
                      <a:pt x="0" y="1214111"/>
                      <a:pt x="0" y="1189926"/>
                    </a:cubicBezTo>
                    <a:lnTo>
                      <a:pt x="0" y="91192"/>
                    </a:lnTo>
                    <a:cubicBezTo>
                      <a:pt x="0" y="67007"/>
                      <a:pt x="9608" y="43811"/>
                      <a:pt x="26710" y="26710"/>
                    </a:cubicBezTo>
                    <a:cubicBezTo>
                      <a:pt x="43811" y="9608"/>
                      <a:pt x="67007" y="0"/>
                      <a:pt x="91192" y="0"/>
                    </a:cubicBezTo>
                    <a:close/>
                  </a:path>
                </a:pathLst>
              </a:custGeom>
              <a:solidFill>
                <a:srgbClr val="000000">
                  <a:alpha val="0"/>
                </a:srgbClr>
              </a:solidFill>
              <a:ln w="47625" cap="rnd">
                <a:solidFill>
                  <a:srgbClr val="40454D"/>
                </a:solidFill>
                <a:prstDash val="solid"/>
                <a:round/>
              </a:ln>
            </p:spPr>
          </p:sp>
          <p:sp>
            <p:nvSpPr>
              <p:cNvPr name="TextBox 15" id="15"/>
              <p:cNvSpPr txBox="true"/>
              <p:nvPr/>
            </p:nvSpPr>
            <p:spPr>
              <a:xfrm>
                <a:off x="0" y="-47625"/>
                <a:ext cx="1356655" cy="1328743"/>
              </a:xfrm>
              <a:prstGeom prst="rect">
                <a:avLst/>
              </a:prstGeom>
            </p:spPr>
            <p:txBody>
              <a:bodyPr anchor="ctr" rtlCol="false" tIns="49874" lIns="49874" bIns="49874" rIns="49874"/>
              <a:lstStyle/>
              <a:p>
                <a:pPr algn="ctr">
                  <a:lnSpc>
                    <a:spcPts val="3220"/>
                  </a:lnSpc>
                </a:pPr>
              </a:p>
            </p:txBody>
          </p:sp>
        </p:grpSp>
        <p:sp>
          <p:nvSpPr>
            <p:cNvPr name="Freeform 16" id="16"/>
            <p:cNvSpPr/>
            <p:nvPr/>
          </p:nvSpPr>
          <p:spPr>
            <a:xfrm flipH="false" flipV="false" rot="0">
              <a:off x="377731" y="432729"/>
              <a:ext cx="858311" cy="656608"/>
            </a:xfrm>
            <a:custGeom>
              <a:avLst/>
              <a:gdLst/>
              <a:ahLst/>
              <a:cxnLst/>
              <a:rect r="r" b="b" t="t" l="l"/>
              <a:pathLst>
                <a:path h="656608" w="858311">
                  <a:moveTo>
                    <a:pt x="0" y="0"/>
                  </a:moveTo>
                  <a:lnTo>
                    <a:pt x="858311" y="0"/>
                  </a:lnTo>
                  <a:lnTo>
                    <a:pt x="858311" y="656608"/>
                  </a:lnTo>
                  <a:lnTo>
                    <a:pt x="0" y="65660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7" id="17"/>
            <p:cNvSpPr txBox="true"/>
            <p:nvPr/>
          </p:nvSpPr>
          <p:spPr>
            <a:xfrm rot="0">
              <a:off x="377731" y="1365209"/>
              <a:ext cx="4648119" cy="2234285"/>
            </a:xfrm>
            <a:prstGeom prst="rect">
              <a:avLst/>
            </a:prstGeom>
          </p:spPr>
          <p:txBody>
            <a:bodyPr anchor="t" rtlCol="false" tIns="0" lIns="0" bIns="0" rIns="0">
              <a:spAutoFit/>
            </a:bodyPr>
            <a:lstStyle/>
            <a:p>
              <a:pPr algn="l">
                <a:lnSpc>
                  <a:spcPts val="4387"/>
                </a:lnSpc>
              </a:pPr>
              <a:r>
                <a:rPr lang="en-US" sz="4025" spc="-257">
                  <a:solidFill>
                    <a:srgbClr val="000000"/>
                  </a:solidFill>
                  <a:latin typeface="Silka"/>
                  <a:ea typeface="Silka"/>
                  <a:cs typeface="Silka"/>
                  <a:sym typeface="Silka"/>
                </a:rPr>
                <a:t>Manag</a:t>
              </a:r>
              <a:r>
                <a:rPr lang="en-US" sz="4025" spc="-257">
                  <a:solidFill>
                    <a:srgbClr val="000000"/>
                  </a:solidFill>
                  <a:latin typeface="Silka"/>
                  <a:ea typeface="Silka"/>
                  <a:cs typeface="Silka"/>
                  <a:sym typeface="Silka"/>
                </a:rPr>
                <a:t>ing disconnected tools &amp; data</a:t>
              </a:r>
            </a:p>
          </p:txBody>
        </p:sp>
      </p:grpSp>
      <p:grpSp>
        <p:nvGrpSpPr>
          <p:cNvPr name="Group 18" id="18"/>
          <p:cNvGrpSpPr/>
          <p:nvPr/>
        </p:nvGrpSpPr>
        <p:grpSpPr>
          <a:xfrm rot="0">
            <a:off x="9409780" y="6059201"/>
            <a:ext cx="3905247" cy="3687808"/>
            <a:chOff x="0" y="0"/>
            <a:chExt cx="5206996" cy="4917077"/>
          </a:xfrm>
        </p:grpSpPr>
        <p:grpSp>
          <p:nvGrpSpPr>
            <p:cNvPr name="Group 19" id="19"/>
            <p:cNvGrpSpPr/>
            <p:nvPr/>
          </p:nvGrpSpPr>
          <p:grpSpPr>
            <a:xfrm rot="0">
              <a:off x="0" y="0"/>
              <a:ext cx="5206996" cy="4917077"/>
              <a:chOff x="0" y="0"/>
              <a:chExt cx="1356655" cy="1281118"/>
            </a:xfrm>
          </p:grpSpPr>
          <p:sp>
            <p:nvSpPr>
              <p:cNvPr name="Freeform 20" id="20"/>
              <p:cNvSpPr/>
              <p:nvPr/>
            </p:nvSpPr>
            <p:spPr>
              <a:xfrm flipH="false" flipV="false" rot="0">
                <a:off x="0" y="0"/>
                <a:ext cx="1356655" cy="1281118"/>
              </a:xfrm>
              <a:custGeom>
                <a:avLst/>
                <a:gdLst/>
                <a:ahLst/>
                <a:cxnLst/>
                <a:rect r="r" b="b" t="t" l="l"/>
                <a:pathLst>
                  <a:path h="1281118" w="1356655">
                    <a:moveTo>
                      <a:pt x="91192" y="0"/>
                    </a:moveTo>
                    <a:lnTo>
                      <a:pt x="1265462" y="0"/>
                    </a:lnTo>
                    <a:cubicBezTo>
                      <a:pt x="1289648" y="0"/>
                      <a:pt x="1312843" y="9608"/>
                      <a:pt x="1329945" y="26710"/>
                    </a:cubicBezTo>
                    <a:cubicBezTo>
                      <a:pt x="1347047" y="43811"/>
                      <a:pt x="1356655" y="67007"/>
                      <a:pt x="1356655" y="91192"/>
                    </a:cubicBezTo>
                    <a:lnTo>
                      <a:pt x="1356655" y="1189926"/>
                    </a:lnTo>
                    <a:cubicBezTo>
                      <a:pt x="1356655" y="1214111"/>
                      <a:pt x="1347047" y="1237307"/>
                      <a:pt x="1329945" y="1254408"/>
                    </a:cubicBezTo>
                    <a:cubicBezTo>
                      <a:pt x="1312843" y="1271510"/>
                      <a:pt x="1289648" y="1281118"/>
                      <a:pt x="1265462" y="1281118"/>
                    </a:cubicBezTo>
                    <a:lnTo>
                      <a:pt x="91192" y="1281118"/>
                    </a:lnTo>
                    <a:cubicBezTo>
                      <a:pt x="67007" y="1281118"/>
                      <a:pt x="43811" y="1271510"/>
                      <a:pt x="26710" y="1254408"/>
                    </a:cubicBezTo>
                    <a:cubicBezTo>
                      <a:pt x="9608" y="1237307"/>
                      <a:pt x="0" y="1214111"/>
                      <a:pt x="0" y="1189926"/>
                    </a:cubicBezTo>
                    <a:lnTo>
                      <a:pt x="0" y="91192"/>
                    </a:lnTo>
                    <a:cubicBezTo>
                      <a:pt x="0" y="67007"/>
                      <a:pt x="9608" y="43811"/>
                      <a:pt x="26710" y="26710"/>
                    </a:cubicBezTo>
                    <a:cubicBezTo>
                      <a:pt x="43811" y="9608"/>
                      <a:pt x="67007" y="0"/>
                      <a:pt x="91192" y="0"/>
                    </a:cubicBezTo>
                    <a:close/>
                  </a:path>
                </a:pathLst>
              </a:custGeom>
              <a:solidFill>
                <a:srgbClr val="000000">
                  <a:alpha val="0"/>
                </a:srgbClr>
              </a:solidFill>
              <a:ln w="47625" cap="rnd">
                <a:solidFill>
                  <a:srgbClr val="40454D"/>
                </a:solidFill>
                <a:prstDash val="solid"/>
                <a:round/>
              </a:ln>
            </p:spPr>
          </p:sp>
          <p:sp>
            <p:nvSpPr>
              <p:cNvPr name="TextBox 21" id="21"/>
              <p:cNvSpPr txBox="true"/>
              <p:nvPr/>
            </p:nvSpPr>
            <p:spPr>
              <a:xfrm>
                <a:off x="0" y="-47625"/>
                <a:ext cx="1356655" cy="1328743"/>
              </a:xfrm>
              <a:prstGeom prst="rect">
                <a:avLst/>
              </a:prstGeom>
            </p:spPr>
            <p:txBody>
              <a:bodyPr anchor="ctr" rtlCol="false" tIns="49874" lIns="49874" bIns="49874" rIns="49874"/>
              <a:lstStyle/>
              <a:p>
                <a:pPr algn="ctr">
                  <a:lnSpc>
                    <a:spcPts val="3220"/>
                  </a:lnSpc>
                </a:pPr>
              </a:p>
            </p:txBody>
          </p:sp>
        </p:grpSp>
        <p:sp>
          <p:nvSpPr>
            <p:cNvPr name="Freeform 22" id="22"/>
            <p:cNvSpPr/>
            <p:nvPr/>
          </p:nvSpPr>
          <p:spPr>
            <a:xfrm flipH="false" flipV="false" rot="0">
              <a:off x="377731" y="529590"/>
              <a:ext cx="1247711" cy="656608"/>
            </a:xfrm>
            <a:custGeom>
              <a:avLst/>
              <a:gdLst/>
              <a:ahLst/>
              <a:cxnLst/>
              <a:rect r="r" b="b" t="t" l="l"/>
              <a:pathLst>
                <a:path h="656608" w="1247711">
                  <a:moveTo>
                    <a:pt x="0" y="0"/>
                  </a:moveTo>
                  <a:lnTo>
                    <a:pt x="1247711" y="0"/>
                  </a:lnTo>
                  <a:lnTo>
                    <a:pt x="1247711" y="656608"/>
                  </a:lnTo>
                  <a:lnTo>
                    <a:pt x="0" y="65660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23" id="23"/>
            <p:cNvSpPr txBox="true"/>
            <p:nvPr/>
          </p:nvSpPr>
          <p:spPr>
            <a:xfrm rot="0">
              <a:off x="374057" y="1371530"/>
              <a:ext cx="4648119" cy="2234285"/>
            </a:xfrm>
            <a:prstGeom prst="rect">
              <a:avLst/>
            </a:prstGeom>
          </p:spPr>
          <p:txBody>
            <a:bodyPr anchor="t" rtlCol="false" tIns="0" lIns="0" bIns="0" rIns="0">
              <a:spAutoFit/>
            </a:bodyPr>
            <a:lstStyle/>
            <a:p>
              <a:pPr algn="l">
                <a:lnSpc>
                  <a:spcPts val="4387"/>
                </a:lnSpc>
              </a:pPr>
              <a:r>
                <a:rPr lang="en-US" sz="4025" spc="-257">
                  <a:solidFill>
                    <a:srgbClr val="000000"/>
                  </a:solidFill>
                  <a:latin typeface="Silka"/>
                  <a:ea typeface="Silka"/>
                  <a:cs typeface="Silka"/>
                  <a:sym typeface="Silka"/>
                </a:rPr>
                <a:t>L</a:t>
              </a:r>
              <a:r>
                <a:rPr lang="en-US" sz="4025" spc="-257">
                  <a:solidFill>
                    <a:srgbClr val="000000"/>
                  </a:solidFill>
                  <a:latin typeface="Silka"/>
                  <a:ea typeface="Silka"/>
                  <a:cs typeface="Silka"/>
                  <a:sym typeface="Silka"/>
                </a:rPr>
                <a:t>imited budget, time, and resources</a:t>
              </a:r>
            </a:p>
          </p:txBody>
        </p:sp>
      </p:grpSp>
      <p:grpSp>
        <p:nvGrpSpPr>
          <p:cNvPr name="Group 24" id="24"/>
          <p:cNvGrpSpPr/>
          <p:nvPr/>
        </p:nvGrpSpPr>
        <p:grpSpPr>
          <a:xfrm rot="0">
            <a:off x="5280099" y="2150079"/>
            <a:ext cx="3905247" cy="3687808"/>
            <a:chOff x="0" y="0"/>
            <a:chExt cx="5206996" cy="4917077"/>
          </a:xfrm>
        </p:grpSpPr>
        <p:grpSp>
          <p:nvGrpSpPr>
            <p:cNvPr name="Group 25" id="25"/>
            <p:cNvGrpSpPr/>
            <p:nvPr/>
          </p:nvGrpSpPr>
          <p:grpSpPr>
            <a:xfrm rot="0">
              <a:off x="0" y="0"/>
              <a:ext cx="5206996" cy="4917077"/>
              <a:chOff x="0" y="0"/>
              <a:chExt cx="1356655" cy="1281118"/>
            </a:xfrm>
          </p:grpSpPr>
          <p:sp>
            <p:nvSpPr>
              <p:cNvPr name="Freeform 26" id="26"/>
              <p:cNvSpPr/>
              <p:nvPr/>
            </p:nvSpPr>
            <p:spPr>
              <a:xfrm flipH="false" flipV="false" rot="0">
                <a:off x="0" y="0"/>
                <a:ext cx="1356655" cy="1281118"/>
              </a:xfrm>
              <a:custGeom>
                <a:avLst/>
                <a:gdLst/>
                <a:ahLst/>
                <a:cxnLst/>
                <a:rect r="r" b="b" t="t" l="l"/>
                <a:pathLst>
                  <a:path h="1281118" w="1356655">
                    <a:moveTo>
                      <a:pt x="91192" y="0"/>
                    </a:moveTo>
                    <a:lnTo>
                      <a:pt x="1265462" y="0"/>
                    </a:lnTo>
                    <a:cubicBezTo>
                      <a:pt x="1289648" y="0"/>
                      <a:pt x="1312843" y="9608"/>
                      <a:pt x="1329945" y="26710"/>
                    </a:cubicBezTo>
                    <a:cubicBezTo>
                      <a:pt x="1347047" y="43811"/>
                      <a:pt x="1356655" y="67007"/>
                      <a:pt x="1356655" y="91192"/>
                    </a:cubicBezTo>
                    <a:lnTo>
                      <a:pt x="1356655" y="1189926"/>
                    </a:lnTo>
                    <a:cubicBezTo>
                      <a:pt x="1356655" y="1214111"/>
                      <a:pt x="1347047" y="1237307"/>
                      <a:pt x="1329945" y="1254408"/>
                    </a:cubicBezTo>
                    <a:cubicBezTo>
                      <a:pt x="1312843" y="1271510"/>
                      <a:pt x="1289648" y="1281118"/>
                      <a:pt x="1265462" y="1281118"/>
                    </a:cubicBezTo>
                    <a:lnTo>
                      <a:pt x="91192" y="1281118"/>
                    </a:lnTo>
                    <a:cubicBezTo>
                      <a:pt x="67007" y="1281118"/>
                      <a:pt x="43811" y="1271510"/>
                      <a:pt x="26710" y="1254408"/>
                    </a:cubicBezTo>
                    <a:cubicBezTo>
                      <a:pt x="9608" y="1237307"/>
                      <a:pt x="0" y="1214111"/>
                      <a:pt x="0" y="1189926"/>
                    </a:cubicBezTo>
                    <a:lnTo>
                      <a:pt x="0" y="91192"/>
                    </a:lnTo>
                    <a:cubicBezTo>
                      <a:pt x="0" y="67007"/>
                      <a:pt x="9608" y="43811"/>
                      <a:pt x="26710" y="26710"/>
                    </a:cubicBezTo>
                    <a:cubicBezTo>
                      <a:pt x="43811" y="9608"/>
                      <a:pt x="67007" y="0"/>
                      <a:pt x="91192" y="0"/>
                    </a:cubicBezTo>
                    <a:close/>
                  </a:path>
                </a:pathLst>
              </a:custGeom>
              <a:solidFill>
                <a:srgbClr val="000000">
                  <a:alpha val="0"/>
                </a:srgbClr>
              </a:solidFill>
              <a:ln w="47625" cap="rnd">
                <a:solidFill>
                  <a:srgbClr val="40454D"/>
                </a:solidFill>
                <a:prstDash val="solid"/>
                <a:round/>
              </a:ln>
            </p:spPr>
          </p:sp>
          <p:sp>
            <p:nvSpPr>
              <p:cNvPr name="TextBox 27" id="27"/>
              <p:cNvSpPr txBox="true"/>
              <p:nvPr/>
            </p:nvSpPr>
            <p:spPr>
              <a:xfrm>
                <a:off x="0" y="-47625"/>
                <a:ext cx="1356655" cy="1328743"/>
              </a:xfrm>
              <a:prstGeom prst="rect">
                <a:avLst/>
              </a:prstGeom>
            </p:spPr>
            <p:txBody>
              <a:bodyPr anchor="ctr" rtlCol="false" tIns="49874" lIns="49874" bIns="49874" rIns="49874"/>
              <a:lstStyle/>
              <a:p>
                <a:pPr algn="ctr">
                  <a:lnSpc>
                    <a:spcPts val="3220"/>
                  </a:lnSpc>
                </a:pPr>
              </a:p>
            </p:txBody>
          </p:sp>
        </p:grpSp>
        <p:sp>
          <p:nvSpPr>
            <p:cNvPr name="Freeform 28" id="28"/>
            <p:cNvSpPr/>
            <p:nvPr/>
          </p:nvSpPr>
          <p:spPr>
            <a:xfrm flipH="false" flipV="false" rot="0">
              <a:off x="377731" y="432729"/>
              <a:ext cx="613928" cy="656608"/>
            </a:xfrm>
            <a:custGeom>
              <a:avLst/>
              <a:gdLst/>
              <a:ahLst/>
              <a:cxnLst/>
              <a:rect r="r" b="b" t="t" l="l"/>
              <a:pathLst>
                <a:path h="656608" w="613928">
                  <a:moveTo>
                    <a:pt x="0" y="0"/>
                  </a:moveTo>
                  <a:lnTo>
                    <a:pt x="613929" y="0"/>
                  </a:lnTo>
                  <a:lnTo>
                    <a:pt x="613929" y="656608"/>
                  </a:lnTo>
                  <a:lnTo>
                    <a:pt x="0" y="65660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29" id="29"/>
            <p:cNvSpPr txBox="true"/>
            <p:nvPr/>
          </p:nvSpPr>
          <p:spPr>
            <a:xfrm rot="0">
              <a:off x="377731" y="1365209"/>
              <a:ext cx="4648119" cy="2234285"/>
            </a:xfrm>
            <a:prstGeom prst="rect">
              <a:avLst/>
            </a:prstGeom>
          </p:spPr>
          <p:txBody>
            <a:bodyPr anchor="t" rtlCol="false" tIns="0" lIns="0" bIns="0" rIns="0">
              <a:spAutoFit/>
            </a:bodyPr>
            <a:lstStyle/>
            <a:p>
              <a:pPr algn="l">
                <a:lnSpc>
                  <a:spcPts val="4387"/>
                </a:lnSpc>
              </a:pPr>
              <a:r>
                <a:rPr lang="en-US" sz="4025" spc="-257">
                  <a:solidFill>
                    <a:srgbClr val="000000"/>
                  </a:solidFill>
                  <a:latin typeface="Silka"/>
                  <a:ea typeface="Silka"/>
                  <a:cs typeface="Silka"/>
                  <a:sym typeface="Silka"/>
                </a:rPr>
                <a:t>The</a:t>
              </a:r>
              <a:r>
                <a:rPr lang="en-US" sz="4025" spc="-257">
                  <a:solidFill>
                    <a:srgbClr val="000000"/>
                  </a:solidFill>
                  <a:latin typeface="Silka"/>
                  <a:ea typeface="Silka"/>
                  <a:cs typeface="Silka"/>
                  <a:sym typeface="Silka"/>
                </a:rPr>
                <a:t> “Should” list keeps growing</a:t>
              </a:r>
            </a:p>
          </p:txBody>
        </p:sp>
      </p:grpSp>
      <p:grpSp>
        <p:nvGrpSpPr>
          <p:cNvPr name="Group 30" id="30"/>
          <p:cNvGrpSpPr/>
          <p:nvPr/>
        </p:nvGrpSpPr>
        <p:grpSpPr>
          <a:xfrm rot="0">
            <a:off x="5280099" y="6063942"/>
            <a:ext cx="3905247" cy="3687808"/>
            <a:chOff x="0" y="0"/>
            <a:chExt cx="5206996" cy="4917077"/>
          </a:xfrm>
        </p:grpSpPr>
        <p:grpSp>
          <p:nvGrpSpPr>
            <p:cNvPr name="Group 31" id="31"/>
            <p:cNvGrpSpPr/>
            <p:nvPr/>
          </p:nvGrpSpPr>
          <p:grpSpPr>
            <a:xfrm rot="0">
              <a:off x="0" y="0"/>
              <a:ext cx="5206996" cy="4917077"/>
              <a:chOff x="0" y="0"/>
              <a:chExt cx="1356655" cy="1281118"/>
            </a:xfrm>
          </p:grpSpPr>
          <p:sp>
            <p:nvSpPr>
              <p:cNvPr name="Freeform 32" id="32"/>
              <p:cNvSpPr/>
              <p:nvPr/>
            </p:nvSpPr>
            <p:spPr>
              <a:xfrm flipH="false" flipV="false" rot="0">
                <a:off x="0" y="0"/>
                <a:ext cx="1356655" cy="1281118"/>
              </a:xfrm>
              <a:custGeom>
                <a:avLst/>
                <a:gdLst/>
                <a:ahLst/>
                <a:cxnLst/>
                <a:rect r="r" b="b" t="t" l="l"/>
                <a:pathLst>
                  <a:path h="1281118" w="1356655">
                    <a:moveTo>
                      <a:pt x="91192" y="0"/>
                    </a:moveTo>
                    <a:lnTo>
                      <a:pt x="1265462" y="0"/>
                    </a:lnTo>
                    <a:cubicBezTo>
                      <a:pt x="1289648" y="0"/>
                      <a:pt x="1312843" y="9608"/>
                      <a:pt x="1329945" y="26710"/>
                    </a:cubicBezTo>
                    <a:cubicBezTo>
                      <a:pt x="1347047" y="43811"/>
                      <a:pt x="1356655" y="67007"/>
                      <a:pt x="1356655" y="91192"/>
                    </a:cubicBezTo>
                    <a:lnTo>
                      <a:pt x="1356655" y="1189926"/>
                    </a:lnTo>
                    <a:cubicBezTo>
                      <a:pt x="1356655" y="1214111"/>
                      <a:pt x="1347047" y="1237307"/>
                      <a:pt x="1329945" y="1254408"/>
                    </a:cubicBezTo>
                    <a:cubicBezTo>
                      <a:pt x="1312843" y="1271510"/>
                      <a:pt x="1289648" y="1281118"/>
                      <a:pt x="1265462" y="1281118"/>
                    </a:cubicBezTo>
                    <a:lnTo>
                      <a:pt x="91192" y="1281118"/>
                    </a:lnTo>
                    <a:cubicBezTo>
                      <a:pt x="67007" y="1281118"/>
                      <a:pt x="43811" y="1271510"/>
                      <a:pt x="26710" y="1254408"/>
                    </a:cubicBezTo>
                    <a:cubicBezTo>
                      <a:pt x="9608" y="1237307"/>
                      <a:pt x="0" y="1214111"/>
                      <a:pt x="0" y="1189926"/>
                    </a:cubicBezTo>
                    <a:lnTo>
                      <a:pt x="0" y="91192"/>
                    </a:lnTo>
                    <a:cubicBezTo>
                      <a:pt x="0" y="67007"/>
                      <a:pt x="9608" y="43811"/>
                      <a:pt x="26710" y="26710"/>
                    </a:cubicBezTo>
                    <a:cubicBezTo>
                      <a:pt x="43811" y="9608"/>
                      <a:pt x="67007" y="0"/>
                      <a:pt x="91192" y="0"/>
                    </a:cubicBezTo>
                    <a:close/>
                  </a:path>
                </a:pathLst>
              </a:custGeom>
              <a:solidFill>
                <a:srgbClr val="000000">
                  <a:alpha val="0"/>
                </a:srgbClr>
              </a:solidFill>
              <a:ln w="47625" cap="rnd">
                <a:solidFill>
                  <a:srgbClr val="40454D"/>
                </a:solidFill>
                <a:prstDash val="solid"/>
                <a:round/>
              </a:ln>
            </p:spPr>
          </p:sp>
          <p:sp>
            <p:nvSpPr>
              <p:cNvPr name="TextBox 33" id="33"/>
              <p:cNvSpPr txBox="true"/>
              <p:nvPr/>
            </p:nvSpPr>
            <p:spPr>
              <a:xfrm>
                <a:off x="0" y="-47625"/>
                <a:ext cx="1356655" cy="1328743"/>
              </a:xfrm>
              <a:prstGeom prst="rect">
                <a:avLst/>
              </a:prstGeom>
            </p:spPr>
            <p:txBody>
              <a:bodyPr anchor="ctr" rtlCol="false" tIns="49874" lIns="49874" bIns="49874" rIns="49874"/>
              <a:lstStyle/>
              <a:p>
                <a:pPr algn="ctr">
                  <a:lnSpc>
                    <a:spcPts val="3220"/>
                  </a:lnSpc>
                </a:pPr>
              </a:p>
            </p:txBody>
          </p:sp>
        </p:grpSp>
        <p:sp>
          <p:nvSpPr>
            <p:cNvPr name="Freeform 34" id="34"/>
            <p:cNvSpPr/>
            <p:nvPr/>
          </p:nvSpPr>
          <p:spPr>
            <a:xfrm flipH="false" flipV="false" rot="0">
              <a:off x="377731" y="523269"/>
              <a:ext cx="608183" cy="656608"/>
            </a:xfrm>
            <a:custGeom>
              <a:avLst/>
              <a:gdLst/>
              <a:ahLst/>
              <a:cxnLst/>
              <a:rect r="r" b="b" t="t" l="l"/>
              <a:pathLst>
                <a:path h="656608" w="608183">
                  <a:moveTo>
                    <a:pt x="0" y="0"/>
                  </a:moveTo>
                  <a:lnTo>
                    <a:pt x="608183" y="0"/>
                  </a:lnTo>
                  <a:lnTo>
                    <a:pt x="608183" y="656608"/>
                  </a:lnTo>
                  <a:lnTo>
                    <a:pt x="0" y="65660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35" id="35"/>
            <p:cNvSpPr txBox="true"/>
            <p:nvPr/>
          </p:nvSpPr>
          <p:spPr>
            <a:xfrm rot="0">
              <a:off x="377731" y="1365209"/>
              <a:ext cx="4648119" cy="2969930"/>
            </a:xfrm>
            <a:prstGeom prst="rect">
              <a:avLst/>
            </a:prstGeom>
          </p:spPr>
          <p:txBody>
            <a:bodyPr anchor="t" rtlCol="false" tIns="0" lIns="0" bIns="0" rIns="0">
              <a:spAutoFit/>
            </a:bodyPr>
            <a:lstStyle/>
            <a:p>
              <a:pPr algn="l">
                <a:lnSpc>
                  <a:spcPts val="4387"/>
                </a:lnSpc>
              </a:pPr>
              <a:r>
                <a:rPr lang="en-US" sz="4025" spc="-257">
                  <a:solidFill>
                    <a:srgbClr val="000000"/>
                  </a:solidFill>
                  <a:latin typeface="Silka"/>
                  <a:ea typeface="Silka"/>
                  <a:cs typeface="Silka"/>
                  <a:sym typeface="Silka"/>
                </a:rPr>
                <a:t>Donor expectations don’t match the experience</a:t>
              </a:r>
            </a:p>
          </p:txBody>
        </p:sp>
      </p:grpSp>
    </p:spTree>
  </p:cSld>
  <p:clrMapOvr>
    <a:masterClrMapping/>
  </p:clrMapOvr>
  <p:transition spd="med">
    <p:fade/>
  </p:transition>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393876" y="-8768280"/>
            <a:ext cx="19681876" cy="19681876"/>
          </a:xfrm>
          <a:custGeom>
            <a:avLst/>
            <a:gdLst/>
            <a:ahLst/>
            <a:cxnLst/>
            <a:rect r="r" b="b" t="t" l="l"/>
            <a:pathLst>
              <a:path h="19681876" w="19681876">
                <a:moveTo>
                  <a:pt x="0" y="0"/>
                </a:moveTo>
                <a:lnTo>
                  <a:pt x="19681876" y="0"/>
                </a:lnTo>
                <a:lnTo>
                  <a:pt x="19681876" y="19681875"/>
                </a:lnTo>
                <a:lnTo>
                  <a:pt x="0" y="19681875"/>
                </a:lnTo>
                <a:lnTo>
                  <a:pt x="0" y="0"/>
                </a:lnTo>
                <a:close/>
              </a:path>
            </a:pathLst>
          </a:custGeom>
          <a:blipFill>
            <a:blip r:embed="rId2">
              <a:alphaModFix amt="30000"/>
            </a:blip>
            <a:stretch>
              <a:fillRect l="0" t="0" r="0" b="0"/>
            </a:stretch>
          </a:blipFill>
        </p:spPr>
      </p:sp>
      <p:sp>
        <p:nvSpPr>
          <p:cNvPr name="Freeform 3" id="3"/>
          <p:cNvSpPr/>
          <p:nvPr/>
        </p:nvSpPr>
        <p:spPr>
          <a:xfrm flipH="false" flipV="false" rot="0">
            <a:off x="1372683" y="1028700"/>
            <a:ext cx="2003019" cy="282651"/>
          </a:xfrm>
          <a:custGeom>
            <a:avLst/>
            <a:gdLst/>
            <a:ahLst/>
            <a:cxnLst/>
            <a:rect r="r" b="b" t="t" l="l"/>
            <a:pathLst>
              <a:path h="282651" w="2003019">
                <a:moveTo>
                  <a:pt x="0" y="0"/>
                </a:moveTo>
                <a:lnTo>
                  <a:pt x="2003019" y="0"/>
                </a:lnTo>
                <a:lnTo>
                  <a:pt x="2003019" y="282651"/>
                </a:lnTo>
                <a:lnTo>
                  <a:pt x="0" y="28265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4" id="4"/>
          <p:cNvGrpSpPr/>
          <p:nvPr/>
        </p:nvGrpSpPr>
        <p:grpSpPr>
          <a:xfrm rot="0">
            <a:off x="4260547" y="3101040"/>
            <a:ext cx="9766906" cy="1230771"/>
            <a:chOff x="0" y="0"/>
            <a:chExt cx="13022542" cy="1641028"/>
          </a:xfrm>
        </p:grpSpPr>
        <p:sp>
          <p:nvSpPr>
            <p:cNvPr name="TextBox 5" id="5"/>
            <p:cNvSpPr txBox="true"/>
            <p:nvPr/>
          </p:nvSpPr>
          <p:spPr>
            <a:xfrm rot="0">
              <a:off x="1967849" y="328892"/>
              <a:ext cx="11054693" cy="1158567"/>
            </a:xfrm>
            <a:prstGeom prst="rect">
              <a:avLst/>
            </a:prstGeom>
          </p:spPr>
          <p:txBody>
            <a:bodyPr anchor="t" rtlCol="false" tIns="0" lIns="0" bIns="0" rIns="0">
              <a:spAutoFit/>
            </a:bodyPr>
            <a:lstStyle/>
            <a:p>
              <a:pPr algn="l">
                <a:lnSpc>
                  <a:spcPts val="6588"/>
                </a:lnSpc>
              </a:pPr>
              <a:r>
                <a:rPr lang="en-US" sz="6044" spc="-386">
                  <a:solidFill>
                    <a:srgbClr val="212938"/>
                  </a:solidFill>
                  <a:latin typeface="Inter"/>
                  <a:ea typeface="Inter"/>
                  <a:cs typeface="Inter"/>
                  <a:sym typeface="Inter"/>
                </a:rPr>
                <a:t>Smart Steward Method</a:t>
              </a:r>
            </a:p>
          </p:txBody>
        </p:sp>
        <p:sp>
          <p:nvSpPr>
            <p:cNvPr name="Freeform 6" id="6"/>
            <p:cNvSpPr/>
            <p:nvPr/>
          </p:nvSpPr>
          <p:spPr>
            <a:xfrm flipH="false" flipV="false" rot="0">
              <a:off x="0" y="0"/>
              <a:ext cx="1823364" cy="1641028"/>
            </a:xfrm>
            <a:custGeom>
              <a:avLst/>
              <a:gdLst/>
              <a:ahLst/>
              <a:cxnLst/>
              <a:rect r="r" b="b" t="t" l="l"/>
              <a:pathLst>
                <a:path h="1641028" w="1823364">
                  <a:moveTo>
                    <a:pt x="0" y="0"/>
                  </a:moveTo>
                  <a:lnTo>
                    <a:pt x="1823364" y="0"/>
                  </a:lnTo>
                  <a:lnTo>
                    <a:pt x="1823364" y="1641028"/>
                  </a:lnTo>
                  <a:lnTo>
                    <a:pt x="0" y="1641028"/>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grpSp>
      <p:sp>
        <p:nvSpPr>
          <p:cNvPr name="TextBox 7" id="7"/>
          <p:cNvSpPr txBox="true"/>
          <p:nvPr/>
        </p:nvSpPr>
        <p:spPr>
          <a:xfrm rot="0">
            <a:off x="1372683" y="1789614"/>
            <a:ext cx="4640206" cy="875167"/>
          </a:xfrm>
          <a:prstGeom prst="rect">
            <a:avLst/>
          </a:prstGeom>
        </p:spPr>
        <p:txBody>
          <a:bodyPr anchor="t" rtlCol="false" tIns="0" lIns="0" bIns="0" rIns="0">
            <a:spAutoFit/>
          </a:bodyPr>
          <a:lstStyle/>
          <a:p>
            <a:pPr algn="l">
              <a:lnSpc>
                <a:spcPts val="6766"/>
              </a:lnSpc>
            </a:pPr>
            <a:r>
              <a:rPr lang="en-US" sz="5935">
                <a:solidFill>
                  <a:srgbClr val="212938"/>
                </a:solidFill>
                <a:latin typeface="Silka"/>
                <a:ea typeface="Silka"/>
                <a:cs typeface="Silka"/>
                <a:sym typeface="Silka"/>
              </a:rPr>
              <a:t>Solution</a:t>
            </a:r>
          </a:p>
        </p:txBody>
      </p:sp>
      <p:grpSp>
        <p:nvGrpSpPr>
          <p:cNvPr name="Group 8" id="8"/>
          <p:cNvGrpSpPr/>
          <p:nvPr/>
        </p:nvGrpSpPr>
        <p:grpSpPr>
          <a:xfrm rot="0">
            <a:off x="2231332" y="6064012"/>
            <a:ext cx="4217663" cy="3194288"/>
            <a:chOff x="0" y="0"/>
            <a:chExt cx="5623550" cy="4259051"/>
          </a:xfrm>
        </p:grpSpPr>
        <p:grpSp>
          <p:nvGrpSpPr>
            <p:cNvPr name="Group 9" id="9"/>
            <p:cNvGrpSpPr/>
            <p:nvPr/>
          </p:nvGrpSpPr>
          <p:grpSpPr>
            <a:xfrm rot="0">
              <a:off x="0" y="0"/>
              <a:ext cx="5623550" cy="4259051"/>
              <a:chOff x="0" y="0"/>
              <a:chExt cx="1356655" cy="1027476"/>
            </a:xfrm>
          </p:grpSpPr>
          <p:sp>
            <p:nvSpPr>
              <p:cNvPr name="Freeform 10" id="10"/>
              <p:cNvSpPr/>
              <p:nvPr/>
            </p:nvSpPr>
            <p:spPr>
              <a:xfrm flipH="false" flipV="false" rot="0">
                <a:off x="0" y="0"/>
                <a:ext cx="1356655" cy="1027476"/>
              </a:xfrm>
              <a:custGeom>
                <a:avLst/>
                <a:gdLst/>
                <a:ahLst/>
                <a:cxnLst/>
                <a:rect r="r" b="b" t="t" l="l"/>
                <a:pathLst>
                  <a:path h="1027476" w="1356655">
                    <a:moveTo>
                      <a:pt x="84437" y="0"/>
                    </a:moveTo>
                    <a:lnTo>
                      <a:pt x="1272217" y="0"/>
                    </a:lnTo>
                    <a:cubicBezTo>
                      <a:pt x="1318851" y="0"/>
                      <a:pt x="1356655" y="37804"/>
                      <a:pt x="1356655" y="84437"/>
                    </a:cubicBezTo>
                    <a:lnTo>
                      <a:pt x="1356655" y="943038"/>
                    </a:lnTo>
                    <a:cubicBezTo>
                      <a:pt x="1356655" y="989672"/>
                      <a:pt x="1318851" y="1027476"/>
                      <a:pt x="1272217" y="1027476"/>
                    </a:cubicBezTo>
                    <a:lnTo>
                      <a:pt x="84437" y="1027476"/>
                    </a:lnTo>
                    <a:cubicBezTo>
                      <a:pt x="37804" y="1027476"/>
                      <a:pt x="0" y="989672"/>
                      <a:pt x="0" y="943038"/>
                    </a:cubicBezTo>
                    <a:lnTo>
                      <a:pt x="0" y="84437"/>
                    </a:lnTo>
                    <a:cubicBezTo>
                      <a:pt x="0" y="37804"/>
                      <a:pt x="37804" y="0"/>
                      <a:pt x="84437" y="0"/>
                    </a:cubicBezTo>
                    <a:close/>
                  </a:path>
                </a:pathLst>
              </a:custGeom>
              <a:solidFill>
                <a:srgbClr val="0F8FED"/>
              </a:solidFill>
            </p:spPr>
          </p:sp>
          <p:sp>
            <p:nvSpPr>
              <p:cNvPr name="TextBox 11" id="11"/>
              <p:cNvSpPr txBox="true"/>
              <p:nvPr/>
            </p:nvSpPr>
            <p:spPr>
              <a:xfrm>
                <a:off x="0" y="-47625"/>
                <a:ext cx="1356655" cy="1075101"/>
              </a:xfrm>
              <a:prstGeom prst="rect">
                <a:avLst/>
              </a:prstGeom>
            </p:spPr>
            <p:txBody>
              <a:bodyPr anchor="ctr" rtlCol="false" tIns="50800" lIns="50800" bIns="50800" rIns="50800"/>
              <a:lstStyle/>
              <a:p>
                <a:pPr algn="ctr">
                  <a:lnSpc>
                    <a:spcPts val="3220"/>
                  </a:lnSpc>
                </a:pPr>
              </a:p>
            </p:txBody>
          </p:sp>
        </p:grpSp>
        <p:sp>
          <p:nvSpPr>
            <p:cNvPr name="Freeform 12" id="12"/>
            <p:cNvSpPr/>
            <p:nvPr/>
          </p:nvSpPr>
          <p:spPr>
            <a:xfrm flipH="false" flipV="false" rot="0">
              <a:off x="407949" y="446673"/>
              <a:ext cx="695743" cy="656608"/>
            </a:xfrm>
            <a:custGeom>
              <a:avLst/>
              <a:gdLst/>
              <a:ahLst/>
              <a:cxnLst/>
              <a:rect r="r" b="b" t="t" l="l"/>
              <a:pathLst>
                <a:path h="656608" w="695743">
                  <a:moveTo>
                    <a:pt x="0" y="0"/>
                  </a:moveTo>
                  <a:lnTo>
                    <a:pt x="695744" y="0"/>
                  </a:lnTo>
                  <a:lnTo>
                    <a:pt x="695744" y="656608"/>
                  </a:lnTo>
                  <a:lnTo>
                    <a:pt x="0" y="656608"/>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13" id="13"/>
            <p:cNvSpPr txBox="true"/>
            <p:nvPr/>
          </p:nvSpPr>
          <p:spPr>
            <a:xfrm rot="0">
              <a:off x="407949" y="1305421"/>
              <a:ext cx="5019963" cy="538769"/>
            </a:xfrm>
            <a:prstGeom prst="rect">
              <a:avLst/>
            </a:prstGeom>
          </p:spPr>
          <p:txBody>
            <a:bodyPr anchor="t" rtlCol="false" tIns="0" lIns="0" bIns="0" rIns="0">
              <a:spAutoFit/>
            </a:bodyPr>
            <a:lstStyle/>
            <a:p>
              <a:pPr algn="l">
                <a:lnSpc>
                  <a:spcPts val="3058"/>
                </a:lnSpc>
              </a:pPr>
              <a:r>
                <a:rPr lang="en-US" sz="2806" spc="-179">
                  <a:solidFill>
                    <a:srgbClr val="F9FBFF"/>
                  </a:solidFill>
                  <a:latin typeface="Silka"/>
                  <a:ea typeface="Silka"/>
                  <a:cs typeface="Silka"/>
                  <a:sym typeface="Silka"/>
                </a:rPr>
                <a:t>Productivity</a:t>
              </a:r>
            </a:p>
          </p:txBody>
        </p:sp>
        <p:sp>
          <p:nvSpPr>
            <p:cNvPr name="TextBox 14" id="14"/>
            <p:cNvSpPr txBox="true"/>
            <p:nvPr/>
          </p:nvSpPr>
          <p:spPr>
            <a:xfrm rot="0">
              <a:off x="407949" y="1923822"/>
              <a:ext cx="4807651" cy="885218"/>
            </a:xfrm>
            <a:prstGeom prst="rect">
              <a:avLst/>
            </a:prstGeom>
          </p:spPr>
          <p:txBody>
            <a:bodyPr anchor="t" rtlCol="false" tIns="0" lIns="0" bIns="0" rIns="0">
              <a:spAutoFit/>
            </a:bodyPr>
            <a:lstStyle/>
            <a:p>
              <a:pPr algn="l">
                <a:lnSpc>
                  <a:spcPts val="2699"/>
                </a:lnSpc>
                <a:spcBef>
                  <a:spcPct val="0"/>
                </a:spcBef>
              </a:pPr>
              <a:r>
                <a:rPr lang="en-US" sz="1928" spc="-77">
                  <a:solidFill>
                    <a:srgbClr val="F9FBFF"/>
                  </a:solidFill>
                  <a:latin typeface="Aileron"/>
                  <a:ea typeface="Aileron"/>
                  <a:cs typeface="Aileron"/>
                  <a:sym typeface="Aileron"/>
                </a:rPr>
                <a:t>Be more productive and know what to do every day</a:t>
              </a:r>
            </a:p>
          </p:txBody>
        </p:sp>
      </p:grpSp>
      <p:grpSp>
        <p:nvGrpSpPr>
          <p:cNvPr name="Group 15" id="15"/>
          <p:cNvGrpSpPr/>
          <p:nvPr/>
        </p:nvGrpSpPr>
        <p:grpSpPr>
          <a:xfrm rot="0">
            <a:off x="7036363" y="6064012"/>
            <a:ext cx="4217663" cy="3194288"/>
            <a:chOff x="0" y="0"/>
            <a:chExt cx="5623550" cy="4259051"/>
          </a:xfrm>
        </p:grpSpPr>
        <p:grpSp>
          <p:nvGrpSpPr>
            <p:cNvPr name="Group 16" id="16"/>
            <p:cNvGrpSpPr/>
            <p:nvPr/>
          </p:nvGrpSpPr>
          <p:grpSpPr>
            <a:xfrm rot="0">
              <a:off x="0" y="0"/>
              <a:ext cx="5623550" cy="4259051"/>
              <a:chOff x="0" y="0"/>
              <a:chExt cx="1356655" cy="1027476"/>
            </a:xfrm>
          </p:grpSpPr>
          <p:sp>
            <p:nvSpPr>
              <p:cNvPr name="Freeform 17" id="17"/>
              <p:cNvSpPr/>
              <p:nvPr/>
            </p:nvSpPr>
            <p:spPr>
              <a:xfrm flipH="false" flipV="false" rot="0">
                <a:off x="0" y="0"/>
                <a:ext cx="1356655" cy="1027476"/>
              </a:xfrm>
              <a:custGeom>
                <a:avLst/>
                <a:gdLst/>
                <a:ahLst/>
                <a:cxnLst/>
                <a:rect r="r" b="b" t="t" l="l"/>
                <a:pathLst>
                  <a:path h="1027476" w="1356655">
                    <a:moveTo>
                      <a:pt x="84437" y="0"/>
                    </a:moveTo>
                    <a:lnTo>
                      <a:pt x="1272217" y="0"/>
                    </a:lnTo>
                    <a:cubicBezTo>
                      <a:pt x="1318851" y="0"/>
                      <a:pt x="1356655" y="37804"/>
                      <a:pt x="1356655" y="84437"/>
                    </a:cubicBezTo>
                    <a:lnTo>
                      <a:pt x="1356655" y="943038"/>
                    </a:lnTo>
                    <a:cubicBezTo>
                      <a:pt x="1356655" y="989672"/>
                      <a:pt x="1318851" y="1027476"/>
                      <a:pt x="1272217" y="1027476"/>
                    </a:cubicBezTo>
                    <a:lnTo>
                      <a:pt x="84437" y="1027476"/>
                    </a:lnTo>
                    <a:cubicBezTo>
                      <a:pt x="37804" y="1027476"/>
                      <a:pt x="0" y="989672"/>
                      <a:pt x="0" y="943038"/>
                    </a:cubicBezTo>
                    <a:lnTo>
                      <a:pt x="0" y="84437"/>
                    </a:lnTo>
                    <a:cubicBezTo>
                      <a:pt x="0" y="37804"/>
                      <a:pt x="37804" y="0"/>
                      <a:pt x="84437" y="0"/>
                    </a:cubicBezTo>
                    <a:close/>
                  </a:path>
                </a:pathLst>
              </a:custGeom>
              <a:solidFill>
                <a:srgbClr val="0F8FED"/>
              </a:solidFill>
            </p:spPr>
          </p:sp>
          <p:sp>
            <p:nvSpPr>
              <p:cNvPr name="TextBox 18" id="18"/>
              <p:cNvSpPr txBox="true"/>
              <p:nvPr/>
            </p:nvSpPr>
            <p:spPr>
              <a:xfrm>
                <a:off x="0" y="-47625"/>
                <a:ext cx="1356655" cy="1075101"/>
              </a:xfrm>
              <a:prstGeom prst="rect">
                <a:avLst/>
              </a:prstGeom>
            </p:spPr>
            <p:txBody>
              <a:bodyPr anchor="ctr" rtlCol="false" tIns="50800" lIns="50800" bIns="50800" rIns="50800"/>
              <a:lstStyle/>
              <a:p>
                <a:pPr algn="ctr">
                  <a:lnSpc>
                    <a:spcPts val="3220"/>
                  </a:lnSpc>
                </a:pPr>
              </a:p>
            </p:txBody>
          </p:sp>
        </p:grpSp>
        <p:sp>
          <p:nvSpPr>
            <p:cNvPr name="Freeform 19" id="19"/>
            <p:cNvSpPr/>
            <p:nvPr/>
          </p:nvSpPr>
          <p:spPr>
            <a:xfrm flipH="false" flipV="false" rot="0">
              <a:off x="407949" y="446673"/>
              <a:ext cx="1072013" cy="656608"/>
            </a:xfrm>
            <a:custGeom>
              <a:avLst/>
              <a:gdLst/>
              <a:ahLst/>
              <a:cxnLst/>
              <a:rect r="r" b="b" t="t" l="l"/>
              <a:pathLst>
                <a:path h="656608" w="1072013">
                  <a:moveTo>
                    <a:pt x="0" y="0"/>
                  </a:moveTo>
                  <a:lnTo>
                    <a:pt x="1072013" y="0"/>
                  </a:lnTo>
                  <a:lnTo>
                    <a:pt x="1072013" y="656608"/>
                  </a:lnTo>
                  <a:lnTo>
                    <a:pt x="0" y="656608"/>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20" id="20"/>
            <p:cNvSpPr txBox="true"/>
            <p:nvPr/>
          </p:nvSpPr>
          <p:spPr>
            <a:xfrm rot="0">
              <a:off x="407949" y="1305421"/>
              <a:ext cx="5019963" cy="538769"/>
            </a:xfrm>
            <a:prstGeom prst="rect">
              <a:avLst/>
            </a:prstGeom>
          </p:spPr>
          <p:txBody>
            <a:bodyPr anchor="t" rtlCol="false" tIns="0" lIns="0" bIns="0" rIns="0">
              <a:spAutoFit/>
            </a:bodyPr>
            <a:lstStyle/>
            <a:p>
              <a:pPr algn="l">
                <a:lnSpc>
                  <a:spcPts val="3058"/>
                </a:lnSpc>
              </a:pPr>
              <a:r>
                <a:rPr lang="en-US" sz="2806" spc="-179">
                  <a:solidFill>
                    <a:srgbClr val="F9FBFF"/>
                  </a:solidFill>
                  <a:latin typeface="Silka"/>
                  <a:ea typeface="Silka"/>
                  <a:cs typeface="Silka"/>
                  <a:sym typeface="Silka"/>
                </a:rPr>
                <a:t>Confidence</a:t>
              </a:r>
            </a:p>
          </p:txBody>
        </p:sp>
        <p:sp>
          <p:nvSpPr>
            <p:cNvPr name="TextBox 21" id="21"/>
            <p:cNvSpPr txBox="true"/>
            <p:nvPr/>
          </p:nvSpPr>
          <p:spPr>
            <a:xfrm rot="0">
              <a:off x="407949" y="1923822"/>
              <a:ext cx="4807651" cy="885218"/>
            </a:xfrm>
            <a:prstGeom prst="rect">
              <a:avLst/>
            </a:prstGeom>
          </p:spPr>
          <p:txBody>
            <a:bodyPr anchor="t" rtlCol="false" tIns="0" lIns="0" bIns="0" rIns="0">
              <a:spAutoFit/>
            </a:bodyPr>
            <a:lstStyle/>
            <a:p>
              <a:pPr algn="l">
                <a:lnSpc>
                  <a:spcPts val="2699"/>
                </a:lnSpc>
                <a:spcBef>
                  <a:spcPct val="0"/>
                </a:spcBef>
              </a:pPr>
              <a:r>
                <a:rPr lang="en-US" sz="1928" spc="-77">
                  <a:solidFill>
                    <a:srgbClr val="F9FBFF"/>
                  </a:solidFill>
                  <a:latin typeface="Aileron"/>
                  <a:ea typeface="Aileron"/>
                  <a:cs typeface="Aileron"/>
                  <a:sym typeface="Aileron"/>
                </a:rPr>
                <a:t>Be confident knowing the work you are doing is making a difference</a:t>
              </a:r>
            </a:p>
          </p:txBody>
        </p:sp>
      </p:grpSp>
      <p:grpSp>
        <p:nvGrpSpPr>
          <p:cNvPr name="Group 22" id="22"/>
          <p:cNvGrpSpPr/>
          <p:nvPr/>
        </p:nvGrpSpPr>
        <p:grpSpPr>
          <a:xfrm rot="0">
            <a:off x="11839005" y="6064012"/>
            <a:ext cx="4217663" cy="3194288"/>
            <a:chOff x="0" y="0"/>
            <a:chExt cx="5623550" cy="4259051"/>
          </a:xfrm>
        </p:grpSpPr>
        <p:grpSp>
          <p:nvGrpSpPr>
            <p:cNvPr name="Group 23" id="23"/>
            <p:cNvGrpSpPr/>
            <p:nvPr/>
          </p:nvGrpSpPr>
          <p:grpSpPr>
            <a:xfrm rot="0">
              <a:off x="0" y="0"/>
              <a:ext cx="5623550" cy="4259051"/>
              <a:chOff x="0" y="0"/>
              <a:chExt cx="1356655" cy="1027476"/>
            </a:xfrm>
          </p:grpSpPr>
          <p:sp>
            <p:nvSpPr>
              <p:cNvPr name="Freeform 24" id="24"/>
              <p:cNvSpPr/>
              <p:nvPr/>
            </p:nvSpPr>
            <p:spPr>
              <a:xfrm flipH="false" flipV="false" rot="0">
                <a:off x="0" y="0"/>
                <a:ext cx="1356655" cy="1027476"/>
              </a:xfrm>
              <a:custGeom>
                <a:avLst/>
                <a:gdLst/>
                <a:ahLst/>
                <a:cxnLst/>
                <a:rect r="r" b="b" t="t" l="l"/>
                <a:pathLst>
                  <a:path h="1027476" w="1356655">
                    <a:moveTo>
                      <a:pt x="84437" y="0"/>
                    </a:moveTo>
                    <a:lnTo>
                      <a:pt x="1272217" y="0"/>
                    </a:lnTo>
                    <a:cubicBezTo>
                      <a:pt x="1318851" y="0"/>
                      <a:pt x="1356655" y="37804"/>
                      <a:pt x="1356655" y="84437"/>
                    </a:cubicBezTo>
                    <a:lnTo>
                      <a:pt x="1356655" y="943038"/>
                    </a:lnTo>
                    <a:cubicBezTo>
                      <a:pt x="1356655" y="989672"/>
                      <a:pt x="1318851" y="1027476"/>
                      <a:pt x="1272217" y="1027476"/>
                    </a:cubicBezTo>
                    <a:lnTo>
                      <a:pt x="84437" y="1027476"/>
                    </a:lnTo>
                    <a:cubicBezTo>
                      <a:pt x="37804" y="1027476"/>
                      <a:pt x="0" y="989672"/>
                      <a:pt x="0" y="943038"/>
                    </a:cubicBezTo>
                    <a:lnTo>
                      <a:pt x="0" y="84437"/>
                    </a:lnTo>
                    <a:cubicBezTo>
                      <a:pt x="0" y="37804"/>
                      <a:pt x="37804" y="0"/>
                      <a:pt x="84437" y="0"/>
                    </a:cubicBezTo>
                    <a:close/>
                  </a:path>
                </a:pathLst>
              </a:custGeom>
              <a:solidFill>
                <a:srgbClr val="0F8FED"/>
              </a:solidFill>
            </p:spPr>
          </p:sp>
          <p:sp>
            <p:nvSpPr>
              <p:cNvPr name="TextBox 25" id="25"/>
              <p:cNvSpPr txBox="true"/>
              <p:nvPr/>
            </p:nvSpPr>
            <p:spPr>
              <a:xfrm>
                <a:off x="0" y="-47625"/>
                <a:ext cx="1356655" cy="1075101"/>
              </a:xfrm>
              <a:prstGeom prst="rect">
                <a:avLst/>
              </a:prstGeom>
            </p:spPr>
            <p:txBody>
              <a:bodyPr anchor="ctr" rtlCol="false" tIns="50800" lIns="50800" bIns="50800" rIns="50800"/>
              <a:lstStyle/>
              <a:p>
                <a:pPr algn="ctr">
                  <a:lnSpc>
                    <a:spcPts val="3220"/>
                  </a:lnSpc>
                </a:pPr>
              </a:p>
            </p:txBody>
          </p:sp>
        </p:grpSp>
        <p:sp>
          <p:nvSpPr>
            <p:cNvPr name="Freeform 26" id="26"/>
            <p:cNvSpPr/>
            <p:nvPr/>
          </p:nvSpPr>
          <p:spPr>
            <a:xfrm flipH="false" flipV="false" rot="0">
              <a:off x="412061" y="446673"/>
              <a:ext cx="656608" cy="656608"/>
            </a:xfrm>
            <a:custGeom>
              <a:avLst/>
              <a:gdLst/>
              <a:ahLst/>
              <a:cxnLst/>
              <a:rect r="r" b="b" t="t" l="l"/>
              <a:pathLst>
                <a:path h="656608" w="656608">
                  <a:moveTo>
                    <a:pt x="0" y="0"/>
                  </a:moveTo>
                  <a:lnTo>
                    <a:pt x="656608" y="0"/>
                  </a:lnTo>
                  <a:lnTo>
                    <a:pt x="656608" y="656608"/>
                  </a:lnTo>
                  <a:lnTo>
                    <a:pt x="0" y="656608"/>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27" id="27"/>
            <p:cNvSpPr txBox="true"/>
            <p:nvPr/>
          </p:nvSpPr>
          <p:spPr>
            <a:xfrm rot="0">
              <a:off x="407949" y="1305421"/>
              <a:ext cx="5019963" cy="538769"/>
            </a:xfrm>
            <a:prstGeom prst="rect">
              <a:avLst/>
            </a:prstGeom>
          </p:spPr>
          <p:txBody>
            <a:bodyPr anchor="t" rtlCol="false" tIns="0" lIns="0" bIns="0" rIns="0">
              <a:spAutoFit/>
            </a:bodyPr>
            <a:lstStyle/>
            <a:p>
              <a:pPr algn="l">
                <a:lnSpc>
                  <a:spcPts val="3058"/>
                </a:lnSpc>
              </a:pPr>
              <a:r>
                <a:rPr lang="en-US" sz="2806" spc="-179">
                  <a:solidFill>
                    <a:srgbClr val="F9FBFF"/>
                  </a:solidFill>
                  <a:latin typeface="Silka"/>
                  <a:ea typeface="Silka"/>
                  <a:cs typeface="Silka"/>
                  <a:sym typeface="Silka"/>
                </a:rPr>
                <a:t>Experience</a:t>
              </a:r>
            </a:p>
          </p:txBody>
        </p:sp>
        <p:sp>
          <p:nvSpPr>
            <p:cNvPr name="TextBox 28" id="28"/>
            <p:cNvSpPr txBox="true"/>
            <p:nvPr/>
          </p:nvSpPr>
          <p:spPr>
            <a:xfrm rot="0">
              <a:off x="407949" y="1923822"/>
              <a:ext cx="4807651" cy="885218"/>
            </a:xfrm>
            <a:prstGeom prst="rect">
              <a:avLst/>
            </a:prstGeom>
          </p:spPr>
          <p:txBody>
            <a:bodyPr anchor="t" rtlCol="false" tIns="0" lIns="0" bIns="0" rIns="0">
              <a:spAutoFit/>
            </a:bodyPr>
            <a:lstStyle/>
            <a:p>
              <a:pPr algn="l">
                <a:lnSpc>
                  <a:spcPts val="2699"/>
                </a:lnSpc>
                <a:spcBef>
                  <a:spcPct val="0"/>
                </a:spcBef>
              </a:pPr>
              <a:r>
                <a:rPr lang="en-US" sz="1928" spc="-77">
                  <a:solidFill>
                    <a:srgbClr val="F9FBFF"/>
                  </a:solidFill>
                  <a:latin typeface="Aileron"/>
                  <a:ea typeface="Aileron"/>
                  <a:cs typeface="Aileron"/>
                  <a:sym typeface="Aileron"/>
                </a:rPr>
                <a:t>Align your donor’s experience with their expectations even as you grow</a:t>
              </a:r>
            </a:p>
          </p:txBody>
        </p:sp>
      </p:grpSp>
      <p:sp>
        <p:nvSpPr>
          <p:cNvPr name="TextBox 29" id="29"/>
          <p:cNvSpPr txBox="true"/>
          <p:nvPr/>
        </p:nvSpPr>
        <p:spPr>
          <a:xfrm rot="0">
            <a:off x="4835913" y="4649162"/>
            <a:ext cx="8777795" cy="621302"/>
          </a:xfrm>
          <a:prstGeom prst="rect">
            <a:avLst/>
          </a:prstGeom>
        </p:spPr>
        <p:txBody>
          <a:bodyPr anchor="t" rtlCol="false" tIns="0" lIns="0" bIns="0" rIns="0">
            <a:spAutoFit/>
          </a:bodyPr>
          <a:lstStyle/>
          <a:p>
            <a:pPr algn="ctr">
              <a:lnSpc>
                <a:spcPts val="2505"/>
              </a:lnSpc>
              <a:spcBef>
                <a:spcPct val="0"/>
              </a:spcBef>
            </a:pPr>
            <a:r>
              <a:rPr lang="en-US" sz="1789">
                <a:solidFill>
                  <a:srgbClr val="444851"/>
                </a:solidFill>
                <a:latin typeface="Aileron"/>
                <a:ea typeface="Aileron"/>
                <a:cs typeface="Aileron"/>
                <a:sym typeface="Aileron"/>
              </a:rPr>
              <a:t>An iterative approach to building and nurturing relationships, using data-driven insights and timely actions to create meaningful, lasting connections.</a:t>
            </a:r>
          </a:p>
        </p:txBody>
      </p:sp>
    </p:spTree>
  </p:cSld>
  <p:clrMapOvr>
    <a:masterClrMapping/>
  </p:clrMapOvr>
  <p:transition spd="slow">
    <p:push dir="u"/>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746997" y="3252959"/>
            <a:ext cx="10787606" cy="1014151"/>
            <a:chOff x="0" y="0"/>
            <a:chExt cx="2538941" cy="238688"/>
          </a:xfrm>
        </p:grpSpPr>
        <p:sp>
          <p:nvSpPr>
            <p:cNvPr name="Freeform 3" id="3"/>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60C2D8"/>
            </a:solidFill>
          </p:spPr>
        </p:sp>
        <p:sp>
          <p:nvSpPr>
            <p:cNvPr name="TextBox 4" id="4"/>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0356225" y="1703429"/>
            <a:ext cx="7257367" cy="93343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EVALUATE</a:t>
            </a:r>
          </a:p>
        </p:txBody>
      </p:sp>
      <p:sp>
        <p:nvSpPr>
          <p:cNvPr name="TextBox 6" id="6"/>
          <p:cNvSpPr txBox="true"/>
          <p:nvPr/>
        </p:nvSpPr>
        <p:spPr>
          <a:xfrm rot="0">
            <a:off x="10356225" y="3432693"/>
            <a:ext cx="7671597" cy="559434"/>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Assess current practices</a:t>
            </a:r>
          </a:p>
        </p:txBody>
      </p:sp>
      <p:grpSp>
        <p:nvGrpSpPr>
          <p:cNvPr name="Group 7" id="7"/>
          <p:cNvGrpSpPr/>
          <p:nvPr/>
        </p:nvGrpSpPr>
        <p:grpSpPr>
          <a:xfrm rot="0">
            <a:off x="-14775888" y="-12920675"/>
            <a:ext cx="25236953" cy="22970611"/>
            <a:chOff x="0" y="0"/>
            <a:chExt cx="33649271" cy="30627481"/>
          </a:xfrm>
        </p:grpSpPr>
        <p:sp>
          <p:nvSpPr>
            <p:cNvPr name="Freeform 8" id="8"/>
            <p:cNvSpPr/>
            <p:nvPr/>
          </p:nvSpPr>
          <p:spPr>
            <a:xfrm flipH="false" flipV="false" rot="193666">
              <a:off x="787251" y="880094"/>
              <a:ext cx="32074769" cy="28867292"/>
            </a:xfrm>
            <a:custGeom>
              <a:avLst/>
              <a:gdLst/>
              <a:ahLst/>
              <a:cxnLst/>
              <a:rect r="r" b="b" t="t" l="l"/>
              <a:pathLst>
                <a:path h="28867292" w="32074769">
                  <a:moveTo>
                    <a:pt x="0" y="0"/>
                  </a:moveTo>
                  <a:lnTo>
                    <a:pt x="32074769" y="0"/>
                  </a:lnTo>
                  <a:lnTo>
                    <a:pt x="32074769" y="28867292"/>
                  </a:lnTo>
                  <a:lnTo>
                    <a:pt x="0" y="2886729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176547">
              <a:off x="24030461" y="21918948"/>
              <a:ext cx="4234511" cy="4234511"/>
            </a:xfrm>
            <a:custGeom>
              <a:avLst/>
              <a:gdLst/>
              <a:ahLst/>
              <a:cxnLst/>
              <a:rect r="r" b="b" t="t" l="l"/>
              <a:pathLst>
                <a:path h="4234511" w="4234511">
                  <a:moveTo>
                    <a:pt x="0" y="0"/>
                  </a:moveTo>
                  <a:lnTo>
                    <a:pt x="4234512" y="0"/>
                  </a:lnTo>
                  <a:lnTo>
                    <a:pt x="4234512" y="4234512"/>
                  </a:lnTo>
                  <a:lnTo>
                    <a:pt x="0" y="423451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4987598" y="3770811"/>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D89E"/>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5986044" y="-605982"/>
            <a:ext cx="3362047" cy="336204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8" id="8"/>
          <p:cNvSpPr/>
          <p:nvPr/>
        </p:nvSpPr>
        <p:spPr>
          <a:xfrm flipH="false" flipV="false" rot="0">
            <a:off x="310466" y="9258300"/>
            <a:ext cx="17667068" cy="2672144"/>
          </a:xfrm>
          <a:custGeom>
            <a:avLst/>
            <a:gdLst/>
            <a:ahLst/>
            <a:cxnLst/>
            <a:rect r="r" b="b" t="t" l="l"/>
            <a:pathLst>
              <a:path h="2672144" w="17667068">
                <a:moveTo>
                  <a:pt x="0" y="0"/>
                </a:moveTo>
                <a:lnTo>
                  <a:pt x="17667068" y="0"/>
                </a:lnTo>
                <a:lnTo>
                  <a:pt x="17667068" y="2672144"/>
                </a:lnTo>
                <a:lnTo>
                  <a:pt x="0" y="2672144"/>
                </a:lnTo>
                <a:lnTo>
                  <a:pt x="0" y="0"/>
                </a:lnTo>
                <a:close/>
              </a:path>
            </a:pathLst>
          </a:custGeom>
          <a:blipFill>
            <a:blip r:embed="rId2">
              <a:alphaModFix amt="18999"/>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2758416" y="2044533"/>
            <a:ext cx="10978106" cy="834477"/>
            <a:chOff x="0" y="0"/>
            <a:chExt cx="14637474" cy="1112636"/>
          </a:xfrm>
        </p:grpSpPr>
        <p:grpSp>
          <p:nvGrpSpPr>
            <p:cNvPr name="Group 10" id="10"/>
            <p:cNvGrpSpPr/>
            <p:nvPr/>
          </p:nvGrpSpPr>
          <p:grpSpPr>
            <a:xfrm rot="0">
              <a:off x="0" y="0"/>
              <a:ext cx="14637474" cy="1112636"/>
              <a:chOff x="0" y="0"/>
              <a:chExt cx="2583777" cy="196400"/>
            </a:xfrm>
          </p:grpSpPr>
          <p:sp>
            <p:nvSpPr>
              <p:cNvPr name="Freeform 11" id="11"/>
              <p:cNvSpPr/>
              <p:nvPr/>
            </p:nvSpPr>
            <p:spPr>
              <a:xfrm flipH="false" flipV="false" rot="0">
                <a:off x="0" y="0"/>
                <a:ext cx="2583777" cy="196400"/>
              </a:xfrm>
              <a:custGeom>
                <a:avLst/>
                <a:gdLst/>
                <a:ahLst/>
                <a:cxnLst/>
                <a:rect r="r" b="b" t="t" l="l"/>
                <a:pathLst>
                  <a:path h="196400" w="2583777">
                    <a:moveTo>
                      <a:pt x="16220" y="0"/>
                    </a:moveTo>
                    <a:lnTo>
                      <a:pt x="2567557" y="0"/>
                    </a:lnTo>
                    <a:cubicBezTo>
                      <a:pt x="2571859" y="0"/>
                      <a:pt x="2575984" y="1709"/>
                      <a:pt x="2579026" y="4751"/>
                    </a:cubicBezTo>
                    <a:cubicBezTo>
                      <a:pt x="2582068" y="7793"/>
                      <a:pt x="2583777" y="11918"/>
                      <a:pt x="2583777" y="16220"/>
                    </a:cubicBezTo>
                    <a:lnTo>
                      <a:pt x="2583777" y="180180"/>
                    </a:lnTo>
                    <a:cubicBezTo>
                      <a:pt x="2583777" y="184482"/>
                      <a:pt x="2582068" y="188608"/>
                      <a:pt x="2579026" y="191649"/>
                    </a:cubicBezTo>
                    <a:cubicBezTo>
                      <a:pt x="2575984" y="194691"/>
                      <a:pt x="2571859" y="196400"/>
                      <a:pt x="2567557" y="196400"/>
                    </a:cubicBezTo>
                    <a:lnTo>
                      <a:pt x="16220" y="196400"/>
                    </a:lnTo>
                    <a:cubicBezTo>
                      <a:pt x="7262" y="196400"/>
                      <a:pt x="0" y="189138"/>
                      <a:pt x="0" y="180180"/>
                    </a:cubicBezTo>
                    <a:lnTo>
                      <a:pt x="0" y="16220"/>
                    </a:lnTo>
                    <a:cubicBezTo>
                      <a:pt x="0" y="11918"/>
                      <a:pt x="1709" y="7793"/>
                      <a:pt x="4751" y="4751"/>
                    </a:cubicBezTo>
                    <a:cubicBezTo>
                      <a:pt x="7793" y="1709"/>
                      <a:pt x="11918" y="0"/>
                      <a:pt x="16220" y="0"/>
                    </a:cubicBezTo>
                    <a:close/>
                  </a:path>
                </a:pathLst>
              </a:custGeom>
              <a:solidFill>
                <a:srgbClr val="60C2D8"/>
              </a:solidFill>
            </p:spPr>
          </p:sp>
          <p:sp>
            <p:nvSpPr>
              <p:cNvPr name="TextBox 12" id="12"/>
              <p:cNvSpPr txBox="true"/>
              <p:nvPr/>
            </p:nvSpPr>
            <p:spPr>
              <a:xfrm>
                <a:off x="0" y="-66675"/>
                <a:ext cx="2583777" cy="263075"/>
              </a:xfrm>
              <a:prstGeom prst="rect">
                <a:avLst/>
              </a:prstGeom>
            </p:spPr>
            <p:txBody>
              <a:bodyPr anchor="ctr" rtlCol="false" tIns="50800" lIns="50800" bIns="50800" rIns="50800"/>
              <a:lstStyle/>
              <a:p>
                <a:pPr algn="ctr">
                  <a:lnSpc>
                    <a:spcPts val="3343"/>
                  </a:lnSpc>
                </a:pPr>
              </a:p>
            </p:txBody>
          </p:sp>
        </p:grpSp>
        <p:sp>
          <p:nvSpPr>
            <p:cNvPr name="TextBox 13" id="13"/>
            <p:cNvSpPr txBox="true"/>
            <p:nvPr/>
          </p:nvSpPr>
          <p:spPr>
            <a:xfrm rot="0">
              <a:off x="6519007" y="165454"/>
              <a:ext cx="6818622" cy="772202"/>
            </a:xfrm>
            <a:prstGeom prst="rect">
              <a:avLst/>
            </a:prstGeom>
          </p:spPr>
          <p:txBody>
            <a:bodyPr anchor="t" rtlCol="false" tIns="0" lIns="0" bIns="0" rIns="0">
              <a:spAutoFit/>
            </a:bodyPr>
            <a:lstStyle/>
            <a:p>
              <a:pPr algn="l" marL="0" indent="0" lvl="0">
                <a:lnSpc>
                  <a:spcPts val="4255"/>
                </a:lnSpc>
              </a:pPr>
              <a:r>
                <a:rPr lang="en-US" b="true" sz="3799" spc="37">
                  <a:solidFill>
                    <a:srgbClr val="F7F9F9"/>
                  </a:solidFill>
                  <a:latin typeface="Poppins Semi-Bold"/>
                  <a:ea typeface="Poppins Semi-Bold"/>
                  <a:cs typeface="Poppins Semi-Bold"/>
                  <a:sym typeface="Poppins Semi-Bold"/>
                </a:rPr>
                <a:t>Questions</a:t>
              </a:r>
            </a:p>
          </p:txBody>
        </p:sp>
      </p:grpSp>
      <p:sp>
        <p:nvSpPr>
          <p:cNvPr name="TextBox 14" id="14"/>
          <p:cNvSpPr txBox="true"/>
          <p:nvPr/>
        </p:nvSpPr>
        <p:spPr>
          <a:xfrm rot="0">
            <a:off x="310466" y="3132393"/>
            <a:ext cx="10178368" cy="509905"/>
          </a:xfrm>
          <a:prstGeom prst="rect">
            <a:avLst/>
          </a:prstGeom>
        </p:spPr>
        <p:txBody>
          <a:bodyPr anchor="t" rtlCol="false" tIns="0" lIns="0" bIns="0" rIns="0">
            <a:spAutoFit/>
          </a:bodyPr>
          <a:lstStyle/>
          <a:p>
            <a:pPr algn="l" marL="0" indent="0" lvl="0">
              <a:lnSpc>
                <a:spcPts val="3920"/>
              </a:lnSpc>
            </a:pPr>
            <a:r>
              <a:rPr lang="en-US" b="true" sz="2800" spc="67">
                <a:solidFill>
                  <a:srgbClr val="40454D"/>
                </a:solidFill>
                <a:latin typeface="Poppins Bold"/>
                <a:ea typeface="Poppins Bold"/>
                <a:cs typeface="Poppins Bold"/>
                <a:sym typeface="Poppins Bold"/>
              </a:rPr>
              <a:t>How do you currently segment your contacts?</a:t>
            </a:r>
          </a:p>
        </p:txBody>
      </p:sp>
      <p:sp>
        <p:nvSpPr>
          <p:cNvPr name="TextBox 15" id="15"/>
          <p:cNvSpPr txBox="true"/>
          <p:nvPr/>
        </p:nvSpPr>
        <p:spPr>
          <a:xfrm rot="0">
            <a:off x="310466" y="3881071"/>
            <a:ext cx="11972622" cy="509905"/>
          </a:xfrm>
          <a:prstGeom prst="rect">
            <a:avLst/>
          </a:prstGeom>
        </p:spPr>
        <p:txBody>
          <a:bodyPr anchor="t" rtlCol="false" tIns="0" lIns="0" bIns="0" rIns="0">
            <a:spAutoFit/>
          </a:bodyPr>
          <a:lstStyle/>
          <a:p>
            <a:pPr algn="l" marL="0" indent="0" lvl="0">
              <a:lnSpc>
                <a:spcPts val="3920"/>
              </a:lnSpc>
            </a:pPr>
            <a:r>
              <a:rPr lang="en-US" b="true" sz="2800" spc="67">
                <a:solidFill>
                  <a:srgbClr val="40454D"/>
                </a:solidFill>
                <a:latin typeface="Poppins Bold"/>
                <a:ea typeface="Poppins Bold"/>
                <a:cs typeface="Poppins Bold"/>
                <a:sym typeface="Poppins Bold"/>
              </a:rPr>
              <a:t>Do you have a cultivation process for prospective donors?</a:t>
            </a:r>
          </a:p>
        </p:txBody>
      </p:sp>
      <p:sp>
        <p:nvSpPr>
          <p:cNvPr name="TextBox 16" id="16"/>
          <p:cNvSpPr txBox="true"/>
          <p:nvPr/>
        </p:nvSpPr>
        <p:spPr>
          <a:xfrm rot="0">
            <a:off x="2021407" y="670943"/>
            <a:ext cx="10248217"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What is our reality today?</a:t>
            </a:r>
          </a:p>
        </p:txBody>
      </p:sp>
      <p:sp>
        <p:nvSpPr>
          <p:cNvPr name="TextBox 17" id="17"/>
          <p:cNvSpPr txBox="true"/>
          <p:nvPr/>
        </p:nvSpPr>
        <p:spPr>
          <a:xfrm rot="0">
            <a:off x="310466" y="4633595"/>
            <a:ext cx="10178368" cy="509905"/>
          </a:xfrm>
          <a:prstGeom prst="rect">
            <a:avLst/>
          </a:prstGeom>
        </p:spPr>
        <p:txBody>
          <a:bodyPr anchor="t" rtlCol="false" tIns="0" lIns="0" bIns="0" rIns="0">
            <a:spAutoFit/>
          </a:bodyPr>
          <a:lstStyle/>
          <a:p>
            <a:pPr algn="l" marL="0" indent="0" lvl="0">
              <a:lnSpc>
                <a:spcPts val="3920"/>
              </a:lnSpc>
            </a:pPr>
            <a:r>
              <a:rPr lang="en-US" b="true" sz="2800" spc="67">
                <a:solidFill>
                  <a:srgbClr val="40454D"/>
                </a:solidFill>
                <a:latin typeface="Poppins Bold"/>
                <a:ea typeface="Poppins Bold"/>
                <a:cs typeface="Poppins Bold"/>
                <a:sym typeface="Poppins Bold"/>
              </a:rPr>
              <a:t>How do you acknowledge first-time donors? </a:t>
            </a:r>
          </a:p>
        </p:txBody>
      </p:sp>
      <p:sp>
        <p:nvSpPr>
          <p:cNvPr name="TextBox 18" id="18"/>
          <p:cNvSpPr txBox="true"/>
          <p:nvPr/>
        </p:nvSpPr>
        <p:spPr>
          <a:xfrm rot="0">
            <a:off x="310466" y="5400675"/>
            <a:ext cx="10178368" cy="509905"/>
          </a:xfrm>
          <a:prstGeom prst="rect">
            <a:avLst/>
          </a:prstGeom>
        </p:spPr>
        <p:txBody>
          <a:bodyPr anchor="t" rtlCol="false" tIns="0" lIns="0" bIns="0" rIns="0">
            <a:spAutoFit/>
          </a:bodyPr>
          <a:lstStyle/>
          <a:p>
            <a:pPr algn="l" marL="0" indent="0" lvl="0">
              <a:lnSpc>
                <a:spcPts val="3920"/>
              </a:lnSpc>
            </a:pPr>
            <a:r>
              <a:rPr lang="en-US" b="true" sz="2800" spc="67">
                <a:solidFill>
                  <a:srgbClr val="40454D"/>
                </a:solidFill>
                <a:latin typeface="Poppins Bold"/>
                <a:ea typeface="Poppins Bold"/>
                <a:cs typeface="Poppins Bold"/>
                <a:sym typeface="Poppins Bold"/>
              </a:rPr>
              <a:t>How do you communicate with recurring donors?</a:t>
            </a:r>
          </a:p>
        </p:txBody>
      </p:sp>
      <p:sp>
        <p:nvSpPr>
          <p:cNvPr name="TextBox 19" id="19"/>
          <p:cNvSpPr txBox="true"/>
          <p:nvPr/>
        </p:nvSpPr>
        <p:spPr>
          <a:xfrm rot="0">
            <a:off x="310466" y="6167755"/>
            <a:ext cx="10178368" cy="509905"/>
          </a:xfrm>
          <a:prstGeom prst="rect">
            <a:avLst/>
          </a:prstGeom>
        </p:spPr>
        <p:txBody>
          <a:bodyPr anchor="t" rtlCol="false" tIns="0" lIns="0" bIns="0" rIns="0">
            <a:spAutoFit/>
          </a:bodyPr>
          <a:lstStyle/>
          <a:p>
            <a:pPr algn="l" marL="0" indent="0" lvl="0">
              <a:lnSpc>
                <a:spcPts val="3920"/>
              </a:lnSpc>
            </a:pPr>
            <a:r>
              <a:rPr lang="en-US" b="true" sz="2800" spc="67">
                <a:solidFill>
                  <a:srgbClr val="40454D"/>
                </a:solidFill>
                <a:latin typeface="Poppins Bold"/>
                <a:ea typeface="Poppins Bold"/>
                <a:cs typeface="Poppins Bold"/>
                <a:sym typeface="Poppins Bold"/>
              </a:rPr>
              <a:t>Do you have a mid-level giving program?</a:t>
            </a:r>
          </a:p>
        </p:txBody>
      </p:sp>
      <p:sp>
        <p:nvSpPr>
          <p:cNvPr name="TextBox 20" id="20"/>
          <p:cNvSpPr txBox="true"/>
          <p:nvPr/>
        </p:nvSpPr>
        <p:spPr>
          <a:xfrm rot="0">
            <a:off x="310466" y="6915785"/>
            <a:ext cx="11972622" cy="509905"/>
          </a:xfrm>
          <a:prstGeom prst="rect">
            <a:avLst/>
          </a:prstGeom>
        </p:spPr>
        <p:txBody>
          <a:bodyPr anchor="t" rtlCol="false" tIns="0" lIns="0" bIns="0" rIns="0">
            <a:spAutoFit/>
          </a:bodyPr>
          <a:lstStyle/>
          <a:p>
            <a:pPr algn="l" marL="0" indent="0" lvl="0">
              <a:lnSpc>
                <a:spcPts val="3920"/>
              </a:lnSpc>
            </a:pPr>
            <a:r>
              <a:rPr lang="en-US" b="true" sz="2800" spc="67">
                <a:solidFill>
                  <a:srgbClr val="40454D"/>
                </a:solidFill>
                <a:latin typeface="Poppins Bold"/>
                <a:ea typeface="Poppins Bold"/>
                <a:cs typeface="Poppins Bold"/>
                <a:sym typeface="Poppins Bold"/>
              </a:rPr>
              <a:t>Do you have a defined process for stewarding major donors?</a:t>
            </a:r>
          </a:p>
        </p:txBody>
      </p:sp>
      <p:sp>
        <p:nvSpPr>
          <p:cNvPr name="TextBox 21" id="21"/>
          <p:cNvSpPr txBox="true"/>
          <p:nvPr/>
        </p:nvSpPr>
        <p:spPr>
          <a:xfrm rot="0">
            <a:off x="310466" y="7663815"/>
            <a:ext cx="11972622" cy="509905"/>
          </a:xfrm>
          <a:prstGeom prst="rect">
            <a:avLst/>
          </a:prstGeom>
        </p:spPr>
        <p:txBody>
          <a:bodyPr anchor="t" rtlCol="false" tIns="0" lIns="0" bIns="0" rIns="0">
            <a:spAutoFit/>
          </a:bodyPr>
          <a:lstStyle/>
          <a:p>
            <a:pPr algn="l" marL="0" indent="0" lvl="0">
              <a:lnSpc>
                <a:spcPts val="3920"/>
              </a:lnSpc>
            </a:pPr>
            <a:r>
              <a:rPr lang="en-US" b="true" sz="2800" spc="67">
                <a:solidFill>
                  <a:srgbClr val="40454D"/>
                </a:solidFill>
                <a:latin typeface="Poppins Bold"/>
                <a:ea typeface="Poppins Bold"/>
                <a:cs typeface="Poppins Bold"/>
                <a:sym typeface="Poppins Bold"/>
              </a:rPr>
              <a:t>Do you have a plan for re-engaging lapsed donors?</a:t>
            </a:r>
          </a:p>
        </p:txBody>
      </p:sp>
    </p:spTree>
  </p:cSld>
  <p:clrMapOvr>
    <a:masterClrMapping/>
  </p:clrMapOvr>
  <p:transition spd="fast">
    <p:fade/>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7138021">
            <a:off x="-19196579" y="-15823405"/>
            <a:ext cx="31636032" cy="31646811"/>
            <a:chOff x="0" y="0"/>
            <a:chExt cx="42181375" cy="42195748"/>
          </a:xfrm>
        </p:grpSpPr>
        <p:sp>
          <p:nvSpPr>
            <p:cNvPr name="Freeform 3" id="3"/>
            <p:cNvSpPr/>
            <p:nvPr/>
          </p:nvSpPr>
          <p:spPr>
            <a:xfrm flipH="false" flipV="false" rot="8088874">
              <a:off x="5389649" y="6966939"/>
              <a:ext cx="31402078" cy="28261870"/>
            </a:xfrm>
            <a:custGeom>
              <a:avLst/>
              <a:gdLst/>
              <a:ahLst/>
              <a:cxnLst/>
              <a:rect r="r" b="b" t="t" l="l"/>
              <a:pathLst>
                <a:path h="28261870" w="31402078">
                  <a:moveTo>
                    <a:pt x="0" y="0"/>
                  </a:moveTo>
                  <a:lnTo>
                    <a:pt x="31402078" y="0"/>
                  </a:lnTo>
                  <a:lnTo>
                    <a:pt x="31402078" y="28261870"/>
                  </a:lnTo>
                  <a:lnTo>
                    <a:pt x="0" y="2826187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7379043">
              <a:off x="6524638" y="20261010"/>
              <a:ext cx="4145703" cy="4145703"/>
            </a:xfrm>
            <a:custGeom>
              <a:avLst/>
              <a:gdLst/>
              <a:ahLst/>
              <a:cxnLst/>
              <a:rect r="r" b="b" t="t" l="l"/>
              <a:pathLst>
                <a:path h="4145703" w="4145703">
                  <a:moveTo>
                    <a:pt x="0" y="0"/>
                  </a:moveTo>
                  <a:lnTo>
                    <a:pt x="4145703" y="0"/>
                  </a:lnTo>
                  <a:lnTo>
                    <a:pt x="4145703" y="4145703"/>
                  </a:lnTo>
                  <a:lnTo>
                    <a:pt x="0" y="41457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8983881">
              <a:off x="20187061" y="6178600"/>
              <a:ext cx="4145703" cy="4145703"/>
            </a:xfrm>
            <a:custGeom>
              <a:avLst/>
              <a:gdLst/>
              <a:ahLst/>
              <a:cxnLst/>
              <a:rect r="r" b="b" t="t" l="l"/>
              <a:pathLst>
                <a:path h="4145703" w="4145703">
                  <a:moveTo>
                    <a:pt x="0" y="0"/>
                  </a:moveTo>
                  <a:lnTo>
                    <a:pt x="4145702" y="0"/>
                  </a:lnTo>
                  <a:lnTo>
                    <a:pt x="4145702" y="4145703"/>
                  </a:lnTo>
                  <a:lnTo>
                    <a:pt x="0" y="41457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25095006" y="25291758"/>
              <a:ext cx="4385521" cy="3979861"/>
            </a:xfrm>
            <a:custGeom>
              <a:avLst/>
              <a:gdLst/>
              <a:ahLst/>
              <a:cxnLst/>
              <a:rect r="r" b="b" t="t" l="l"/>
              <a:pathLst>
                <a:path h="3979861" w="4385521">
                  <a:moveTo>
                    <a:pt x="0" y="0"/>
                  </a:moveTo>
                  <a:lnTo>
                    <a:pt x="4385521" y="0"/>
                  </a:lnTo>
                  <a:lnTo>
                    <a:pt x="4385521" y="3979860"/>
                  </a:lnTo>
                  <a:lnTo>
                    <a:pt x="0" y="397986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sp>
        <p:nvSpPr>
          <p:cNvPr name="TextBox 7" id="7"/>
          <p:cNvSpPr txBox="true"/>
          <p:nvPr/>
        </p:nvSpPr>
        <p:spPr>
          <a:xfrm rot="0">
            <a:off x="10356225" y="1703429"/>
            <a:ext cx="7257367"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ESTABLISH</a:t>
            </a:r>
          </a:p>
        </p:txBody>
      </p:sp>
      <p:grpSp>
        <p:nvGrpSpPr>
          <p:cNvPr name="Group 8" id="8"/>
          <p:cNvGrpSpPr/>
          <p:nvPr/>
        </p:nvGrpSpPr>
        <p:grpSpPr>
          <a:xfrm rot="0">
            <a:off x="10135752" y="3557912"/>
            <a:ext cx="10787606" cy="1014151"/>
            <a:chOff x="0" y="0"/>
            <a:chExt cx="14383474" cy="1352201"/>
          </a:xfrm>
        </p:grpSpPr>
        <p:grpSp>
          <p:nvGrpSpPr>
            <p:cNvPr name="Group 9" id="9"/>
            <p:cNvGrpSpPr/>
            <p:nvPr/>
          </p:nvGrpSpPr>
          <p:grpSpPr>
            <a:xfrm rot="0">
              <a:off x="0" y="0"/>
              <a:ext cx="14383474" cy="1352201"/>
              <a:chOff x="0" y="0"/>
              <a:chExt cx="2538941" cy="238688"/>
            </a:xfrm>
          </p:grpSpPr>
          <p:sp>
            <p:nvSpPr>
              <p:cNvPr name="Freeform 10" id="10"/>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55D396"/>
              </a:solidFill>
            </p:spPr>
          </p:sp>
          <p:sp>
            <p:nvSpPr>
              <p:cNvPr name="TextBox 11" id="11"/>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12" id="12"/>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Define Journeys</a:t>
              </a:r>
            </a:p>
          </p:txBody>
        </p:sp>
      </p:grpSp>
    </p:spTree>
  </p:cSld>
  <p:clrMapOvr>
    <a:masterClrMapping/>
  </p:clrMapOvr>
  <p:transition spd="fast">
    <p:fade/>
  </p:transition>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4987598" y="3770811"/>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D89E"/>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5986044" y="-605982"/>
            <a:ext cx="3362047" cy="336204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8" id="8"/>
          <p:cNvSpPr/>
          <p:nvPr/>
        </p:nvSpPr>
        <p:spPr>
          <a:xfrm flipH="false" flipV="false" rot="0">
            <a:off x="310466" y="9258300"/>
            <a:ext cx="17667068" cy="2672144"/>
          </a:xfrm>
          <a:custGeom>
            <a:avLst/>
            <a:gdLst/>
            <a:ahLst/>
            <a:cxnLst/>
            <a:rect r="r" b="b" t="t" l="l"/>
            <a:pathLst>
              <a:path h="2672144" w="17667068">
                <a:moveTo>
                  <a:pt x="0" y="0"/>
                </a:moveTo>
                <a:lnTo>
                  <a:pt x="17667068" y="0"/>
                </a:lnTo>
                <a:lnTo>
                  <a:pt x="17667068" y="2672144"/>
                </a:lnTo>
                <a:lnTo>
                  <a:pt x="0" y="2672144"/>
                </a:lnTo>
                <a:lnTo>
                  <a:pt x="0" y="0"/>
                </a:lnTo>
                <a:close/>
              </a:path>
            </a:pathLst>
          </a:custGeom>
          <a:blipFill>
            <a:blip r:embed="rId2">
              <a:alphaModFix amt="18999"/>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2748448" y="2272681"/>
            <a:ext cx="10978106" cy="834477"/>
            <a:chOff x="0" y="0"/>
            <a:chExt cx="14637474" cy="1112636"/>
          </a:xfrm>
        </p:grpSpPr>
        <p:grpSp>
          <p:nvGrpSpPr>
            <p:cNvPr name="Group 10" id="10"/>
            <p:cNvGrpSpPr/>
            <p:nvPr/>
          </p:nvGrpSpPr>
          <p:grpSpPr>
            <a:xfrm rot="0">
              <a:off x="0" y="0"/>
              <a:ext cx="14637474" cy="1112636"/>
              <a:chOff x="0" y="0"/>
              <a:chExt cx="2583777" cy="196400"/>
            </a:xfrm>
          </p:grpSpPr>
          <p:sp>
            <p:nvSpPr>
              <p:cNvPr name="Freeform 11" id="11"/>
              <p:cNvSpPr/>
              <p:nvPr/>
            </p:nvSpPr>
            <p:spPr>
              <a:xfrm flipH="false" flipV="false" rot="0">
                <a:off x="0" y="0"/>
                <a:ext cx="2583777" cy="196400"/>
              </a:xfrm>
              <a:custGeom>
                <a:avLst/>
                <a:gdLst/>
                <a:ahLst/>
                <a:cxnLst/>
                <a:rect r="r" b="b" t="t" l="l"/>
                <a:pathLst>
                  <a:path h="196400" w="2583777">
                    <a:moveTo>
                      <a:pt x="16220" y="0"/>
                    </a:moveTo>
                    <a:lnTo>
                      <a:pt x="2567557" y="0"/>
                    </a:lnTo>
                    <a:cubicBezTo>
                      <a:pt x="2571859" y="0"/>
                      <a:pt x="2575984" y="1709"/>
                      <a:pt x="2579026" y="4751"/>
                    </a:cubicBezTo>
                    <a:cubicBezTo>
                      <a:pt x="2582068" y="7793"/>
                      <a:pt x="2583777" y="11918"/>
                      <a:pt x="2583777" y="16220"/>
                    </a:cubicBezTo>
                    <a:lnTo>
                      <a:pt x="2583777" y="180180"/>
                    </a:lnTo>
                    <a:cubicBezTo>
                      <a:pt x="2583777" y="184482"/>
                      <a:pt x="2582068" y="188608"/>
                      <a:pt x="2579026" y="191649"/>
                    </a:cubicBezTo>
                    <a:cubicBezTo>
                      <a:pt x="2575984" y="194691"/>
                      <a:pt x="2571859" y="196400"/>
                      <a:pt x="2567557" y="196400"/>
                    </a:cubicBezTo>
                    <a:lnTo>
                      <a:pt x="16220" y="196400"/>
                    </a:lnTo>
                    <a:cubicBezTo>
                      <a:pt x="7262" y="196400"/>
                      <a:pt x="0" y="189138"/>
                      <a:pt x="0" y="180180"/>
                    </a:cubicBezTo>
                    <a:lnTo>
                      <a:pt x="0" y="16220"/>
                    </a:lnTo>
                    <a:cubicBezTo>
                      <a:pt x="0" y="11918"/>
                      <a:pt x="1709" y="7793"/>
                      <a:pt x="4751" y="4751"/>
                    </a:cubicBezTo>
                    <a:cubicBezTo>
                      <a:pt x="7793" y="1709"/>
                      <a:pt x="11918" y="0"/>
                      <a:pt x="16220" y="0"/>
                    </a:cubicBezTo>
                    <a:close/>
                  </a:path>
                </a:pathLst>
              </a:custGeom>
              <a:solidFill>
                <a:srgbClr val="60C2D8"/>
              </a:solidFill>
            </p:spPr>
          </p:sp>
          <p:sp>
            <p:nvSpPr>
              <p:cNvPr name="TextBox 12" id="12"/>
              <p:cNvSpPr txBox="true"/>
              <p:nvPr/>
            </p:nvSpPr>
            <p:spPr>
              <a:xfrm>
                <a:off x="0" y="-66675"/>
                <a:ext cx="2583777" cy="263075"/>
              </a:xfrm>
              <a:prstGeom prst="rect">
                <a:avLst/>
              </a:prstGeom>
            </p:spPr>
            <p:txBody>
              <a:bodyPr anchor="ctr" rtlCol="false" tIns="50800" lIns="50800" bIns="50800" rIns="50800"/>
              <a:lstStyle/>
              <a:p>
                <a:pPr algn="ctr">
                  <a:lnSpc>
                    <a:spcPts val="3343"/>
                  </a:lnSpc>
                </a:pPr>
              </a:p>
            </p:txBody>
          </p:sp>
        </p:grpSp>
        <p:sp>
          <p:nvSpPr>
            <p:cNvPr name="TextBox 13" id="13"/>
            <p:cNvSpPr txBox="true"/>
            <p:nvPr/>
          </p:nvSpPr>
          <p:spPr>
            <a:xfrm rot="0">
              <a:off x="6519007" y="165454"/>
              <a:ext cx="6818622" cy="772202"/>
            </a:xfrm>
            <a:prstGeom prst="rect">
              <a:avLst/>
            </a:prstGeom>
          </p:spPr>
          <p:txBody>
            <a:bodyPr anchor="t" rtlCol="false" tIns="0" lIns="0" bIns="0" rIns="0">
              <a:spAutoFit/>
            </a:bodyPr>
            <a:lstStyle/>
            <a:p>
              <a:pPr algn="l" marL="0" indent="0" lvl="0">
                <a:lnSpc>
                  <a:spcPts val="4255"/>
                </a:lnSpc>
              </a:pPr>
              <a:r>
                <a:rPr lang="en-US" b="true" sz="3799" spc="37">
                  <a:solidFill>
                    <a:srgbClr val="F7F9F9"/>
                  </a:solidFill>
                  <a:latin typeface="Poppins Semi-Bold"/>
                  <a:ea typeface="Poppins Semi-Bold"/>
                  <a:cs typeface="Poppins Semi-Bold"/>
                  <a:sym typeface="Poppins Semi-Bold"/>
                </a:rPr>
                <a:t>What are journeys?</a:t>
              </a:r>
            </a:p>
          </p:txBody>
        </p:sp>
      </p:grpSp>
      <p:sp>
        <p:nvSpPr>
          <p:cNvPr name="TextBox 14" id="14"/>
          <p:cNvSpPr txBox="true"/>
          <p:nvPr/>
        </p:nvSpPr>
        <p:spPr>
          <a:xfrm rot="0">
            <a:off x="446397" y="3666036"/>
            <a:ext cx="12741657" cy="3348034"/>
          </a:xfrm>
          <a:prstGeom prst="rect">
            <a:avLst/>
          </a:prstGeom>
        </p:spPr>
        <p:txBody>
          <a:bodyPr anchor="t" rtlCol="false" tIns="0" lIns="0" bIns="0" rIns="0">
            <a:spAutoFit/>
          </a:bodyPr>
          <a:lstStyle/>
          <a:p>
            <a:pPr algn="l" marL="0" indent="0" lvl="0">
              <a:lnSpc>
                <a:spcPts val="5257"/>
              </a:lnSpc>
            </a:pPr>
            <a:r>
              <a:rPr lang="en-US" b="true" sz="3755" spc="90">
                <a:solidFill>
                  <a:srgbClr val="40454D"/>
                </a:solidFill>
                <a:latin typeface="Poppins Bold"/>
                <a:ea typeface="Poppins Bold"/>
                <a:cs typeface="Poppins Bold"/>
                <a:sym typeface="Poppins Bold"/>
              </a:rPr>
              <a:t>The journeys are the intentional, step‑by‑step experiences an individual has with your organization—from first awareness of the mission, through initial gift, deeper engagement, and ultimately long‑term advocacy.</a:t>
            </a:r>
          </a:p>
        </p:txBody>
      </p:sp>
      <p:sp>
        <p:nvSpPr>
          <p:cNvPr name="TextBox 15" id="15"/>
          <p:cNvSpPr txBox="true"/>
          <p:nvPr/>
        </p:nvSpPr>
        <p:spPr>
          <a:xfrm rot="0">
            <a:off x="4049313" y="881262"/>
            <a:ext cx="10496500" cy="933450"/>
          </a:xfrm>
          <a:prstGeom prst="rect">
            <a:avLst/>
          </a:prstGeom>
        </p:spPr>
        <p:txBody>
          <a:bodyPr anchor="t" rtlCol="false" tIns="0" lIns="0" bIns="0" rIns="0">
            <a:spAutoFit/>
          </a:bodyPr>
          <a:lstStyle/>
          <a:p>
            <a:pPr algn="ctr">
              <a:lnSpc>
                <a:spcPts val="6959"/>
              </a:lnSpc>
            </a:pPr>
            <a:r>
              <a:rPr lang="en-US" sz="5799" b="true">
                <a:solidFill>
                  <a:srgbClr val="40454D"/>
                </a:solidFill>
                <a:latin typeface="Poppins Bold"/>
                <a:ea typeface="Poppins Bold"/>
                <a:cs typeface="Poppins Bold"/>
                <a:sym typeface="Poppins Bold"/>
              </a:rPr>
              <a:t>Journeys</a:t>
            </a:r>
          </a:p>
        </p:txBody>
      </p:sp>
    </p:spTree>
  </p:cSld>
  <p:clrMapOvr>
    <a:masterClrMapping/>
  </p:clrMapOvr>
  <p:transition spd="slow">
    <p:push dir="u"/>
  </p:transition>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4987598" y="3770811"/>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D89E"/>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5986044" y="-605982"/>
            <a:ext cx="3362047" cy="336204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8" id="8"/>
          <p:cNvSpPr/>
          <p:nvPr/>
        </p:nvSpPr>
        <p:spPr>
          <a:xfrm flipH="false" flipV="false" rot="0">
            <a:off x="310466" y="9258300"/>
            <a:ext cx="17667068" cy="2672144"/>
          </a:xfrm>
          <a:custGeom>
            <a:avLst/>
            <a:gdLst/>
            <a:ahLst/>
            <a:cxnLst/>
            <a:rect r="r" b="b" t="t" l="l"/>
            <a:pathLst>
              <a:path h="2672144" w="17667068">
                <a:moveTo>
                  <a:pt x="0" y="0"/>
                </a:moveTo>
                <a:lnTo>
                  <a:pt x="17667068" y="0"/>
                </a:lnTo>
                <a:lnTo>
                  <a:pt x="17667068" y="2672144"/>
                </a:lnTo>
                <a:lnTo>
                  <a:pt x="0" y="2672144"/>
                </a:lnTo>
                <a:lnTo>
                  <a:pt x="0" y="0"/>
                </a:lnTo>
                <a:close/>
              </a:path>
            </a:pathLst>
          </a:custGeom>
          <a:blipFill>
            <a:blip r:embed="rId2">
              <a:alphaModFix amt="18999"/>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2748448" y="2272681"/>
            <a:ext cx="10978106" cy="834477"/>
            <a:chOff x="0" y="0"/>
            <a:chExt cx="14637474" cy="1112636"/>
          </a:xfrm>
        </p:grpSpPr>
        <p:grpSp>
          <p:nvGrpSpPr>
            <p:cNvPr name="Group 10" id="10"/>
            <p:cNvGrpSpPr/>
            <p:nvPr/>
          </p:nvGrpSpPr>
          <p:grpSpPr>
            <a:xfrm rot="0">
              <a:off x="0" y="0"/>
              <a:ext cx="14637474" cy="1112636"/>
              <a:chOff x="0" y="0"/>
              <a:chExt cx="2583777" cy="196400"/>
            </a:xfrm>
          </p:grpSpPr>
          <p:sp>
            <p:nvSpPr>
              <p:cNvPr name="Freeform 11" id="11"/>
              <p:cNvSpPr/>
              <p:nvPr/>
            </p:nvSpPr>
            <p:spPr>
              <a:xfrm flipH="false" flipV="false" rot="0">
                <a:off x="0" y="0"/>
                <a:ext cx="2583777" cy="196400"/>
              </a:xfrm>
              <a:custGeom>
                <a:avLst/>
                <a:gdLst/>
                <a:ahLst/>
                <a:cxnLst/>
                <a:rect r="r" b="b" t="t" l="l"/>
                <a:pathLst>
                  <a:path h="196400" w="2583777">
                    <a:moveTo>
                      <a:pt x="16220" y="0"/>
                    </a:moveTo>
                    <a:lnTo>
                      <a:pt x="2567557" y="0"/>
                    </a:lnTo>
                    <a:cubicBezTo>
                      <a:pt x="2571859" y="0"/>
                      <a:pt x="2575984" y="1709"/>
                      <a:pt x="2579026" y="4751"/>
                    </a:cubicBezTo>
                    <a:cubicBezTo>
                      <a:pt x="2582068" y="7793"/>
                      <a:pt x="2583777" y="11918"/>
                      <a:pt x="2583777" y="16220"/>
                    </a:cubicBezTo>
                    <a:lnTo>
                      <a:pt x="2583777" y="180180"/>
                    </a:lnTo>
                    <a:cubicBezTo>
                      <a:pt x="2583777" y="184482"/>
                      <a:pt x="2582068" y="188608"/>
                      <a:pt x="2579026" y="191649"/>
                    </a:cubicBezTo>
                    <a:cubicBezTo>
                      <a:pt x="2575984" y="194691"/>
                      <a:pt x="2571859" y="196400"/>
                      <a:pt x="2567557" y="196400"/>
                    </a:cubicBezTo>
                    <a:lnTo>
                      <a:pt x="16220" y="196400"/>
                    </a:lnTo>
                    <a:cubicBezTo>
                      <a:pt x="7262" y="196400"/>
                      <a:pt x="0" y="189138"/>
                      <a:pt x="0" y="180180"/>
                    </a:cubicBezTo>
                    <a:lnTo>
                      <a:pt x="0" y="16220"/>
                    </a:lnTo>
                    <a:cubicBezTo>
                      <a:pt x="0" y="11918"/>
                      <a:pt x="1709" y="7793"/>
                      <a:pt x="4751" y="4751"/>
                    </a:cubicBezTo>
                    <a:cubicBezTo>
                      <a:pt x="7793" y="1709"/>
                      <a:pt x="11918" y="0"/>
                      <a:pt x="16220" y="0"/>
                    </a:cubicBezTo>
                    <a:close/>
                  </a:path>
                </a:pathLst>
              </a:custGeom>
              <a:solidFill>
                <a:srgbClr val="60C2D8"/>
              </a:solidFill>
            </p:spPr>
          </p:sp>
          <p:sp>
            <p:nvSpPr>
              <p:cNvPr name="TextBox 12" id="12"/>
              <p:cNvSpPr txBox="true"/>
              <p:nvPr/>
            </p:nvSpPr>
            <p:spPr>
              <a:xfrm>
                <a:off x="0" y="-66675"/>
                <a:ext cx="2583777" cy="263075"/>
              </a:xfrm>
              <a:prstGeom prst="rect">
                <a:avLst/>
              </a:prstGeom>
            </p:spPr>
            <p:txBody>
              <a:bodyPr anchor="ctr" rtlCol="false" tIns="50800" lIns="50800" bIns="50800" rIns="50800"/>
              <a:lstStyle/>
              <a:p>
                <a:pPr algn="ctr">
                  <a:lnSpc>
                    <a:spcPts val="3343"/>
                  </a:lnSpc>
                </a:pPr>
              </a:p>
            </p:txBody>
          </p:sp>
        </p:grpSp>
        <p:sp>
          <p:nvSpPr>
            <p:cNvPr name="TextBox 13" id="13"/>
            <p:cNvSpPr txBox="true"/>
            <p:nvPr/>
          </p:nvSpPr>
          <p:spPr>
            <a:xfrm rot="0">
              <a:off x="6519007" y="165454"/>
              <a:ext cx="6818622" cy="772202"/>
            </a:xfrm>
            <a:prstGeom prst="rect">
              <a:avLst/>
            </a:prstGeom>
          </p:spPr>
          <p:txBody>
            <a:bodyPr anchor="t" rtlCol="false" tIns="0" lIns="0" bIns="0" rIns="0">
              <a:spAutoFit/>
            </a:bodyPr>
            <a:lstStyle/>
            <a:p>
              <a:pPr algn="l" marL="0" indent="0" lvl="0">
                <a:lnSpc>
                  <a:spcPts val="4255"/>
                </a:lnSpc>
              </a:pPr>
              <a:r>
                <a:rPr lang="en-US" b="true" sz="3799" spc="37">
                  <a:solidFill>
                    <a:srgbClr val="F7F9F9"/>
                  </a:solidFill>
                  <a:latin typeface="Poppins Semi-Bold"/>
                  <a:ea typeface="Poppins Semi-Bold"/>
                  <a:cs typeface="Poppins Semi-Bold"/>
                  <a:sym typeface="Poppins Semi-Bold"/>
                </a:rPr>
                <a:t>Goals of journeys</a:t>
              </a:r>
            </a:p>
          </p:txBody>
        </p:sp>
      </p:grpSp>
      <p:sp>
        <p:nvSpPr>
          <p:cNvPr name="TextBox 14" id="14"/>
          <p:cNvSpPr txBox="true"/>
          <p:nvPr/>
        </p:nvSpPr>
        <p:spPr>
          <a:xfrm rot="0">
            <a:off x="4049313" y="881262"/>
            <a:ext cx="10496500" cy="933450"/>
          </a:xfrm>
          <a:prstGeom prst="rect">
            <a:avLst/>
          </a:prstGeom>
        </p:spPr>
        <p:txBody>
          <a:bodyPr anchor="t" rtlCol="false" tIns="0" lIns="0" bIns="0" rIns="0">
            <a:spAutoFit/>
          </a:bodyPr>
          <a:lstStyle/>
          <a:p>
            <a:pPr algn="ctr">
              <a:lnSpc>
                <a:spcPts val="6959"/>
              </a:lnSpc>
            </a:pPr>
            <a:r>
              <a:rPr lang="en-US" sz="5799" b="true">
                <a:solidFill>
                  <a:srgbClr val="40454D"/>
                </a:solidFill>
                <a:latin typeface="Poppins Bold"/>
                <a:ea typeface="Poppins Bold"/>
                <a:cs typeface="Poppins Bold"/>
                <a:sym typeface="Poppins Bold"/>
              </a:rPr>
              <a:t>Journeys</a:t>
            </a:r>
          </a:p>
        </p:txBody>
      </p:sp>
      <p:sp>
        <p:nvSpPr>
          <p:cNvPr name="TextBox 15" id="15"/>
          <p:cNvSpPr txBox="true"/>
          <p:nvPr/>
        </p:nvSpPr>
        <p:spPr>
          <a:xfrm rot="0">
            <a:off x="310466" y="3331754"/>
            <a:ext cx="10178368" cy="5958205"/>
          </a:xfrm>
          <a:prstGeom prst="rect">
            <a:avLst/>
          </a:prstGeom>
        </p:spPr>
        <p:txBody>
          <a:bodyPr anchor="t" rtlCol="false" tIns="0" lIns="0" bIns="0" rIns="0">
            <a:spAutoFit/>
          </a:bodyPr>
          <a:lstStyle/>
          <a:p>
            <a:pPr algn="l" marL="604521" indent="-302261" lvl="1">
              <a:lnSpc>
                <a:spcPts val="3920"/>
              </a:lnSpc>
              <a:buFont typeface="Arial"/>
              <a:buChar char="•"/>
            </a:pPr>
            <a:r>
              <a:rPr lang="en-US" b="true" sz="2800" spc="67">
                <a:solidFill>
                  <a:srgbClr val="40454D"/>
                </a:solidFill>
                <a:latin typeface="Poppins Bold"/>
                <a:ea typeface="Poppins Bold"/>
                <a:cs typeface="Poppins Bold"/>
                <a:sym typeface="Poppins Bold"/>
              </a:rPr>
              <a:t>Consistent, personalized touchpoints build trust and momentum.</a:t>
            </a:r>
          </a:p>
          <a:p>
            <a:pPr algn="l" marL="604521" indent="-302261" lvl="1">
              <a:lnSpc>
                <a:spcPts val="3920"/>
              </a:lnSpc>
              <a:buFont typeface="Arial"/>
              <a:buChar char="•"/>
            </a:pPr>
            <a:r>
              <a:rPr lang="en-US" b="true" sz="2800" spc="67">
                <a:solidFill>
                  <a:srgbClr val="40454D"/>
                </a:solidFill>
                <a:latin typeface="Poppins Bold"/>
                <a:ea typeface="Poppins Bold"/>
                <a:cs typeface="Poppins Bold"/>
                <a:sym typeface="Poppins Bold"/>
              </a:rPr>
              <a:t>A predictable, well‑timed journey makes supporters feel seen, appreciated, and confident their gifts matter.</a:t>
            </a:r>
          </a:p>
          <a:p>
            <a:pPr algn="l" marL="604521" indent="-302261" lvl="1">
              <a:lnSpc>
                <a:spcPts val="3920"/>
              </a:lnSpc>
              <a:buFont typeface="Arial"/>
              <a:buChar char="•"/>
            </a:pPr>
            <a:r>
              <a:rPr lang="en-US" b="true" sz="2800" spc="67">
                <a:solidFill>
                  <a:srgbClr val="40454D"/>
                </a:solidFill>
                <a:latin typeface="Poppins Bold"/>
                <a:ea typeface="Poppins Bold"/>
                <a:cs typeface="Poppins Bold"/>
                <a:sym typeface="Poppins Bold"/>
              </a:rPr>
              <a:t>With predefined journeys, staff know exactly when to automate versus when the time is right for personal connection.</a:t>
            </a:r>
          </a:p>
          <a:p>
            <a:pPr algn="l" marL="604521" indent="-302261" lvl="1">
              <a:lnSpc>
                <a:spcPts val="3920"/>
              </a:lnSpc>
              <a:buFont typeface="Arial"/>
              <a:buChar char="•"/>
            </a:pPr>
            <a:r>
              <a:rPr lang="en-US" b="true" sz="2800" spc="67">
                <a:solidFill>
                  <a:srgbClr val="40454D"/>
                </a:solidFill>
                <a:latin typeface="Poppins Bold"/>
                <a:ea typeface="Poppins Bold"/>
                <a:cs typeface="Poppins Bold"/>
                <a:sym typeface="Poppins Bold"/>
              </a:rPr>
              <a:t>Repeatability - when we follow a defined process we can measure and improve, and create repeatable outcomes!</a:t>
            </a:r>
          </a:p>
          <a:p>
            <a:pPr algn="l" marL="0" indent="0" lvl="0">
              <a:lnSpc>
                <a:spcPts val="3920"/>
              </a:lnSpc>
            </a:pPr>
          </a:p>
        </p:txBody>
      </p:sp>
    </p:spTree>
  </p:cSld>
  <p:clrMapOvr>
    <a:masterClrMapping/>
  </p:clrMapOvr>
  <p:transition spd="fast">
    <p:fade/>
  </p:transition>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4115305" y="-202929"/>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5853793" y="-1130438"/>
            <a:ext cx="3095347" cy="309534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8" id="8"/>
          <p:cNvSpPr/>
          <p:nvPr/>
        </p:nvSpPr>
        <p:spPr>
          <a:xfrm flipH="false" flipV="false" rot="0">
            <a:off x="310466" y="9258300"/>
            <a:ext cx="17667068" cy="2672144"/>
          </a:xfrm>
          <a:custGeom>
            <a:avLst/>
            <a:gdLst/>
            <a:ahLst/>
            <a:cxnLst/>
            <a:rect r="r" b="b" t="t" l="l"/>
            <a:pathLst>
              <a:path h="2672144" w="17667068">
                <a:moveTo>
                  <a:pt x="0" y="0"/>
                </a:moveTo>
                <a:lnTo>
                  <a:pt x="17667068" y="0"/>
                </a:lnTo>
                <a:lnTo>
                  <a:pt x="17667068" y="2672144"/>
                </a:lnTo>
                <a:lnTo>
                  <a:pt x="0" y="2672144"/>
                </a:lnTo>
                <a:lnTo>
                  <a:pt x="0" y="0"/>
                </a:lnTo>
                <a:close/>
              </a:path>
            </a:pathLst>
          </a:custGeom>
          <a:blipFill>
            <a:blip r:embed="rId2">
              <a:alphaModFix amt="18999"/>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514281" y="3032662"/>
            <a:ext cx="4699893" cy="2415027"/>
            <a:chOff x="0" y="0"/>
            <a:chExt cx="6266524" cy="3220036"/>
          </a:xfrm>
        </p:grpSpPr>
        <p:sp>
          <p:nvSpPr>
            <p:cNvPr name="Freeform 10" id="10"/>
            <p:cNvSpPr/>
            <p:nvPr/>
          </p:nvSpPr>
          <p:spPr>
            <a:xfrm flipH="false" flipV="false" rot="-30792">
              <a:off x="2340001" y="9064"/>
              <a:ext cx="2033014" cy="2033014"/>
            </a:xfrm>
            <a:custGeom>
              <a:avLst/>
              <a:gdLst/>
              <a:ahLst/>
              <a:cxnLst/>
              <a:rect r="r" b="b" t="t" l="l"/>
              <a:pathLst>
                <a:path h="2033014" w="2033014">
                  <a:moveTo>
                    <a:pt x="0" y="0"/>
                  </a:moveTo>
                  <a:lnTo>
                    <a:pt x="2033014" y="0"/>
                  </a:lnTo>
                  <a:lnTo>
                    <a:pt x="2033014" y="2033014"/>
                  </a:lnTo>
                  <a:lnTo>
                    <a:pt x="0" y="203301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0" y="1943214"/>
              <a:ext cx="6266524" cy="1276823"/>
              <a:chOff x="0" y="0"/>
              <a:chExt cx="1171457" cy="238688"/>
            </a:xfrm>
          </p:grpSpPr>
          <p:sp>
            <p:nvSpPr>
              <p:cNvPr name="Freeform 12" id="12"/>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13" id="13"/>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14" id="14"/>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PROSPECT</a:t>
              </a:r>
            </a:p>
          </p:txBody>
        </p:sp>
      </p:grpSp>
      <p:grpSp>
        <p:nvGrpSpPr>
          <p:cNvPr name="Group 15" id="15"/>
          <p:cNvGrpSpPr/>
          <p:nvPr/>
        </p:nvGrpSpPr>
        <p:grpSpPr>
          <a:xfrm rot="0">
            <a:off x="6716813" y="3032662"/>
            <a:ext cx="4699893" cy="2415027"/>
            <a:chOff x="0" y="0"/>
            <a:chExt cx="6266524" cy="3220036"/>
          </a:xfrm>
        </p:grpSpPr>
        <p:sp>
          <p:nvSpPr>
            <p:cNvPr name="Freeform 16" id="16"/>
            <p:cNvSpPr/>
            <p:nvPr/>
          </p:nvSpPr>
          <p:spPr>
            <a:xfrm flipH="false" flipV="false" rot="0">
              <a:off x="2168789" y="0"/>
              <a:ext cx="1785015" cy="2954467"/>
            </a:xfrm>
            <a:custGeom>
              <a:avLst/>
              <a:gdLst/>
              <a:ahLst/>
              <a:cxnLst/>
              <a:rect r="r" b="b" t="t" l="l"/>
              <a:pathLst>
                <a:path h="2954467" w="1785015">
                  <a:moveTo>
                    <a:pt x="0" y="0"/>
                  </a:moveTo>
                  <a:lnTo>
                    <a:pt x="1785015" y="0"/>
                  </a:lnTo>
                  <a:lnTo>
                    <a:pt x="1785015" y="2954467"/>
                  </a:lnTo>
                  <a:lnTo>
                    <a:pt x="0" y="295446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17" id="17"/>
            <p:cNvGrpSpPr/>
            <p:nvPr/>
          </p:nvGrpSpPr>
          <p:grpSpPr>
            <a:xfrm rot="0">
              <a:off x="0" y="1943214"/>
              <a:ext cx="6266524" cy="1276823"/>
              <a:chOff x="0" y="0"/>
              <a:chExt cx="1171457" cy="238688"/>
            </a:xfrm>
          </p:grpSpPr>
          <p:sp>
            <p:nvSpPr>
              <p:cNvPr name="Freeform 18" id="18"/>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19" id="19"/>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0" id="20"/>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FIRST-TIME DONOR</a:t>
              </a:r>
            </a:p>
          </p:txBody>
        </p:sp>
      </p:grpSp>
      <p:grpSp>
        <p:nvGrpSpPr>
          <p:cNvPr name="Group 21" id="21"/>
          <p:cNvGrpSpPr/>
          <p:nvPr/>
        </p:nvGrpSpPr>
        <p:grpSpPr>
          <a:xfrm rot="0">
            <a:off x="1514281" y="6491185"/>
            <a:ext cx="4699893" cy="1924534"/>
            <a:chOff x="0" y="0"/>
            <a:chExt cx="6266524" cy="2566045"/>
          </a:xfrm>
        </p:grpSpPr>
        <p:sp>
          <p:nvSpPr>
            <p:cNvPr name="Freeform 22" id="22"/>
            <p:cNvSpPr/>
            <p:nvPr/>
          </p:nvSpPr>
          <p:spPr>
            <a:xfrm flipH="false" flipV="false" rot="0">
              <a:off x="1936834" y="0"/>
              <a:ext cx="2392856" cy="1462633"/>
            </a:xfrm>
            <a:custGeom>
              <a:avLst/>
              <a:gdLst/>
              <a:ahLst/>
              <a:cxnLst/>
              <a:rect r="r" b="b" t="t" l="l"/>
              <a:pathLst>
                <a:path h="1462633" w="2392856">
                  <a:moveTo>
                    <a:pt x="0" y="0"/>
                  </a:moveTo>
                  <a:lnTo>
                    <a:pt x="2392856" y="0"/>
                  </a:lnTo>
                  <a:lnTo>
                    <a:pt x="2392856" y="1462633"/>
                  </a:lnTo>
                  <a:lnTo>
                    <a:pt x="0" y="1462633"/>
                  </a:lnTo>
                  <a:lnTo>
                    <a:pt x="0" y="0"/>
                  </a:lnTo>
                  <a:close/>
                </a:path>
              </a:pathLst>
            </a:custGeom>
            <a:blipFill>
              <a:blip r:embed="rId8"/>
              <a:stretch>
                <a:fillRect l="0" t="0" r="0" b="0"/>
              </a:stretch>
            </a:blipFill>
          </p:spPr>
        </p:sp>
        <p:grpSp>
          <p:nvGrpSpPr>
            <p:cNvPr name="Group 23" id="23"/>
            <p:cNvGrpSpPr/>
            <p:nvPr/>
          </p:nvGrpSpPr>
          <p:grpSpPr>
            <a:xfrm rot="0">
              <a:off x="0" y="1289222"/>
              <a:ext cx="6266524" cy="1276823"/>
              <a:chOff x="0" y="0"/>
              <a:chExt cx="1171457" cy="238688"/>
            </a:xfrm>
          </p:grpSpPr>
          <p:sp>
            <p:nvSpPr>
              <p:cNvPr name="Freeform 24" id="24"/>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25" id="25"/>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6" id="26"/>
            <p:cNvSpPr txBox="true"/>
            <p:nvPr/>
          </p:nvSpPr>
          <p:spPr>
            <a:xfrm rot="0">
              <a:off x="595193" y="1559228"/>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MID-LEVEL DONOR</a:t>
              </a:r>
            </a:p>
          </p:txBody>
        </p:sp>
      </p:grpSp>
      <p:grpSp>
        <p:nvGrpSpPr>
          <p:cNvPr name="Group 27" id="27"/>
          <p:cNvGrpSpPr/>
          <p:nvPr/>
        </p:nvGrpSpPr>
        <p:grpSpPr>
          <a:xfrm rot="0">
            <a:off x="6716813" y="6491185"/>
            <a:ext cx="4699893" cy="1924534"/>
            <a:chOff x="0" y="0"/>
            <a:chExt cx="6266524" cy="2566045"/>
          </a:xfrm>
        </p:grpSpPr>
        <p:sp>
          <p:nvSpPr>
            <p:cNvPr name="Freeform 28" id="28"/>
            <p:cNvSpPr/>
            <p:nvPr/>
          </p:nvSpPr>
          <p:spPr>
            <a:xfrm flipH="false" flipV="false" rot="0">
              <a:off x="1883148" y="0"/>
              <a:ext cx="2500228" cy="1462633"/>
            </a:xfrm>
            <a:custGeom>
              <a:avLst/>
              <a:gdLst/>
              <a:ahLst/>
              <a:cxnLst/>
              <a:rect r="r" b="b" t="t" l="l"/>
              <a:pathLst>
                <a:path h="1462633" w="2500228">
                  <a:moveTo>
                    <a:pt x="0" y="0"/>
                  </a:moveTo>
                  <a:lnTo>
                    <a:pt x="2500228" y="0"/>
                  </a:lnTo>
                  <a:lnTo>
                    <a:pt x="2500228" y="1462633"/>
                  </a:lnTo>
                  <a:lnTo>
                    <a:pt x="0" y="1462633"/>
                  </a:lnTo>
                  <a:lnTo>
                    <a:pt x="0" y="0"/>
                  </a:lnTo>
                  <a:close/>
                </a:path>
              </a:pathLst>
            </a:custGeom>
            <a:blipFill>
              <a:blip r:embed="rId9"/>
              <a:stretch>
                <a:fillRect l="0" t="0" r="0" b="0"/>
              </a:stretch>
            </a:blipFill>
          </p:spPr>
        </p:sp>
        <p:grpSp>
          <p:nvGrpSpPr>
            <p:cNvPr name="Group 29" id="29"/>
            <p:cNvGrpSpPr/>
            <p:nvPr/>
          </p:nvGrpSpPr>
          <p:grpSpPr>
            <a:xfrm rot="0">
              <a:off x="0" y="1289222"/>
              <a:ext cx="6266524" cy="1276823"/>
              <a:chOff x="0" y="0"/>
              <a:chExt cx="1171457" cy="238688"/>
            </a:xfrm>
          </p:grpSpPr>
          <p:sp>
            <p:nvSpPr>
              <p:cNvPr name="Freeform 30" id="30"/>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31" id="31"/>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32" id="32"/>
            <p:cNvSpPr txBox="true"/>
            <p:nvPr/>
          </p:nvSpPr>
          <p:spPr>
            <a:xfrm rot="0">
              <a:off x="595193" y="1559228"/>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MAJOR DONOR</a:t>
              </a:r>
            </a:p>
          </p:txBody>
        </p:sp>
      </p:grpSp>
      <p:grpSp>
        <p:nvGrpSpPr>
          <p:cNvPr name="Group 33" id="33"/>
          <p:cNvGrpSpPr/>
          <p:nvPr/>
        </p:nvGrpSpPr>
        <p:grpSpPr>
          <a:xfrm rot="0">
            <a:off x="12073826" y="6379050"/>
            <a:ext cx="4699893" cy="2036670"/>
            <a:chOff x="0" y="0"/>
            <a:chExt cx="6266524" cy="2715559"/>
          </a:xfrm>
        </p:grpSpPr>
        <p:sp>
          <p:nvSpPr>
            <p:cNvPr name="Freeform 34" id="34"/>
            <p:cNvSpPr/>
            <p:nvPr/>
          </p:nvSpPr>
          <p:spPr>
            <a:xfrm flipH="false" flipV="false" rot="0">
              <a:off x="2300822" y="0"/>
              <a:ext cx="1664880" cy="1506717"/>
            </a:xfrm>
            <a:custGeom>
              <a:avLst/>
              <a:gdLst/>
              <a:ahLst/>
              <a:cxnLst/>
              <a:rect r="r" b="b" t="t" l="l"/>
              <a:pathLst>
                <a:path h="1506717" w="1664880">
                  <a:moveTo>
                    <a:pt x="0" y="0"/>
                  </a:moveTo>
                  <a:lnTo>
                    <a:pt x="1664880" y="0"/>
                  </a:lnTo>
                  <a:lnTo>
                    <a:pt x="1664880" y="1506717"/>
                  </a:lnTo>
                  <a:lnTo>
                    <a:pt x="0" y="150671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grpSp>
          <p:nvGrpSpPr>
            <p:cNvPr name="Group 35" id="35"/>
            <p:cNvGrpSpPr/>
            <p:nvPr/>
          </p:nvGrpSpPr>
          <p:grpSpPr>
            <a:xfrm rot="0">
              <a:off x="0" y="1438737"/>
              <a:ext cx="6266524" cy="1276823"/>
              <a:chOff x="0" y="0"/>
              <a:chExt cx="1171457" cy="238688"/>
            </a:xfrm>
          </p:grpSpPr>
          <p:sp>
            <p:nvSpPr>
              <p:cNvPr name="Freeform 36" id="36"/>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37" id="37"/>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38" id="38"/>
            <p:cNvSpPr txBox="true"/>
            <p:nvPr/>
          </p:nvSpPr>
          <p:spPr>
            <a:xfrm rot="0">
              <a:off x="595193" y="1708742"/>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LAPSED</a:t>
              </a:r>
            </a:p>
          </p:txBody>
        </p:sp>
      </p:grpSp>
      <p:grpSp>
        <p:nvGrpSpPr>
          <p:cNvPr name="Group 39" id="39"/>
          <p:cNvGrpSpPr/>
          <p:nvPr/>
        </p:nvGrpSpPr>
        <p:grpSpPr>
          <a:xfrm rot="0">
            <a:off x="12073826" y="3032662"/>
            <a:ext cx="4699893" cy="2415027"/>
            <a:chOff x="0" y="0"/>
            <a:chExt cx="6266524" cy="3220036"/>
          </a:xfrm>
        </p:grpSpPr>
        <p:sp>
          <p:nvSpPr>
            <p:cNvPr name="Freeform 40" id="40"/>
            <p:cNvSpPr/>
            <p:nvPr/>
          </p:nvSpPr>
          <p:spPr>
            <a:xfrm flipH="false" flipV="false" rot="0">
              <a:off x="1853530" y="0"/>
              <a:ext cx="2559463" cy="2114756"/>
            </a:xfrm>
            <a:custGeom>
              <a:avLst/>
              <a:gdLst/>
              <a:ahLst/>
              <a:cxnLst/>
              <a:rect r="r" b="b" t="t" l="l"/>
              <a:pathLst>
                <a:path h="2114756" w="2559463">
                  <a:moveTo>
                    <a:pt x="0" y="0"/>
                  </a:moveTo>
                  <a:lnTo>
                    <a:pt x="2559464" y="0"/>
                  </a:lnTo>
                  <a:lnTo>
                    <a:pt x="2559464" y="2114756"/>
                  </a:lnTo>
                  <a:lnTo>
                    <a:pt x="0" y="211475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grpSp>
          <p:nvGrpSpPr>
            <p:cNvPr name="Group 41" id="41"/>
            <p:cNvGrpSpPr/>
            <p:nvPr/>
          </p:nvGrpSpPr>
          <p:grpSpPr>
            <a:xfrm rot="0">
              <a:off x="0" y="1943214"/>
              <a:ext cx="6266524" cy="1276823"/>
              <a:chOff x="0" y="0"/>
              <a:chExt cx="1171457" cy="238688"/>
            </a:xfrm>
          </p:grpSpPr>
          <p:sp>
            <p:nvSpPr>
              <p:cNvPr name="Freeform 42" id="42"/>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43" id="43"/>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44" id="44"/>
            <p:cNvSpPr txBox="true"/>
            <p:nvPr/>
          </p:nvSpPr>
          <p:spPr>
            <a:xfrm rot="0">
              <a:off x="595193" y="2203694"/>
              <a:ext cx="5076138" cy="650376"/>
            </a:xfrm>
            <a:prstGeom prst="rect">
              <a:avLst/>
            </a:prstGeom>
          </p:spPr>
          <p:txBody>
            <a:bodyPr anchor="t" rtlCol="false" tIns="0" lIns="0" bIns="0" rIns="0">
              <a:spAutoFit/>
            </a:bodyPr>
            <a:lstStyle/>
            <a:p>
              <a:pPr algn="ctr">
                <a:lnSpc>
                  <a:spcPts val="3958"/>
                </a:lnSpc>
              </a:pPr>
              <a:r>
                <a:rPr lang="en-US" b="true" sz="2827" spc="67">
                  <a:solidFill>
                    <a:srgbClr val="F7F9F9"/>
                  </a:solidFill>
                  <a:latin typeface="Poppins Bold"/>
                  <a:ea typeface="Poppins Bold"/>
                  <a:cs typeface="Poppins Bold"/>
                  <a:sym typeface="Poppins Bold"/>
                </a:rPr>
                <a:t>RECURRING DONOR</a:t>
              </a:r>
            </a:p>
          </p:txBody>
        </p:sp>
      </p:grpSp>
      <p:sp>
        <p:nvSpPr>
          <p:cNvPr name="TextBox 45" id="45"/>
          <p:cNvSpPr txBox="true"/>
          <p:nvPr/>
        </p:nvSpPr>
        <p:spPr>
          <a:xfrm rot="0">
            <a:off x="2031375" y="1256652"/>
            <a:ext cx="10486074"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Key Stewardship Journeys</a:t>
            </a:r>
          </a:p>
        </p:txBody>
      </p:sp>
    </p:spTree>
  </p:cSld>
  <p:clrMapOvr>
    <a:masterClrMapping/>
  </p:clrMapOvr>
  <p:transition spd="fast">
    <p:fade/>
  </p:transition>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sp>
        <p:nvSpPr>
          <p:cNvPr name="Freeform 2" id="2"/>
          <p:cNvSpPr/>
          <p:nvPr/>
        </p:nvSpPr>
        <p:spPr>
          <a:xfrm flipH="false" flipV="false" rot="0">
            <a:off x="0" y="11495"/>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0" r="0" b="0"/>
            </a:stretch>
          </a:blipFill>
        </p:spPr>
      </p:sp>
      <p:grpSp>
        <p:nvGrpSpPr>
          <p:cNvPr name="Group 3" id="3"/>
          <p:cNvGrpSpPr/>
          <p:nvPr/>
        </p:nvGrpSpPr>
        <p:grpSpPr>
          <a:xfrm rot="0">
            <a:off x="15482972" y="1377147"/>
            <a:ext cx="620165" cy="620165"/>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5" id="5"/>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6" id="6"/>
          <p:cNvGrpSpPr/>
          <p:nvPr/>
        </p:nvGrpSpPr>
        <p:grpSpPr>
          <a:xfrm rot="0">
            <a:off x="16103136" y="-694810"/>
            <a:ext cx="2692122" cy="269212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Tree>
  </p:cSld>
  <p:clrMapOvr>
    <a:masterClrMapping/>
  </p:clrMapOvr>
  <p:transition spd="med">
    <p:fade/>
  </p:transition>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4115305" y="-202929"/>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5853793" y="-1130438"/>
            <a:ext cx="3095347" cy="309534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8" id="8"/>
          <p:cNvSpPr/>
          <p:nvPr/>
        </p:nvSpPr>
        <p:spPr>
          <a:xfrm flipH="false" flipV="false" rot="0">
            <a:off x="310466" y="9258300"/>
            <a:ext cx="17667068" cy="2672144"/>
          </a:xfrm>
          <a:custGeom>
            <a:avLst/>
            <a:gdLst/>
            <a:ahLst/>
            <a:cxnLst/>
            <a:rect r="r" b="b" t="t" l="l"/>
            <a:pathLst>
              <a:path h="2672144" w="17667068">
                <a:moveTo>
                  <a:pt x="0" y="0"/>
                </a:moveTo>
                <a:lnTo>
                  <a:pt x="17667068" y="0"/>
                </a:lnTo>
                <a:lnTo>
                  <a:pt x="17667068" y="2672144"/>
                </a:lnTo>
                <a:lnTo>
                  <a:pt x="0" y="2672144"/>
                </a:lnTo>
                <a:lnTo>
                  <a:pt x="0" y="0"/>
                </a:lnTo>
                <a:close/>
              </a:path>
            </a:pathLst>
          </a:custGeom>
          <a:blipFill>
            <a:blip r:embed="rId2">
              <a:alphaModFix amt="18999"/>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514281" y="3032662"/>
            <a:ext cx="4699893" cy="2415027"/>
            <a:chOff x="0" y="0"/>
            <a:chExt cx="6266524" cy="3220036"/>
          </a:xfrm>
        </p:grpSpPr>
        <p:sp>
          <p:nvSpPr>
            <p:cNvPr name="Freeform 10" id="10"/>
            <p:cNvSpPr/>
            <p:nvPr/>
          </p:nvSpPr>
          <p:spPr>
            <a:xfrm flipH="false" flipV="false" rot="-30792">
              <a:off x="2340001" y="9064"/>
              <a:ext cx="2033014" cy="2033014"/>
            </a:xfrm>
            <a:custGeom>
              <a:avLst/>
              <a:gdLst/>
              <a:ahLst/>
              <a:cxnLst/>
              <a:rect r="r" b="b" t="t" l="l"/>
              <a:pathLst>
                <a:path h="2033014" w="2033014">
                  <a:moveTo>
                    <a:pt x="0" y="0"/>
                  </a:moveTo>
                  <a:lnTo>
                    <a:pt x="2033014" y="0"/>
                  </a:lnTo>
                  <a:lnTo>
                    <a:pt x="2033014" y="2033014"/>
                  </a:lnTo>
                  <a:lnTo>
                    <a:pt x="0" y="203301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0" y="1943214"/>
              <a:ext cx="6266524" cy="1276823"/>
              <a:chOff x="0" y="0"/>
              <a:chExt cx="1171457" cy="238688"/>
            </a:xfrm>
          </p:grpSpPr>
          <p:sp>
            <p:nvSpPr>
              <p:cNvPr name="Freeform 12" id="12"/>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13" id="13"/>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14" id="14"/>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PROSPECT</a:t>
              </a:r>
            </a:p>
          </p:txBody>
        </p:sp>
      </p:grpSp>
      <p:sp>
        <p:nvSpPr>
          <p:cNvPr name="TextBox 15" id="15"/>
          <p:cNvSpPr txBox="true"/>
          <p:nvPr/>
        </p:nvSpPr>
        <p:spPr>
          <a:xfrm rot="0">
            <a:off x="2031375" y="1256652"/>
            <a:ext cx="10486074"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Key Stewardship Journeys</a:t>
            </a:r>
          </a:p>
        </p:txBody>
      </p:sp>
    </p:spTree>
  </p:cSld>
  <p:clrMapOvr>
    <a:masterClrMapping/>
  </p:clrMapOvr>
  <p:transition spd="fast">
    <p:fade/>
  </p:transition>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013873" y="-420723"/>
            <a:ext cx="1752322" cy="175232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 Signals</a:t>
            </a:r>
          </a:p>
        </p:txBody>
      </p:sp>
      <p:grpSp>
        <p:nvGrpSpPr>
          <p:cNvPr name="Group 6" id="6"/>
          <p:cNvGrpSpPr/>
          <p:nvPr/>
        </p:nvGrpSpPr>
        <p:grpSpPr>
          <a:xfrm rot="0">
            <a:off x="-1236856" y="8421090"/>
            <a:ext cx="3731820" cy="373182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9" id="9"/>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0" id="10"/>
          <p:cNvSpPr txBox="true"/>
          <p:nvPr/>
        </p:nvSpPr>
        <p:spPr>
          <a:xfrm rot="0">
            <a:off x="2029424" y="2803889"/>
            <a:ext cx="11225016" cy="1173480"/>
          </a:xfrm>
          <a:prstGeom prst="rect">
            <a:avLst/>
          </a:prstGeom>
        </p:spPr>
        <p:txBody>
          <a:bodyPr anchor="t" rtlCol="false" tIns="0" lIns="0" bIns="0" rIns="0">
            <a:spAutoFit/>
          </a:bodyPr>
          <a:lstStyle/>
          <a:p>
            <a:pPr algn="l" marL="0" indent="0" lvl="0">
              <a:lnSpc>
                <a:spcPts val="4619"/>
              </a:lnSpc>
            </a:pPr>
            <a:r>
              <a:rPr lang="en-US" b="true" sz="3299" spc="79">
                <a:solidFill>
                  <a:srgbClr val="40454D"/>
                </a:solidFill>
                <a:latin typeface="Poppins Bold"/>
                <a:ea typeface="Poppins Bold"/>
                <a:cs typeface="Poppins Bold"/>
                <a:sym typeface="Poppins Bold"/>
              </a:rPr>
              <a:t>We typically can’t, and don’t want to, put every contact in our database into a prospect journey!</a:t>
            </a:r>
          </a:p>
        </p:txBody>
      </p:sp>
    </p:spTree>
  </p:cSld>
  <p:clrMapOvr>
    <a:masterClrMapping/>
  </p:clrMapOvr>
  <p:transition spd="med">
    <p:fade/>
  </p:transition>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013873" y="-420723"/>
            <a:ext cx="1752322" cy="175232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 Signals</a:t>
            </a:r>
          </a:p>
        </p:txBody>
      </p:sp>
      <p:grpSp>
        <p:nvGrpSpPr>
          <p:cNvPr name="Group 6" id="6"/>
          <p:cNvGrpSpPr/>
          <p:nvPr/>
        </p:nvGrpSpPr>
        <p:grpSpPr>
          <a:xfrm rot="0">
            <a:off x="-1236856" y="8421090"/>
            <a:ext cx="3731820" cy="373182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9" id="9"/>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0" id="10"/>
          <p:cNvSpPr txBox="true"/>
          <p:nvPr/>
        </p:nvSpPr>
        <p:spPr>
          <a:xfrm rot="0">
            <a:off x="2029424" y="2803889"/>
            <a:ext cx="11225016" cy="1173480"/>
          </a:xfrm>
          <a:prstGeom prst="rect">
            <a:avLst/>
          </a:prstGeom>
        </p:spPr>
        <p:txBody>
          <a:bodyPr anchor="t" rtlCol="false" tIns="0" lIns="0" bIns="0" rIns="0">
            <a:spAutoFit/>
          </a:bodyPr>
          <a:lstStyle/>
          <a:p>
            <a:pPr algn="l" marL="0" indent="0" lvl="0">
              <a:lnSpc>
                <a:spcPts val="4619"/>
              </a:lnSpc>
            </a:pPr>
            <a:r>
              <a:rPr lang="en-US" b="true" sz="3299" spc="79">
                <a:solidFill>
                  <a:srgbClr val="40454D"/>
                </a:solidFill>
                <a:latin typeface="Poppins Bold"/>
                <a:ea typeface="Poppins Bold"/>
                <a:cs typeface="Poppins Bold"/>
                <a:sym typeface="Poppins Bold"/>
              </a:rPr>
              <a:t>We typically can’t, and don’t want to, put every contact in our database into a prospect journey!</a:t>
            </a:r>
          </a:p>
        </p:txBody>
      </p:sp>
      <p:sp>
        <p:nvSpPr>
          <p:cNvPr name="TextBox 11" id="11"/>
          <p:cNvSpPr txBox="true"/>
          <p:nvPr/>
        </p:nvSpPr>
        <p:spPr>
          <a:xfrm rot="0">
            <a:off x="2029424" y="4421154"/>
            <a:ext cx="11225016" cy="3376295"/>
          </a:xfrm>
          <a:prstGeom prst="rect">
            <a:avLst/>
          </a:prstGeom>
        </p:spPr>
        <p:txBody>
          <a:bodyPr anchor="t" rtlCol="false" tIns="0" lIns="0" bIns="0" rIns="0">
            <a:spAutoFit/>
          </a:bodyPr>
          <a:lstStyle/>
          <a:p>
            <a:pPr algn="l" marL="0" indent="0" lvl="0">
              <a:lnSpc>
                <a:spcPts val="4479"/>
              </a:lnSpc>
            </a:pPr>
            <a:r>
              <a:rPr lang="en-US" b="true" sz="3199" spc="76">
                <a:solidFill>
                  <a:srgbClr val="40454D"/>
                </a:solidFill>
                <a:latin typeface="Poppins Bold"/>
                <a:ea typeface="Poppins Bold"/>
                <a:cs typeface="Poppins Bold"/>
                <a:sym typeface="Poppins Bold"/>
              </a:rPr>
              <a:t>Journeys have a cost - they take time and resources. Pouring low‑probability names into the funnel eats budget and hours that could be spent deepening relationships with the best candidates, driving down your return on fundraising investment.</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013873" y="-420723"/>
            <a:ext cx="1752322" cy="175232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 Signals</a:t>
            </a:r>
          </a:p>
        </p:txBody>
      </p:sp>
      <p:grpSp>
        <p:nvGrpSpPr>
          <p:cNvPr name="Group 6" id="6"/>
          <p:cNvGrpSpPr/>
          <p:nvPr/>
        </p:nvGrpSpPr>
        <p:grpSpPr>
          <a:xfrm rot="0">
            <a:off x="-1236856" y="8421090"/>
            <a:ext cx="3731820" cy="373182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9" id="9"/>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0" id="10"/>
          <p:cNvSpPr txBox="true"/>
          <p:nvPr/>
        </p:nvSpPr>
        <p:spPr>
          <a:xfrm rot="0">
            <a:off x="2029424" y="2803889"/>
            <a:ext cx="11225016" cy="1173480"/>
          </a:xfrm>
          <a:prstGeom prst="rect">
            <a:avLst/>
          </a:prstGeom>
        </p:spPr>
        <p:txBody>
          <a:bodyPr anchor="t" rtlCol="false" tIns="0" lIns="0" bIns="0" rIns="0">
            <a:spAutoFit/>
          </a:bodyPr>
          <a:lstStyle/>
          <a:p>
            <a:pPr algn="l" marL="0" indent="0" lvl="0">
              <a:lnSpc>
                <a:spcPts val="4619"/>
              </a:lnSpc>
            </a:pPr>
            <a:r>
              <a:rPr lang="en-US" b="true" sz="3299" spc="79">
                <a:solidFill>
                  <a:srgbClr val="40454D"/>
                </a:solidFill>
                <a:latin typeface="Poppins Bold"/>
                <a:ea typeface="Poppins Bold"/>
                <a:cs typeface="Poppins Bold"/>
                <a:sym typeface="Poppins Bold"/>
              </a:rPr>
              <a:t>So what are some signals that someone is a good candidate?</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013873" y="-420723"/>
            <a:ext cx="1752322" cy="175232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 Signals</a:t>
            </a:r>
          </a:p>
        </p:txBody>
      </p:sp>
      <p:grpSp>
        <p:nvGrpSpPr>
          <p:cNvPr name="Group 6" id="6"/>
          <p:cNvGrpSpPr/>
          <p:nvPr/>
        </p:nvGrpSpPr>
        <p:grpSpPr>
          <a:xfrm rot="0">
            <a:off x="-1236856" y="8421090"/>
            <a:ext cx="3731820" cy="373182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9" id="9"/>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0" id="10"/>
          <p:cNvSpPr txBox="true"/>
          <p:nvPr/>
        </p:nvSpPr>
        <p:spPr>
          <a:xfrm rot="0">
            <a:off x="2029424" y="2803889"/>
            <a:ext cx="11225016" cy="1173480"/>
          </a:xfrm>
          <a:prstGeom prst="rect">
            <a:avLst/>
          </a:prstGeom>
        </p:spPr>
        <p:txBody>
          <a:bodyPr anchor="t" rtlCol="false" tIns="0" lIns="0" bIns="0" rIns="0">
            <a:spAutoFit/>
          </a:bodyPr>
          <a:lstStyle/>
          <a:p>
            <a:pPr algn="l" marL="0" indent="0" lvl="0">
              <a:lnSpc>
                <a:spcPts val="4619"/>
              </a:lnSpc>
            </a:pPr>
            <a:r>
              <a:rPr lang="en-US" b="true" sz="3299" spc="79">
                <a:solidFill>
                  <a:srgbClr val="40454D"/>
                </a:solidFill>
                <a:latin typeface="Poppins Bold"/>
                <a:ea typeface="Poppins Bold"/>
                <a:cs typeface="Poppins Bold"/>
                <a:sym typeface="Poppins Bold"/>
              </a:rPr>
              <a:t>So what are some signals that someone is a good candidate?</a:t>
            </a:r>
          </a:p>
        </p:txBody>
      </p:sp>
      <p:sp>
        <p:nvSpPr>
          <p:cNvPr name="TextBox 11" id="11"/>
          <p:cNvSpPr txBox="true"/>
          <p:nvPr/>
        </p:nvSpPr>
        <p:spPr>
          <a:xfrm rot="0">
            <a:off x="2029424" y="4421154"/>
            <a:ext cx="11225016" cy="1128395"/>
          </a:xfrm>
          <a:prstGeom prst="rect">
            <a:avLst/>
          </a:prstGeom>
        </p:spPr>
        <p:txBody>
          <a:bodyPr anchor="t" rtlCol="false" tIns="0" lIns="0" bIns="0" rIns="0">
            <a:spAutoFit/>
          </a:bodyPr>
          <a:lstStyle/>
          <a:p>
            <a:pPr algn="l" marL="690879" indent="-345439" lvl="1">
              <a:lnSpc>
                <a:spcPts val="4479"/>
              </a:lnSpc>
              <a:buFont typeface="Arial"/>
              <a:buChar char="•"/>
            </a:pPr>
            <a:r>
              <a:rPr lang="en-US" b="true" sz="3199" spc="76">
                <a:solidFill>
                  <a:srgbClr val="40454D"/>
                </a:solidFill>
                <a:latin typeface="Poppins Bold"/>
                <a:ea typeface="Poppins Bold"/>
                <a:cs typeface="Poppins Bold"/>
                <a:sym typeface="Poppins Bold"/>
              </a:rPr>
              <a:t>Responding to communication</a:t>
            </a:r>
          </a:p>
          <a:p>
            <a:pPr algn="l">
              <a:lnSpc>
                <a:spcPts val="4479"/>
              </a:lnSpc>
            </a:pP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013873" y="-420723"/>
            <a:ext cx="1752322" cy="175232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 Signals</a:t>
            </a:r>
          </a:p>
        </p:txBody>
      </p:sp>
      <p:grpSp>
        <p:nvGrpSpPr>
          <p:cNvPr name="Group 6" id="6"/>
          <p:cNvGrpSpPr/>
          <p:nvPr/>
        </p:nvGrpSpPr>
        <p:grpSpPr>
          <a:xfrm rot="0">
            <a:off x="-1236856" y="8421090"/>
            <a:ext cx="3731820" cy="373182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9" id="9"/>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0" id="10"/>
          <p:cNvSpPr txBox="true"/>
          <p:nvPr/>
        </p:nvSpPr>
        <p:spPr>
          <a:xfrm rot="0">
            <a:off x="2029424" y="2803889"/>
            <a:ext cx="11225016" cy="1173480"/>
          </a:xfrm>
          <a:prstGeom prst="rect">
            <a:avLst/>
          </a:prstGeom>
        </p:spPr>
        <p:txBody>
          <a:bodyPr anchor="t" rtlCol="false" tIns="0" lIns="0" bIns="0" rIns="0">
            <a:spAutoFit/>
          </a:bodyPr>
          <a:lstStyle/>
          <a:p>
            <a:pPr algn="l" marL="0" indent="0" lvl="0">
              <a:lnSpc>
                <a:spcPts val="4619"/>
              </a:lnSpc>
            </a:pPr>
            <a:r>
              <a:rPr lang="en-US" b="true" sz="3299" spc="79">
                <a:solidFill>
                  <a:srgbClr val="40454D"/>
                </a:solidFill>
                <a:latin typeface="Poppins Bold"/>
                <a:ea typeface="Poppins Bold"/>
                <a:cs typeface="Poppins Bold"/>
                <a:sym typeface="Poppins Bold"/>
              </a:rPr>
              <a:t>So what are some signals that someone is a good candidate?</a:t>
            </a:r>
          </a:p>
        </p:txBody>
      </p:sp>
      <p:sp>
        <p:nvSpPr>
          <p:cNvPr name="TextBox 11" id="11"/>
          <p:cNvSpPr txBox="true"/>
          <p:nvPr/>
        </p:nvSpPr>
        <p:spPr>
          <a:xfrm rot="0">
            <a:off x="2029424" y="4421154"/>
            <a:ext cx="11225016" cy="1128395"/>
          </a:xfrm>
          <a:prstGeom prst="rect">
            <a:avLst/>
          </a:prstGeom>
        </p:spPr>
        <p:txBody>
          <a:bodyPr anchor="t" rtlCol="false" tIns="0" lIns="0" bIns="0" rIns="0">
            <a:spAutoFit/>
          </a:bodyPr>
          <a:lstStyle/>
          <a:p>
            <a:pPr algn="l" marL="690879" indent="-345439" lvl="1">
              <a:lnSpc>
                <a:spcPts val="4479"/>
              </a:lnSpc>
              <a:buFont typeface="Arial"/>
              <a:buChar char="•"/>
            </a:pPr>
            <a:r>
              <a:rPr lang="en-US" b="true" sz="3199" spc="76">
                <a:solidFill>
                  <a:srgbClr val="40454D"/>
                </a:solidFill>
                <a:latin typeface="Poppins Bold"/>
                <a:ea typeface="Poppins Bold"/>
                <a:cs typeface="Poppins Bold"/>
                <a:sym typeface="Poppins Bold"/>
              </a:rPr>
              <a:t>Responding to communication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Event attendance</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013873" y="-420723"/>
            <a:ext cx="1752322" cy="175232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 Signals</a:t>
            </a:r>
          </a:p>
        </p:txBody>
      </p:sp>
      <p:grpSp>
        <p:nvGrpSpPr>
          <p:cNvPr name="Group 6" id="6"/>
          <p:cNvGrpSpPr/>
          <p:nvPr/>
        </p:nvGrpSpPr>
        <p:grpSpPr>
          <a:xfrm rot="0">
            <a:off x="-1236856" y="8421090"/>
            <a:ext cx="3731820" cy="373182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9" id="9"/>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0" id="10"/>
          <p:cNvSpPr txBox="true"/>
          <p:nvPr/>
        </p:nvSpPr>
        <p:spPr>
          <a:xfrm rot="0">
            <a:off x="2029424" y="2803889"/>
            <a:ext cx="11225016" cy="1173480"/>
          </a:xfrm>
          <a:prstGeom prst="rect">
            <a:avLst/>
          </a:prstGeom>
        </p:spPr>
        <p:txBody>
          <a:bodyPr anchor="t" rtlCol="false" tIns="0" lIns="0" bIns="0" rIns="0">
            <a:spAutoFit/>
          </a:bodyPr>
          <a:lstStyle/>
          <a:p>
            <a:pPr algn="l" marL="0" indent="0" lvl="0">
              <a:lnSpc>
                <a:spcPts val="4619"/>
              </a:lnSpc>
            </a:pPr>
            <a:r>
              <a:rPr lang="en-US" b="true" sz="3299" spc="79">
                <a:solidFill>
                  <a:srgbClr val="40454D"/>
                </a:solidFill>
                <a:latin typeface="Poppins Bold"/>
                <a:ea typeface="Poppins Bold"/>
                <a:cs typeface="Poppins Bold"/>
                <a:sym typeface="Poppins Bold"/>
              </a:rPr>
              <a:t>So what are some signals that someone is a good candidate?</a:t>
            </a:r>
          </a:p>
        </p:txBody>
      </p:sp>
      <p:sp>
        <p:nvSpPr>
          <p:cNvPr name="TextBox 11" id="11"/>
          <p:cNvSpPr txBox="true"/>
          <p:nvPr/>
        </p:nvSpPr>
        <p:spPr>
          <a:xfrm rot="0">
            <a:off x="2029424" y="4421154"/>
            <a:ext cx="11225016" cy="1690370"/>
          </a:xfrm>
          <a:prstGeom prst="rect">
            <a:avLst/>
          </a:prstGeom>
        </p:spPr>
        <p:txBody>
          <a:bodyPr anchor="t" rtlCol="false" tIns="0" lIns="0" bIns="0" rIns="0">
            <a:spAutoFit/>
          </a:bodyPr>
          <a:lstStyle/>
          <a:p>
            <a:pPr algn="l" marL="690879" indent="-345439" lvl="1">
              <a:lnSpc>
                <a:spcPts val="4479"/>
              </a:lnSpc>
              <a:buFont typeface="Arial"/>
              <a:buChar char="•"/>
            </a:pPr>
            <a:r>
              <a:rPr lang="en-US" b="true" sz="3199" spc="76">
                <a:solidFill>
                  <a:srgbClr val="40454D"/>
                </a:solidFill>
                <a:latin typeface="Poppins Bold"/>
                <a:ea typeface="Poppins Bold"/>
                <a:cs typeface="Poppins Bold"/>
                <a:sym typeface="Poppins Bold"/>
              </a:rPr>
              <a:t>Responding to communication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Event attendance</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Expressed interest or passion</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013873" y="-420723"/>
            <a:ext cx="1752322" cy="175232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 Signals</a:t>
            </a:r>
          </a:p>
        </p:txBody>
      </p:sp>
      <p:grpSp>
        <p:nvGrpSpPr>
          <p:cNvPr name="Group 6" id="6"/>
          <p:cNvGrpSpPr/>
          <p:nvPr/>
        </p:nvGrpSpPr>
        <p:grpSpPr>
          <a:xfrm rot="0">
            <a:off x="-1236856" y="8421090"/>
            <a:ext cx="3731820" cy="373182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9" id="9"/>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0" id="10"/>
          <p:cNvSpPr txBox="true"/>
          <p:nvPr/>
        </p:nvSpPr>
        <p:spPr>
          <a:xfrm rot="0">
            <a:off x="2029424" y="2803889"/>
            <a:ext cx="11225016" cy="1173480"/>
          </a:xfrm>
          <a:prstGeom prst="rect">
            <a:avLst/>
          </a:prstGeom>
        </p:spPr>
        <p:txBody>
          <a:bodyPr anchor="t" rtlCol="false" tIns="0" lIns="0" bIns="0" rIns="0">
            <a:spAutoFit/>
          </a:bodyPr>
          <a:lstStyle/>
          <a:p>
            <a:pPr algn="l" marL="0" indent="0" lvl="0">
              <a:lnSpc>
                <a:spcPts val="4619"/>
              </a:lnSpc>
            </a:pPr>
            <a:r>
              <a:rPr lang="en-US" b="true" sz="3299" spc="79">
                <a:solidFill>
                  <a:srgbClr val="40454D"/>
                </a:solidFill>
                <a:latin typeface="Poppins Bold"/>
                <a:ea typeface="Poppins Bold"/>
                <a:cs typeface="Poppins Bold"/>
                <a:sym typeface="Poppins Bold"/>
              </a:rPr>
              <a:t>So what are some signals that someone is a good candidate?</a:t>
            </a:r>
          </a:p>
        </p:txBody>
      </p:sp>
      <p:sp>
        <p:nvSpPr>
          <p:cNvPr name="TextBox 11" id="11"/>
          <p:cNvSpPr txBox="true"/>
          <p:nvPr/>
        </p:nvSpPr>
        <p:spPr>
          <a:xfrm rot="0">
            <a:off x="2029424" y="4421154"/>
            <a:ext cx="11225016" cy="2252345"/>
          </a:xfrm>
          <a:prstGeom prst="rect">
            <a:avLst/>
          </a:prstGeom>
        </p:spPr>
        <p:txBody>
          <a:bodyPr anchor="t" rtlCol="false" tIns="0" lIns="0" bIns="0" rIns="0">
            <a:spAutoFit/>
          </a:bodyPr>
          <a:lstStyle/>
          <a:p>
            <a:pPr algn="l" marL="690879" indent="-345439" lvl="1">
              <a:lnSpc>
                <a:spcPts val="4479"/>
              </a:lnSpc>
              <a:buFont typeface="Arial"/>
              <a:buChar char="•"/>
            </a:pPr>
            <a:r>
              <a:rPr lang="en-US" b="true" sz="3199" spc="76">
                <a:solidFill>
                  <a:srgbClr val="40454D"/>
                </a:solidFill>
                <a:latin typeface="Poppins Bold"/>
                <a:ea typeface="Poppins Bold"/>
                <a:cs typeface="Poppins Bold"/>
                <a:sym typeface="Poppins Bold"/>
              </a:rPr>
              <a:t>Responding to communication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Event attendance</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Expressed interest or passion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Website interaction</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013873" y="-420723"/>
            <a:ext cx="1752322" cy="175232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 Signals</a:t>
            </a:r>
          </a:p>
        </p:txBody>
      </p:sp>
      <p:grpSp>
        <p:nvGrpSpPr>
          <p:cNvPr name="Group 6" id="6"/>
          <p:cNvGrpSpPr/>
          <p:nvPr/>
        </p:nvGrpSpPr>
        <p:grpSpPr>
          <a:xfrm rot="0">
            <a:off x="-1236856" y="8421090"/>
            <a:ext cx="3731820" cy="373182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9" id="9"/>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0" id="10"/>
          <p:cNvSpPr txBox="true"/>
          <p:nvPr/>
        </p:nvSpPr>
        <p:spPr>
          <a:xfrm rot="0">
            <a:off x="2029424" y="2803889"/>
            <a:ext cx="11225016" cy="1173480"/>
          </a:xfrm>
          <a:prstGeom prst="rect">
            <a:avLst/>
          </a:prstGeom>
        </p:spPr>
        <p:txBody>
          <a:bodyPr anchor="t" rtlCol="false" tIns="0" lIns="0" bIns="0" rIns="0">
            <a:spAutoFit/>
          </a:bodyPr>
          <a:lstStyle/>
          <a:p>
            <a:pPr algn="l" marL="0" indent="0" lvl="0">
              <a:lnSpc>
                <a:spcPts val="4619"/>
              </a:lnSpc>
            </a:pPr>
            <a:r>
              <a:rPr lang="en-US" b="true" sz="3299" spc="79">
                <a:solidFill>
                  <a:srgbClr val="40454D"/>
                </a:solidFill>
                <a:latin typeface="Poppins Bold"/>
                <a:ea typeface="Poppins Bold"/>
                <a:cs typeface="Poppins Bold"/>
                <a:sym typeface="Poppins Bold"/>
              </a:rPr>
              <a:t>So what are some signals that someone is a good candidate?</a:t>
            </a:r>
          </a:p>
        </p:txBody>
      </p:sp>
      <p:sp>
        <p:nvSpPr>
          <p:cNvPr name="TextBox 11" id="11"/>
          <p:cNvSpPr txBox="true"/>
          <p:nvPr/>
        </p:nvSpPr>
        <p:spPr>
          <a:xfrm rot="0">
            <a:off x="2029424" y="4421154"/>
            <a:ext cx="11225016" cy="2814320"/>
          </a:xfrm>
          <a:prstGeom prst="rect">
            <a:avLst/>
          </a:prstGeom>
        </p:spPr>
        <p:txBody>
          <a:bodyPr anchor="t" rtlCol="false" tIns="0" lIns="0" bIns="0" rIns="0">
            <a:spAutoFit/>
          </a:bodyPr>
          <a:lstStyle/>
          <a:p>
            <a:pPr algn="l" marL="690879" indent="-345439" lvl="1">
              <a:lnSpc>
                <a:spcPts val="4479"/>
              </a:lnSpc>
              <a:buFont typeface="Arial"/>
              <a:buChar char="•"/>
            </a:pPr>
            <a:r>
              <a:rPr lang="en-US" b="true" sz="3199" spc="76">
                <a:solidFill>
                  <a:srgbClr val="40454D"/>
                </a:solidFill>
                <a:latin typeface="Poppins Bold"/>
                <a:ea typeface="Poppins Bold"/>
                <a:cs typeface="Poppins Bold"/>
                <a:sym typeface="Poppins Bold"/>
              </a:rPr>
              <a:t>Responding to communication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Event attendance</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Expressed interest or passion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Website interaction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Social media engagement</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013873" y="-420723"/>
            <a:ext cx="1752322" cy="175232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 Signals</a:t>
            </a:r>
          </a:p>
        </p:txBody>
      </p:sp>
      <p:grpSp>
        <p:nvGrpSpPr>
          <p:cNvPr name="Group 6" id="6"/>
          <p:cNvGrpSpPr/>
          <p:nvPr/>
        </p:nvGrpSpPr>
        <p:grpSpPr>
          <a:xfrm rot="0">
            <a:off x="-1236856" y="8421090"/>
            <a:ext cx="3731820" cy="373182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9" id="9"/>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0" id="10"/>
          <p:cNvSpPr txBox="true"/>
          <p:nvPr/>
        </p:nvSpPr>
        <p:spPr>
          <a:xfrm rot="0">
            <a:off x="2029424" y="2803889"/>
            <a:ext cx="11225016" cy="1173480"/>
          </a:xfrm>
          <a:prstGeom prst="rect">
            <a:avLst/>
          </a:prstGeom>
        </p:spPr>
        <p:txBody>
          <a:bodyPr anchor="t" rtlCol="false" tIns="0" lIns="0" bIns="0" rIns="0">
            <a:spAutoFit/>
          </a:bodyPr>
          <a:lstStyle/>
          <a:p>
            <a:pPr algn="l" marL="0" indent="0" lvl="0">
              <a:lnSpc>
                <a:spcPts val="4619"/>
              </a:lnSpc>
            </a:pPr>
            <a:r>
              <a:rPr lang="en-US" b="true" sz="3299" spc="79">
                <a:solidFill>
                  <a:srgbClr val="40454D"/>
                </a:solidFill>
                <a:latin typeface="Poppins Bold"/>
                <a:ea typeface="Poppins Bold"/>
                <a:cs typeface="Poppins Bold"/>
                <a:sym typeface="Poppins Bold"/>
              </a:rPr>
              <a:t>So what are some signals that someone is a good candidate?</a:t>
            </a:r>
          </a:p>
        </p:txBody>
      </p:sp>
      <p:sp>
        <p:nvSpPr>
          <p:cNvPr name="TextBox 11" id="11"/>
          <p:cNvSpPr txBox="true"/>
          <p:nvPr/>
        </p:nvSpPr>
        <p:spPr>
          <a:xfrm rot="0">
            <a:off x="2029424" y="4421154"/>
            <a:ext cx="11225016" cy="3376295"/>
          </a:xfrm>
          <a:prstGeom prst="rect">
            <a:avLst/>
          </a:prstGeom>
        </p:spPr>
        <p:txBody>
          <a:bodyPr anchor="t" rtlCol="false" tIns="0" lIns="0" bIns="0" rIns="0">
            <a:spAutoFit/>
          </a:bodyPr>
          <a:lstStyle/>
          <a:p>
            <a:pPr algn="l" marL="690879" indent="-345439" lvl="1">
              <a:lnSpc>
                <a:spcPts val="4479"/>
              </a:lnSpc>
              <a:buFont typeface="Arial"/>
              <a:buChar char="•"/>
            </a:pPr>
            <a:r>
              <a:rPr lang="en-US" b="true" sz="3199" spc="76">
                <a:solidFill>
                  <a:srgbClr val="40454D"/>
                </a:solidFill>
                <a:latin typeface="Poppins Bold"/>
                <a:ea typeface="Poppins Bold"/>
                <a:cs typeface="Poppins Bold"/>
                <a:sym typeface="Poppins Bold"/>
              </a:rPr>
              <a:t>Responding to communication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Event attendance</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Expressed interest or passion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Website interaction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Social media engagement</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Referrals or peer recommendations</a:t>
            </a: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013873" y="-420723"/>
            <a:ext cx="1752322" cy="175232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TextBox 5" id="5"/>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 Signals</a:t>
            </a:r>
          </a:p>
        </p:txBody>
      </p:sp>
      <p:grpSp>
        <p:nvGrpSpPr>
          <p:cNvPr name="Group 6" id="6"/>
          <p:cNvGrpSpPr/>
          <p:nvPr/>
        </p:nvGrpSpPr>
        <p:grpSpPr>
          <a:xfrm rot="0">
            <a:off x="-1236856" y="8421090"/>
            <a:ext cx="3731820" cy="373182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8" id="8"/>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9" id="9"/>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0" id="10"/>
          <p:cNvSpPr txBox="true"/>
          <p:nvPr/>
        </p:nvSpPr>
        <p:spPr>
          <a:xfrm rot="0">
            <a:off x="2029424" y="2803889"/>
            <a:ext cx="11225016" cy="1173480"/>
          </a:xfrm>
          <a:prstGeom prst="rect">
            <a:avLst/>
          </a:prstGeom>
        </p:spPr>
        <p:txBody>
          <a:bodyPr anchor="t" rtlCol="false" tIns="0" lIns="0" bIns="0" rIns="0">
            <a:spAutoFit/>
          </a:bodyPr>
          <a:lstStyle/>
          <a:p>
            <a:pPr algn="l" marL="0" indent="0" lvl="0">
              <a:lnSpc>
                <a:spcPts val="4619"/>
              </a:lnSpc>
            </a:pPr>
            <a:r>
              <a:rPr lang="en-US" b="true" sz="3299" spc="79">
                <a:solidFill>
                  <a:srgbClr val="40454D"/>
                </a:solidFill>
                <a:latin typeface="Poppins Bold"/>
                <a:ea typeface="Poppins Bold"/>
                <a:cs typeface="Poppins Bold"/>
                <a:sym typeface="Poppins Bold"/>
              </a:rPr>
              <a:t>So what are some signals that someone is a good candidate?</a:t>
            </a:r>
          </a:p>
        </p:txBody>
      </p:sp>
      <p:sp>
        <p:nvSpPr>
          <p:cNvPr name="TextBox 11" id="11"/>
          <p:cNvSpPr txBox="true"/>
          <p:nvPr/>
        </p:nvSpPr>
        <p:spPr>
          <a:xfrm rot="0">
            <a:off x="2029424" y="4421154"/>
            <a:ext cx="11225016" cy="3938270"/>
          </a:xfrm>
          <a:prstGeom prst="rect">
            <a:avLst/>
          </a:prstGeom>
        </p:spPr>
        <p:txBody>
          <a:bodyPr anchor="t" rtlCol="false" tIns="0" lIns="0" bIns="0" rIns="0">
            <a:spAutoFit/>
          </a:bodyPr>
          <a:lstStyle/>
          <a:p>
            <a:pPr algn="l" marL="690879" indent="-345439" lvl="1">
              <a:lnSpc>
                <a:spcPts val="4479"/>
              </a:lnSpc>
              <a:buFont typeface="Arial"/>
              <a:buChar char="•"/>
            </a:pPr>
            <a:r>
              <a:rPr lang="en-US" b="true" sz="3199" spc="76">
                <a:solidFill>
                  <a:srgbClr val="40454D"/>
                </a:solidFill>
                <a:latin typeface="Poppins Bold"/>
                <a:ea typeface="Poppins Bold"/>
                <a:cs typeface="Poppins Bold"/>
                <a:sym typeface="Poppins Bold"/>
              </a:rPr>
              <a:t>Responding to communication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Event attendance</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Expressed interest or passion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Website interaction</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Social media engagement</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Referrals or peer recommendations</a:t>
            </a:r>
          </a:p>
          <a:p>
            <a:pPr algn="l" marL="690879" indent="-345439" lvl="1">
              <a:lnSpc>
                <a:spcPts val="4479"/>
              </a:lnSpc>
              <a:buFont typeface="Arial"/>
              <a:buChar char="•"/>
            </a:pPr>
            <a:r>
              <a:rPr lang="en-US" b="true" sz="3199" spc="76" strike="noStrike" u="none">
                <a:solidFill>
                  <a:srgbClr val="40454D"/>
                </a:solidFill>
                <a:latin typeface="Poppins Bold"/>
                <a:ea typeface="Poppins Bold"/>
                <a:cs typeface="Poppins Bold"/>
                <a:sym typeface="Poppins Bold"/>
              </a:rPr>
              <a:t>Community reputation or influence</a:t>
            </a: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7770718" y="5957414"/>
            <a:ext cx="2649956" cy="3653115"/>
            <a:chOff x="0" y="0"/>
            <a:chExt cx="697931" cy="962137"/>
          </a:xfrm>
        </p:grpSpPr>
        <p:sp>
          <p:nvSpPr>
            <p:cNvPr name="Freeform 3" id="3"/>
            <p:cNvSpPr/>
            <p:nvPr/>
          </p:nvSpPr>
          <p:spPr>
            <a:xfrm flipH="false" flipV="false" rot="0">
              <a:off x="0" y="0"/>
              <a:ext cx="697931" cy="962137"/>
            </a:xfrm>
            <a:custGeom>
              <a:avLst/>
              <a:gdLst/>
              <a:ahLst/>
              <a:cxnLst/>
              <a:rect r="r" b="b" t="t" l="l"/>
              <a:pathLst>
                <a:path h="962137" w="697931">
                  <a:moveTo>
                    <a:pt x="148998" y="0"/>
                  </a:moveTo>
                  <a:lnTo>
                    <a:pt x="548933" y="0"/>
                  </a:lnTo>
                  <a:cubicBezTo>
                    <a:pt x="588450" y="0"/>
                    <a:pt x="626348" y="15698"/>
                    <a:pt x="654290" y="43640"/>
                  </a:cubicBezTo>
                  <a:cubicBezTo>
                    <a:pt x="682233" y="71583"/>
                    <a:pt x="697931" y="109481"/>
                    <a:pt x="697931" y="148998"/>
                  </a:cubicBezTo>
                  <a:lnTo>
                    <a:pt x="697931" y="813139"/>
                  </a:lnTo>
                  <a:cubicBezTo>
                    <a:pt x="697931" y="852656"/>
                    <a:pt x="682233" y="890554"/>
                    <a:pt x="654290" y="918497"/>
                  </a:cubicBezTo>
                  <a:cubicBezTo>
                    <a:pt x="626348" y="946439"/>
                    <a:pt x="588450" y="962137"/>
                    <a:pt x="548933" y="962137"/>
                  </a:cubicBezTo>
                  <a:lnTo>
                    <a:pt x="148998" y="962137"/>
                  </a:lnTo>
                  <a:cubicBezTo>
                    <a:pt x="109481" y="962137"/>
                    <a:pt x="71583" y="946439"/>
                    <a:pt x="43640" y="918497"/>
                  </a:cubicBezTo>
                  <a:cubicBezTo>
                    <a:pt x="15698" y="890554"/>
                    <a:pt x="0" y="852656"/>
                    <a:pt x="0" y="813139"/>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3FB8D4"/>
              </a:solidFill>
              <a:prstDash val="solid"/>
              <a:round/>
            </a:ln>
          </p:spPr>
        </p:sp>
        <p:sp>
          <p:nvSpPr>
            <p:cNvPr name="TextBox 4" id="4"/>
            <p:cNvSpPr txBox="true"/>
            <p:nvPr/>
          </p:nvSpPr>
          <p:spPr>
            <a:xfrm>
              <a:off x="0" y="-66675"/>
              <a:ext cx="697931" cy="1028812"/>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0707103" y="5957414"/>
            <a:ext cx="2649956" cy="1848240"/>
            <a:chOff x="0" y="0"/>
            <a:chExt cx="697931" cy="486779"/>
          </a:xfrm>
        </p:grpSpPr>
        <p:sp>
          <p:nvSpPr>
            <p:cNvPr name="Freeform 6" id="6"/>
            <p:cNvSpPr/>
            <p:nvPr/>
          </p:nvSpPr>
          <p:spPr>
            <a:xfrm flipH="false" flipV="false" rot="0">
              <a:off x="0" y="0"/>
              <a:ext cx="697931" cy="486779"/>
            </a:xfrm>
            <a:custGeom>
              <a:avLst/>
              <a:gdLst/>
              <a:ahLst/>
              <a:cxnLst/>
              <a:rect r="r" b="b" t="t" l="l"/>
              <a:pathLst>
                <a:path h="486779" w="697931">
                  <a:moveTo>
                    <a:pt x="148998" y="0"/>
                  </a:moveTo>
                  <a:lnTo>
                    <a:pt x="548933" y="0"/>
                  </a:lnTo>
                  <a:cubicBezTo>
                    <a:pt x="588450" y="0"/>
                    <a:pt x="626348" y="15698"/>
                    <a:pt x="654290" y="43640"/>
                  </a:cubicBezTo>
                  <a:cubicBezTo>
                    <a:pt x="682233" y="71583"/>
                    <a:pt x="697931" y="109481"/>
                    <a:pt x="697931" y="148998"/>
                  </a:cubicBezTo>
                  <a:lnTo>
                    <a:pt x="697931" y="337781"/>
                  </a:lnTo>
                  <a:cubicBezTo>
                    <a:pt x="697931" y="377298"/>
                    <a:pt x="682233" y="415196"/>
                    <a:pt x="654290" y="443139"/>
                  </a:cubicBezTo>
                  <a:cubicBezTo>
                    <a:pt x="626348" y="471081"/>
                    <a:pt x="588450" y="486779"/>
                    <a:pt x="548933" y="486779"/>
                  </a:cubicBezTo>
                  <a:lnTo>
                    <a:pt x="148998" y="486779"/>
                  </a:lnTo>
                  <a:cubicBezTo>
                    <a:pt x="109481" y="486779"/>
                    <a:pt x="71583" y="471081"/>
                    <a:pt x="43640" y="443139"/>
                  </a:cubicBezTo>
                  <a:cubicBezTo>
                    <a:pt x="15698" y="415196"/>
                    <a:pt x="0" y="377298"/>
                    <a:pt x="0" y="337781"/>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3FB8D4"/>
              </a:solidFill>
              <a:prstDash val="solid"/>
              <a:round/>
            </a:ln>
          </p:spPr>
        </p:sp>
        <p:sp>
          <p:nvSpPr>
            <p:cNvPr name="TextBox 7" id="7"/>
            <p:cNvSpPr txBox="true"/>
            <p:nvPr/>
          </p:nvSpPr>
          <p:spPr>
            <a:xfrm>
              <a:off x="0" y="-66675"/>
              <a:ext cx="697931" cy="553454"/>
            </a:xfrm>
            <a:prstGeom prst="rect">
              <a:avLst/>
            </a:prstGeom>
          </p:spPr>
          <p:txBody>
            <a:bodyPr anchor="ctr" rtlCol="false" tIns="50800" lIns="50800" bIns="50800" rIns="50800"/>
            <a:lstStyle/>
            <a:p>
              <a:pPr algn="ctr">
                <a:lnSpc>
                  <a:spcPts val="3343"/>
                </a:lnSpc>
              </a:pPr>
            </a:p>
          </p:txBody>
        </p:sp>
      </p:grpSp>
      <p:grpSp>
        <p:nvGrpSpPr>
          <p:cNvPr name="Group 8" id="8"/>
          <p:cNvGrpSpPr/>
          <p:nvPr/>
        </p:nvGrpSpPr>
        <p:grpSpPr>
          <a:xfrm rot="0">
            <a:off x="1897505" y="5957414"/>
            <a:ext cx="2649956" cy="2463132"/>
            <a:chOff x="0" y="0"/>
            <a:chExt cx="697931" cy="648726"/>
          </a:xfrm>
        </p:grpSpPr>
        <p:sp>
          <p:nvSpPr>
            <p:cNvPr name="Freeform 9" id="9"/>
            <p:cNvSpPr/>
            <p:nvPr/>
          </p:nvSpPr>
          <p:spPr>
            <a:xfrm flipH="false" flipV="false" rot="0">
              <a:off x="0" y="0"/>
              <a:ext cx="697931" cy="648726"/>
            </a:xfrm>
            <a:custGeom>
              <a:avLst/>
              <a:gdLst/>
              <a:ahLst/>
              <a:cxnLst/>
              <a:rect r="r" b="b" t="t" l="l"/>
              <a:pathLst>
                <a:path h="648726" w="697931">
                  <a:moveTo>
                    <a:pt x="148998" y="0"/>
                  </a:moveTo>
                  <a:lnTo>
                    <a:pt x="548933" y="0"/>
                  </a:lnTo>
                  <a:cubicBezTo>
                    <a:pt x="588450" y="0"/>
                    <a:pt x="626348" y="15698"/>
                    <a:pt x="654290" y="43640"/>
                  </a:cubicBezTo>
                  <a:cubicBezTo>
                    <a:pt x="682233" y="71583"/>
                    <a:pt x="697931" y="109481"/>
                    <a:pt x="697931" y="148998"/>
                  </a:cubicBezTo>
                  <a:lnTo>
                    <a:pt x="697931" y="499728"/>
                  </a:lnTo>
                  <a:cubicBezTo>
                    <a:pt x="697931" y="539245"/>
                    <a:pt x="682233" y="577143"/>
                    <a:pt x="654290" y="605086"/>
                  </a:cubicBezTo>
                  <a:cubicBezTo>
                    <a:pt x="626348" y="633028"/>
                    <a:pt x="588450" y="648726"/>
                    <a:pt x="548933" y="648726"/>
                  </a:cubicBezTo>
                  <a:lnTo>
                    <a:pt x="148998" y="648726"/>
                  </a:lnTo>
                  <a:cubicBezTo>
                    <a:pt x="109481" y="648726"/>
                    <a:pt x="71583" y="633028"/>
                    <a:pt x="43640" y="605086"/>
                  </a:cubicBezTo>
                  <a:cubicBezTo>
                    <a:pt x="15698" y="577143"/>
                    <a:pt x="0" y="539245"/>
                    <a:pt x="0" y="499728"/>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3FB8D4"/>
              </a:solidFill>
              <a:prstDash val="solid"/>
              <a:round/>
            </a:ln>
          </p:spPr>
        </p:sp>
        <p:sp>
          <p:nvSpPr>
            <p:cNvPr name="TextBox 10" id="10"/>
            <p:cNvSpPr txBox="true"/>
            <p:nvPr/>
          </p:nvSpPr>
          <p:spPr>
            <a:xfrm>
              <a:off x="0" y="-66675"/>
              <a:ext cx="697931" cy="715401"/>
            </a:xfrm>
            <a:prstGeom prst="rect">
              <a:avLst/>
            </a:prstGeom>
          </p:spPr>
          <p:txBody>
            <a:bodyPr anchor="ctr" rtlCol="false" tIns="50800" lIns="50800" bIns="50800" rIns="50800"/>
            <a:lstStyle/>
            <a:p>
              <a:pPr algn="ctr">
                <a:lnSpc>
                  <a:spcPts val="3343"/>
                </a:lnSpc>
              </a:pPr>
            </a:p>
          </p:txBody>
        </p:sp>
      </p:grpSp>
      <p:grpSp>
        <p:nvGrpSpPr>
          <p:cNvPr name="Group 11" id="11"/>
          <p:cNvGrpSpPr/>
          <p:nvPr/>
        </p:nvGrpSpPr>
        <p:grpSpPr>
          <a:xfrm rot="0">
            <a:off x="4864002" y="5957414"/>
            <a:ext cx="2649956" cy="2798917"/>
            <a:chOff x="0" y="0"/>
            <a:chExt cx="697931" cy="737163"/>
          </a:xfrm>
        </p:grpSpPr>
        <p:sp>
          <p:nvSpPr>
            <p:cNvPr name="Freeform 12" id="12"/>
            <p:cNvSpPr/>
            <p:nvPr/>
          </p:nvSpPr>
          <p:spPr>
            <a:xfrm flipH="false" flipV="false" rot="0">
              <a:off x="0" y="0"/>
              <a:ext cx="697931" cy="737163"/>
            </a:xfrm>
            <a:custGeom>
              <a:avLst/>
              <a:gdLst/>
              <a:ahLst/>
              <a:cxnLst/>
              <a:rect r="r" b="b" t="t" l="l"/>
              <a:pathLst>
                <a:path h="737163" w="697931">
                  <a:moveTo>
                    <a:pt x="148998" y="0"/>
                  </a:moveTo>
                  <a:lnTo>
                    <a:pt x="548933" y="0"/>
                  </a:lnTo>
                  <a:cubicBezTo>
                    <a:pt x="588450" y="0"/>
                    <a:pt x="626348" y="15698"/>
                    <a:pt x="654290" y="43640"/>
                  </a:cubicBezTo>
                  <a:cubicBezTo>
                    <a:pt x="682233" y="71583"/>
                    <a:pt x="697931" y="109481"/>
                    <a:pt x="697931" y="148998"/>
                  </a:cubicBezTo>
                  <a:lnTo>
                    <a:pt x="697931" y="588165"/>
                  </a:lnTo>
                  <a:cubicBezTo>
                    <a:pt x="697931" y="627682"/>
                    <a:pt x="682233" y="665580"/>
                    <a:pt x="654290" y="693523"/>
                  </a:cubicBezTo>
                  <a:cubicBezTo>
                    <a:pt x="626348" y="721465"/>
                    <a:pt x="588450" y="737163"/>
                    <a:pt x="548933" y="737163"/>
                  </a:cubicBezTo>
                  <a:lnTo>
                    <a:pt x="148998" y="737163"/>
                  </a:lnTo>
                  <a:cubicBezTo>
                    <a:pt x="109481" y="737163"/>
                    <a:pt x="71583" y="721465"/>
                    <a:pt x="43640" y="693523"/>
                  </a:cubicBezTo>
                  <a:cubicBezTo>
                    <a:pt x="15698" y="665580"/>
                    <a:pt x="0" y="627682"/>
                    <a:pt x="0" y="588165"/>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3FB8D4"/>
              </a:solidFill>
              <a:prstDash val="solid"/>
              <a:round/>
            </a:ln>
          </p:spPr>
        </p:sp>
        <p:sp>
          <p:nvSpPr>
            <p:cNvPr name="TextBox 13" id="13"/>
            <p:cNvSpPr txBox="true"/>
            <p:nvPr/>
          </p:nvSpPr>
          <p:spPr>
            <a:xfrm>
              <a:off x="0" y="-66675"/>
              <a:ext cx="697931" cy="803838"/>
            </a:xfrm>
            <a:prstGeom prst="rect">
              <a:avLst/>
            </a:prstGeom>
          </p:spPr>
          <p:txBody>
            <a:bodyPr anchor="ctr" rtlCol="false" tIns="50800" lIns="50800" bIns="50800" rIns="50800"/>
            <a:lstStyle/>
            <a:p>
              <a:pPr algn="ctr">
                <a:lnSpc>
                  <a:spcPts val="3343"/>
                </a:lnSpc>
              </a:pPr>
            </a:p>
          </p:txBody>
        </p:sp>
      </p:grpSp>
      <p:grpSp>
        <p:nvGrpSpPr>
          <p:cNvPr name="Group 14" id="14"/>
          <p:cNvGrpSpPr/>
          <p:nvPr/>
        </p:nvGrpSpPr>
        <p:grpSpPr>
          <a:xfrm rot="0">
            <a:off x="13612802" y="5957414"/>
            <a:ext cx="2649956" cy="1554763"/>
            <a:chOff x="0" y="0"/>
            <a:chExt cx="697931" cy="409485"/>
          </a:xfrm>
        </p:grpSpPr>
        <p:sp>
          <p:nvSpPr>
            <p:cNvPr name="Freeform 15" id="15"/>
            <p:cNvSpPr/>
            <p:nvPr/>
          </p:nvSpPr>
          <p:spPr>
            <a:xfrm flipH="false" flipV="false" rot="0">
              <a:off x="0" y="0"/>
              <a:ext cx="697931" cy="409485"/>
            </a:xfrm>
            <a:custGeom>
              <a:avLst/>
              <a:gdLst/>
              <a:ahLst/>
              <a:cxnLst/>
              <a:rect r="r" b="b" t="t" l="l"/>
              <a:pathLst>
                <a:path h="409485" w="697931">
                  <a:moveTo>
                    <a:pt x="148998" y="0"/>
                  </a:moveTo>
                  <a:lnTo>
                    <a:pt x="548933" y="0"/>
                  </a:lnTo>
                  <a:cubicBezTo>
                    <a:pt x="588450" y="0"/>
                    <a:pt x="626348" y="15698"/>
                    <a:pt x="654290" y="43640"/>
                  </a:cubicBezTo>
                  <a:cubicBezTo>
                    <a:pt x="682233" y="71583"/>
                    <a:pt x="697931" y="109481"/>
                    <a:pt x="697931" y="148998"/>
                  </a:cubicBezTo>
                  <a:lnTo>
                    <a:pt x="697931" y="260487"/>
                  </a:lnTo>
                  <a:cubicBezTo>
                    <a:pt x="697931" y="300004"/>
                    <a:pt x="682233" y="337902"/>
                    <a:pt x="654290" y="365844"/>
                  </a:cubicBezTo>
                  <a:cubicBezTo>
                    <a:pt x="626348" y="393787"/>
                    <a:pt x="588450" y="409485"/>
                    <a:pt x="548933" y="409485"/>
                  </a:cubicBezTo>
                  <a:lnTo>
                    <a:pt x="148998" y="409485"/>
                  </a:lnTo>
                  <a:cubicBezTo>
                    <a:pt x="109481" y="409485"/>
                    <a:pt x="71583" y="393787"/>
                    <a:pt x="43640" y="365844"/>
                  </a:cubicBezTo>
                  <a:cubicBezTo>
                    <a:pt x="15698" y="337902"/>
                    <a:pt x="0" y="300004"/>
                    <a:pt x="0" y="260487"/>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3FB8D4"/>
              </a:solidFill>
              <a:prstDash val="solid"/>
              <a:round/>
            </a:ln>
          </p:spPr>
        </p:sp>
        <p:sp>
          <p:nvSpPr>
            <p:cNvPr name="TextBox 16" id="16"/>
            <p:cNvSpPr txBox="true"/>
            <p:nvPr/>
          </p:nvSpPr>
          <p:spPr>
            <a:xfrm>
              <a:off x="0" y="-66675"/>
              <a:ext cx="697931" cy="476160"/>
            </a:xfrm>
            <a:prstGeom prst="rect">
              <a:avLst/>
            </a:prstGeom>
          </p:spPr>
          <p:txBody>
            <a:bodyPr anchor="ctr" rtlCol="false" tIns="50800" lIns="50800" bIns="50800" rIns="50800"/>
            <a:lstStyle/>
            <a:p>
              <a:pPr algn="ctr">
                <a:lnSpc>
                  <a:spcPts val="3343"/>
                </a:lnSpc>
              </a:pPr>
            </a:p>
          </p:txBody>
        </p:sp>
      </p:grpSp>
      <p:sp>
        <p:nvSpPr>
          <p:cNvPr name="AutoShape 17" id="17"/>
          <p:cNvSpPr/>
          <p:nvPr/>
        </p:nvSpPr>
        <p:spPr>
          <a:xfrm>
            <a:off x="9115425" y="5049429"/>
            <a:ext cx="0" cy="907985"/>
          </a:xfrm>
          <a:prstGeom prst="line">
            <a:avLst/>
          </a:prstGeom>
          <a:ln cap="flat" w="38100">
            <a:solidFill>
              <a:srgbClr val="CEF2DA"/>
            </a:solidFill>
            <a:prstDash val="sysDot"/>
            <a:headEnd type="none" len="sm" w="sm"/>
            <a:tailEnd type="none" len="sm" w="sm"/>
          </a:ln>
        </p:spPr>
      </p:sp>
      <p:sp>
        <p:nvSpPr>
          <p:cNvPr name="TextBox 18" id="18"/>
          <p:cNvSpPr txBox="true"/>
          <p:nvPr/>
        </p:nvSpPr>
        <p:spPr>
          <a:xfrm rot="0">
            <a:off x="7771397"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Mission-Focused Nurture &amp; Storytelling</a:t>
            </a:r>
          </a:p>
        </p:txBody>
      </p:sp>
      <p:sp>
        <p:nvSpPr>
          <p:cNvPr name="TextBox 19" id="19"/>
          <p:cNvSpPr txBox="true"/>
          <p:nvPr/>
        </p:nvSpPr>
        <p:spPr>
          <a:xfrm rot="0">
            <a:off x="7770718" y="6162731"/>
            <a:ext cx="2526810" cy="3228697"/>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Deep Dive Content</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Community Invitation</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Offer a light invitation to get more involved—e.g., attend a virtual info session, open house, volunteer opportunity, etc..</a:t>
            </a:r>
          </a:p>
        </p:txBody>
      </p:sp>
      <p:grpSp>
        <p:nvGrpSpPr>
          <p:cNvPr name="Group 20" id="20"/>
          <p:cNvGrpSpPr/>
          <p:nvPr/>
        </p:nvGrpSpPr>
        <p:grpSpPr>
          <a:xfrm rot="0">
            <a:off x="7771397" y="4230505"/>
            <a:ext cx="2649956" cy="1549658"/>
            <a:chOff x="0" y="0"/>
            <a:chExt cx="5638478" cy="3230880"/>
          </a:xfrm>
        </p:grpSpPr>
        <p:sp>
          <p:nvSpPr>
            <p:cNvPr name="Freeform 21" id="21"/>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6CCEE4"/>
            </a:solidFill>
          </p:spPr>
        </p:sp>
      </p:grpSp>
      <p:sp>
        <p:nvSpPr>
          <p:cNvPr name="TextBox 22" id="22"/>
          <p:cNvSpPr txBox="true"/>
          <p:nvPr/>
        </p:nvSpPr>
        <p:spPr>
          <a:xfrm rot="0">
            <a:off x="8267639" y="4725241"/>
            <a:ext cx="1657472"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45</a:t>
            </a:r>
          </a:p>
        </p:txBody>
      </p:sp>
      <p:sp>
        <p:nvSpPr>
          <p:cNvPr name="AutoShape 23" id="23"/>
          <p:cNvSpPr/>
          <p:nvPr/>
        </p:nvSpPr>
        <p:spPr>
          <a:xfrm>
            <a:off x="12078274" y="5049429"/>
            <a:ext cx="0" cy="907985"/>
          </a:xfrm>
          <a:prstGeom prst="line">
            <a:avLst/>
          </a:prstGeom>
          <a:ln cap="flat" w="38100">
            <a:solidFill>
              <a:srgbClr val="CEF2DA"/>
            </a:solidFill>
            <a:prstDash val="sysDot"/>
            <a:headEnd type="none" len="sm" w="sm"/>
            <a:tailEnd type="none" len="sm" w="sm"/>
          </a:ln>
        </p:spPr>
      </p:sp>
      <p:sp>
        <p:nvSpPr>
          <p:cNvPr name="TextBox 24" id="24"/>
          <p:cNvSpPr txBox="true"/>
          <p:nvPr/>
        </p:nvSpPr>
        <p:spPr>
          <a:xfrm rot="0">
            <a:off x="10709022" y="2592044"/>
            <a:ext cx="2649956" cy="736767"/>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Soft Ask</a:t>
            </a:r>
          </a:p>
          <a:p>
            <a:pPr algn="l">
              <a:lnSpc>
                <a:spcPts val="2972"/>
              </a:lnSpc>
            </a:pPr>
            <a:r>
              <a:rPr lang="en-US" sz="1981" spc="39" b="true">
                <a:solidFill>
                  <a:srgbClr val="191919"/>
                </a:solidFill>
                <a:latin typeface="Aileron Regular Bold"/>
                <a:ea typeface="Aileron Regular Bold"/>
                <a:cs typeface="Aileron Regular Bold"/>
                <a:sym typeface="Aileron Regular Bold"/>
              </a:rPr>
              <a:t>for First Gift</a:t>
            </a:r>
          </a:p>
        </p:txBody>
      </p:sp>
      <p:sp>
        <p:nvSpPr>
          <p:cNvPr name="TextBox 25" id="25"/>
          <p:cNvSpPr txBox="true"/>
          <p:nvPr/>
        </p:nvSpPr>
        <p:spPr>
          <a:xfrm rot="0">
            <a:off x="10734246" y="6162731"/>
            <a:ext cx="2472156" cy="1286933"/>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Personalized Communication</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Tangible Impact Statement</a:t>
            </a:r>
          </a:p>
        </p:txBody>
      </p:sp>
      <p:grpSp>
        <p:nvGrpSpPr>
          <p:cNvPr name="Group 26" id="26"/>
          <p:cNvGrpSpPr/>
          <p:nvPr/>
        </p:nvGrpSpPr>
        <p:grpSpPr>
          <a:xfrm rot="0">
            <a:off x="10708343" y="4230505"/>
            <a:ext cx="2649956" cy="1549658"/>
            <a:chOff x="0" y="0"/>
            <a:chExt cx="5638478" cy="3230880"/>
          </a:xfrm>
        </p:grpSpPr>
        <p:sp>
          <p:nvSpPr>
            <p:cNvPr name="Freeform 27" id="27"/>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3FB8D4"/>
            </a:solidFill>
          </p:spPr>
        </p:sp>
      </p:grpSp>
      <p:sp>
        <p:nvSpPr>
          <p:cNvPr name="TextBox 28" id="28"/>
          <p:cNvSpPr txBox="true"/>
          <p:nvPr/>
        </p:nvSpPr>
        <p:spPr>
          <a:xfrm rot="0">
            <a:off x="11285616" y="4725241"/>
            <a:ext cx="1547217"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60</a:t>
            </a:r>
          </a:p>
        </p:txBody>
      </p:sp>
      <p:grpSp>
        <p:nvGrpSpPr>
          <p:cNvPr name="Group 29" id="29"/>
          <p:cNvGrpSpPr/>
          <p:nvPr/>
        </p:nvGrpSpPr>
        <p:grpSpPr>
          <a:xfrm rot="0">
            <a:off x="17013873" y="-420723"/>
            <a:ext cx="1752322" cy="1752322"/>
            <a:chOff x="0" y="0"/>
            <a:chExt cx="812800" cy="812800"/>
          </a:xfrm>
        </p:grpSpPr>
        <p:sp>
          <p:nvSpPr>
            <p:cNvPr name="Freeform 30" id="3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31" id="31"/>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AutoShape 32" id="32"/>
          <p:cNvSpPr/>
          <p:nvPr/>
        </p:nvSpPr>
        <p:spPr>
          <a:xfrm>
            <a:off x="3222483" y="5049429"/>
            <a:ext cx="0" cy="907985"/>
          </a:xfrm>
          <a:prstGeom prst="line">
            <a:avLst/>
          </a:prstGeom>
          <a:ln cap="flat" w="38100">
            <a:solidFill>
              <a:srgbClr val="CEF2DA"/>
            </a:solidFill>
            <a:prstDash val="sysDot"/>
            <a:headEnd type="none" len="sm" w="sm"/>
            <a:tailEnd type="none" len="sm" w="sm"/>
          </a:ln>
        </p:spPr>
      </p:sp>
      <p:sp>
        <p:nvSpPr>
          <p:cNvPr name="TextBox 33" id="33"/>
          <p:cNvSpPr txBox="true"/>
          <p:nvPr/>
        </p:nvSpPr>
        <p:spPr>
          <a:xfrm rot="0">
            <a:off x="1897505" y="2592044"/>
            <a:ext cx="2649956" cy="736767"/>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Identification </a:t>
            </a:r>
          </a:p>
          <a:p>
            <a:pPr algn="l">
              <a:lnSpc>
                <a:spcPts val="2972"/>
              </a:lnSpc>
            </a:pPr>
            <a:r>
              <a:rPr lang="en-US" sz="1981" spc="39" b="true">
                <a:solidFill>
                  <a:srgbClr val="191919"/>
                </a:solidFill>
                <a:latin typeface="Aileron Regular Bold"/>
                <a:ea typeface="Aileron Regular Bold"/>
                <a:cs typeface="Aileron Regular Bold"/>
                <a:sym typeface="Aileron Regular Bold"/>
              </a:rPr>
              <a:t>&amp; Lead Capture</a:t>
            </a:r>
          </a:p>
        </p:txBody>
      </p:sp>
      <p:sp>
        <p:nvSpPr>
          <p:cNvPr name="TextBox 34" id="34"/>
          <p:cNvSpPr txBox="true"/>
          <p:nvPr/>
        </p:nvSpPr>
        <p:spPr>
          <a:xfrm rot="0">
            <a:off x="1897505" y="6162731"/>
            <a:ext cx="2649956" cy="1934188"/>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Basic Profile &amp; Segmentation</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Gather any available info: email address, interests (if indicated), location, etc.</a:t>
            </a:r>
          </a:p>
        </p:txBody>
      </p:sp>
      <p:grpSp>
        <p:nvGrpSpPr>
          <p:cNvPr name="Group 35" id="35"/>
          <p:cNvGrpSpPr/>
          <p:nvPr/>
        </p:nvGrpSpPr>
        <p:grpSpPr>
          <a:xfrm rot="0">
            <a:off x="1897505" y="4230505"/>
            <a:ext cx="2649956" cy="1549658"/>
            <a:chOff x="0" y="0"/>
            <a:chExt cx="5638478" cy="3230880"/>
          </a:xfrm>
        </p:grpSpPr>
        <p:sp>
          <p:nvSpPr>
            <p:cNvPr name="Freeform 36" id="36"/>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89E2F6"/>
            </a:solidFill>
          </p:spPr>
        </p:sp>
      </p:grpSp>
      <p:sp>
        <p:nvSpPr>
          <p:cNvPr name="TextBox 37" id="37"/>
          <p:cNvSpPr txBox="true"/>
          <p:nvPr/>
        </p:nvSpPr>
        <p:spPr>
          <a:xfrm rot="0">
            <a:off x="2719344" y="4725241"/>
            <a:ext cx="1006278"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1</a:t>
            </a:r>
          </a:p>
        </p:txBody>
      </p:sp>
      <p:sp>
        <p:nvSpPr>
          <p:cNvPr name="AutoShape 38" id="38"/>
          <p:cNvSpPr/>
          <p:nvPr/>
        </p:nvSpPr>
        <p:spPr>
          <a:xfrm>
            <a:off x="6208030" y="5049429"/>
            <a:ext cx="0" cy="907985"/>
          </a:xfrm>
          <a:prstGeom prst="line">
            <a:avLst/>
          </a:prstGeom>
          <a:ln cap="flat" w="38100">
            <a:solidFill>
              <a:srgbClr val="CEF2DA"/>
            </a:solidFill>
            <a:prstDash val="sysDot"/>
            <a:headEnd type="none" len="sm" w="sm"/>
            <a:tailEnd type="none" len="sm" w="sm"/>
          </a:ln>
        </p:spPr>
      </p:sp>
      <p:sp>
        <p:nvSpPr>
          <p:cNvPr name="TextBox 39" id="39"/>
          <p:cNvSpPr txBox="true"/>
          <p:nvPr/>
        </p:nvSpPr>
        <p:spPr>
          <a:xfrm rot="0">
            <a:off x="4834451"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Introductory Outreach</a:t>
            </a:r>
          </a:p>
          <a:p>
            <a:pPr algn="l">
              <a:lnSpc>
                <a:spcPts val="2972"/>
              </a:lnSpc>
            </a:pPr>
            <a:r>
              <a:rPr lang="en-US" sz="1981" spc="39" b="true">
                <a:solidFill>
                  <a:srgbClr val="191919"/>
                </a:solidFill>
                <a:latin typeface="Aileron Regular Bold"/>
                <a:ea typeface="Aileron Regular Bold"/>
                <a:cs typeface="Aileron Regular Bold"/>
                <a:sym typeface="Aileron Regular Bold"/>
              </a:rPr>
              <a:t>(Mission Awareness)</a:t>
            </a:r>
          </a:p>
        </p:txBody>
      </p:sp>
      <p:sp>
        <p:nvSpPr>
          <p:cNvPr name="TextBox 40" id="40"/>
          <p:cNvSpPr txBox="true"/>
          <p:nvPr/>
        </p:nvSpPr>
        <p:spPr>
          <a:xfrm rot="0">
            <a:off x="4893554" y="6162731"/>
            <a:ext cx="2649956" cy="1286933"/>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Welcome Email or Mailer</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Low-Pressure Engagement</a:t>
            </a:r>
          </a:p>
        </p:txBody>
      </p:sp>
      <p:grpSp>
        <p:nvGrpSpPr>
          <p:cNvPr name="Group 41" id="41"/>
          <p:cNvGrpSpPr/>
          <p:nvPr/>
        </p:nvGrpSpPr>
        <p:grpSpPr>
          <a:xfrm rot="0">
            <a:off x="4834451" y="4230505"/>
            <a:ext cx="2649956" cy="1549658"/>
            <a:chOff x="0" y="0"/>
            <a:chExt cx="5638478" cy="3230880"/>
          </a:xfrm>
        </p:grpSpPr>
        <p:sp>
          <p:nvSpPr>
            <p:cNvPr name="Freeform 42" id="42"/>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63D1EB"/>
            </a:solidFill>
          </p:spPr>
        </p:sp>
      </p:grpSp>
      <p:sp>
        <p:nvSpPr>
          <p:cNvPr name="TextBox 43" id="43"/>
          <p:cNvSpPr txBox="true"/>
          <p:nvPr/>
        </p:nvSpPr>
        <p:spPr>
          <a:xfrm rot="0">
            <a:off x="5685404" y="4725241"/>
            <a:ext cx="1066256"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7</a:t>
            </a:r>
          </a:p>
        </p:txBody>
      </p:sp>
      <p:sp>
        <p:nvSpPr>
          <p:cNvPr name="AutoShape 44" id="44"/>
          <p:cNvSpPr/>
          <p:nvPr/>
        </p:nvSpPr>
        <p:spPr>
          <a:xfrm>
            <a:off x="15039591" y="5049429"/>
            <a:ext cx="0" cy="907985"/>
          </a:xfrm>
          <a:prstGeom prst="line">
            <a:avLst/>
          </a:prstGeom>
          <a:ln cap="flat" w="38100">
            <a:solidFill>
              <a:srgbClr val="CEF2DA"/>
            </a:solidFill>
            <a:prstDash val="sysDot"/>
            <a:headEnd type="none" len="sm" w="sm"/>
            <a:tailEnd type="none" len="sm" w="sm"/>
          </a:ln>
        </p:spPr>
      </p:sp>
      <p:sp>
        <p:nvSpPr>
          <p:cNvPr name="TextBox 45" id="45"/>
          <p:cNvSpPr txBox="true"/>
          <p:nvPr/>
        </p:nvSpPr>
        <p:spPr>
          <a:xfrm rot="0">
            <a:off x="13645289"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Final Follow-Up or Alternate Engagement Offer</a:t>
            </a:r>
          </a:p>
        </p:txBody>
      </p:sp>
      <p:sp>
        <p:nvSpPr>
          <p:cNvPr name="TextBox 46" id="46"/>
          <p:cNvSpPr txBox="true"/>
          <p:nvPr/>
        </p:nvSpPr>
        <p:spPr>
          <a:xfrm rot="0">
            <a:off x="13645289" y="6162731"/>
            <a:ext cx="2649956" cy="1286933"/>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Gentle Reminder</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Offer Other Ways to Engage</a:t>
            </a:r>
          </a:p>
          <a:p>
            <a:pPr algn="l">
              <a:lnSpc>
                <a:spcPts val="2548"/>
              </a:lnSpc>
            </a:pPr>
          </a:p>
        </p:txBody>
      </p:sp>
      <p:grpSp>
        <p:nvGrpSpPr>
          <p:cNvPr name="Group 47" id="47"/>
          <p:cNvGrpSpPr/>
          <p:nvPr/>
        </p:nvGrpSpPr>
        <p:grpSpPr>
          <a:xfrm rot="0">
            <a:off x="13645289" y="4230505"/>
            <a:ext cx="2649956" cy="1549658"/>
            <a:chOff x="0" y="0"/>
            <a:chExt cx="5638478" cy="3230880"/>
          </a:xfrm>
        </p:grpSpPr>
        <p:sp>
          <p:nvSpPr>
            <p:cNvPr name="Freeform 48" id="48"/>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00ADD4"/>
            </a:solidFill>
          </p:spPr>
        </p:sp>
      </p:grpSp>
      <p:sp>
        <p:nvSpPr>
          <p:cNvPr name="TextBox 49" id="49"/>
          <p:cNvSpPr txBox="true"/>
          <p:nvPr/>
        </p:nvSpPr>
        <p:spPr>
          <a:xfrm rot="0">
            <a:off x="14212254" y="4725241"/>
            <a:ext cx="1616574"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120</a:t>
            </a:r>
          </a:p>
        </p:txBody>
      </p:sp>
      <p:sp>
        <p:nvSpPr>
          <p:cNvPr name="TextBox 50" id="50"/>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Prospect Journey</a:t>
            </a:r>
          </a:p>
        </p:txBody>
      </p:sp>
      <p:grpSp>
        <p:nvGrpSpPr>
          <p:cNvPr name="Group 51" id="51"/>
          <p:cNvGrpSpPr/>
          <p:nvPr/>
        </p:nvGrpSpPr>
        <p:grpSpPr>
          <a:xfrm rot="0">
            <a:off x="-1236856" y="8421090"/>
            <a:ext cx="3731820" cy="3731820"/>
            <a:chOff x="0" y="0"/>
            <a:chExt cx="812800" cy="812800"/>
          </a:xfrm>
        </p:grpSpPr>
        <p:sp>
          <p:nvSpPr>
            <p:cNvPr name="Freeform 52" id="5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53" id="53"/>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54" id="54"/>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4115305" y="-202929"/>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5853793" y="-1130438"/>
            <a:ext cx="3095347" cy="309534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8" id="8"/>
          <p:cNvSpPr/>
          <p:nvPr/>
        </p:nvSpPr>
        <p:spPr>
          <a:xfrm flipH="false" flipV="false" rot="0">
            <a:off x="310466" y="9258300"/>
            <a:ext cx="17667068" cy="2672144"/>
          </a:xfrm>
          <a:custGeom>
            <a:avLst/>
            <a:gdLst/>
            <a:ahLst/>
            <a:cxnLst/>
            <a:rect r="r" b="b" t="t" l="l"/>
            <a:pathLst>
              <a:path h="2672144" w="17667068">
                <a:moveTo>
                  <a:pt x="0" y="0"/>
                </a:moveTo>
                <a:lnTo>
                  <a:pt x="17667068" y="0"/>
                </a:lnTo>
                <a:lnTo>
                  <a:pt x="17667068" y="2672144"/>
                </a:lnTo>
                <a:lnTo>
                  <a:pt x="0" y="2672144"/>
                </a:lnTo>
                <a:lnTo>
                  <a:pt x="0" y="0"/>
                </a:lnTo>
                <a:close/>
              </a:path>
            </a:pathLst>
          </a:custGeom>
          <a:blipFill>
            <a:blip r:embed="rId2">
              <a:alphaModFix amt="18999"/>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6716813" y="3032662"/>
            <a:ext cx="4699893" cy="2415027"/>
            <a:chOff x="0" y="0"/>
            <a:chExt cx="6266524" cy="3220036"/>
          </a:xfrm>
        </p:grpSpPr>
        <p:sp>
          <p:nvSpPr>
            <p:cNvPr name="Freeform 10" id="10"/>
            <p:cNvSpPr/>
            <p:nvPr/>
          </p:nvSpPr>
          <p:spPr>
            <a:xfrm flipH="false" flipV="false" rot="0">
              <a:off x="2168789" y="0"/>
              <a:ext cx="1785015" cy="2954467"/>
            </a:xfrm>
            <a:custGeom>
              <a:avLst/>
              <a:gdLst/>
              <a:ahLst/>
              <a:cxnLst/>
              <a:rect r="r" b="b" t="t" l="l"/>
              <a:pathLst>
                <a:path h="2954467" w="1785015">
                  <a:moveTo>
                    <a:pt x="0" y="0"/>
                  </a:moveTo>
                  <a:lnTo>
                    <a:pt x="1785015" y="0"/>
                  </a:lnTo>
                  <a:lnTo>
                    <a:pt x="1785015" y="2954467"/>
                  </a:lnTo>
                  <a:lnTo>
                    <a:pt x="0" y="295446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0" y="1943214"/>
              <a:ext cx="6266524" cy="1276823"/>
              <a:chOff x="0" y="0"/>
              <a:chExt cx="1171457" cy="238688"/>
            </a:xfrm>
          </p:grpSpPr>
          <p:sp>
            <p:nvSpPr>
              <p:cNvPr name="Freeform 12" id="12"/>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13" id="13"/>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14" id="14"/>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FIRST-TIME DONOR</a:t>
              </a:r>
            </a:p>
          </p:txBody>
        </p:sp>
      </p:grpSp>
      <p:sp>
        <p:nvSpPr>
          <p:cNvPr name="TextBox 15" id="15"/>
          <p:cNvSpPr txBox="true"/>
          <p:nvPr/>
        </p:nvSpPr>
        <p:spPr>
          <a:xfrm rot="0">
            <a:off x="2031375" y="1256652"/>
            <a:ext cx="10486074"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Key Stewardship Journeys</a:t>
            </a:r>
          </a:p>
        </p:txBody>
      </p:sp>
      <p:grpSp>
        <p:nvGrpSpPr>
          <p:cNvPr name="Group 16" id="16"/>
          <p:cNvGrpSpPr/>
          <p:nvPr/>
        </p:nvGrpSpPr>
        <p:grpSpPr>
          <a:xfrm rot="0">
            <a:off x="1514281" y="3032662"/>
            <a:ext cx="4699893" cy="2415027"/>
            <a:chOff x="0" y="0"/>
            <a:chExt cx="6266524" cy="3220036"/>
          </a:xfrm>
        </p:grpSpPr>
        <p:sp>
          <p:nvSpPr>
            <p:cNvPr name="Freeform 17" id="17"/>
            <p:cNvSpPr/>
            <p:nvPr/>
          </p:nvSpPr>
          <p:spPr>
            <a:xfrm flipH="false" flipV="false" rot="-30792">
              <a:off x="2340001" y="9064"/>
              <a:ext cx="2033014" cy="2033014"/>
            </a:xfrm>
            <a:custGeom>
              <a:avLst/>
              <a:gdLst/>
              <a:ahLst/>
              <a:cxnLst/>
              <a:rect r="r" b="b" t="t" l="l"/>
              <a:pathLst>
                <a:path h="2033014" w="2033014">
                  <a:moveTo>
                    <a:pt x="0" y="0"/>
                  </a:moveTo>
                  <a:lnTo>
                    <a:pt x="2033014" y="0"/>
                  </a:lnTo>
                  <a:lnTo>
                    <a:pt x="2033014" y="2033014"/>
                  </a:lnTo>
                  <a:lnTo>
                    <a:pt x="0" y="2033014"/>
                  </a:lnTo>
                  <a:lnTo>
                    <a:pt x="0" y="0"/>
                  </a:lnTo>
                  <a:close/>
                </a:path>
              </a:pathLst>
            </a:custGeom>
            <a:blipFill>
              <a:blip r:embed="rId6">
                <a:alphaModFix amt="46000"/>
                <a:extLst>
                  <a:ext uri="{96DAC541-7B7A-43D3-8B79-37D633B846F1}">
                    <asvg:svgBlip xmlns:asvg="http://schemas.microsoft.com/office/drawing/2016/SVG/main" r:embed="rId7"/>
                  </a:ext>
                </a:extLst>
              </a:blip>
              <a:stretch>
                <a:fillRect l="0" t="0" r="0" b="0"/>
              </a:stretch>
            </a:blipFill>
          </p:spPr>
        </p:sp>
        <p:grpSp>
          <p:nvGrpSpPr>
            <p:cNvPr name="Group 18" id="18"/>
            <p:cNvGrpSpPr/>
            <p:nvPr/>
          </p:nvGrpSpPr>
          <p:grpSpPr>
            <a:xfrm rot="0">
              <a:off x="0" y="1943214"/>
              <a:ext cx="6266524" cy="1276823"/>
              <a:chOff x="0" y="0"/>
              <a:chExt cx="1171457" cy="238688"/>
            </a:xfrm>
          </p:grpSpPr>
          <p:sp>
            <p:nvSpPr>
              <p:cNvPr name="Freeform 19" id="19"/>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20" id="20"/>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1" id="21"/>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PROSPECT</a:t>
              </a:r>
            </a:p>
          </p:txBody>
        </p:sp>
      </p:grpSp>
    </p:spTree>
  </p:cSld>
  <p:clrMapOvr>
    <a:masterClrMapping/>
  </p:clrMapOvr>
</p:sld>
</file>

<file path=ppt/slides/slide2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7770718" y="2649194"/>
            <a:ext cx="2650635" cy="6881837"/>
            <a:chOff x="0" y="0"/>
            <a:chExt cx="3534180" cy="9175783"/>
          </a:xfrm>
        </p:grpSpPr>
        <p:sp>
          <p:nvSpPr>
            <p:cNvPr name="AutoShape 3" id="3"/>
            <p:cNvSpPr/>
            <p:nvPr/>
          </p:nvSpPr>
          <p:spPr>
            <a:xfrm>
              <a:off x="1792943" y="3200313"/>
              <a:ext cx="0" cy="1210647"/>
            </a:xfrm>
            <a:prstGeom prst="line">
              <a:avLst/>
            </a:prstGeom>
            <a:ln cap="flat" w="50800">
              <a:solidFill>
                <a:srgbClr val="CEF2DA"/>
              </a:solidFill>
              <a:prstDash val="sysDot"/>
              <a:headEnd type="none" len="sm" w="sm"/>
              <a:tailEnd type="none" len="sm" w="sm"/>
            </a:ln>
          </p:spPr>
        </p:sp>
        <p:sp>
          <p:nvSpPr>
            <p:cNvPr name="TextBox 4" id="4"/>
            <p:cNvSpPr txBox="true"/>
            <p:nvPr/>
          </p:nvSpPr>
          <p:spPr>
            <a:xfrm rot="0">
              <a:off x="905" y="-57150"/>
              <a:ext cx="3533275" cy="1466726"/>
            </a:xfrm>
            <a:prstGeom prst="rect">
              <a:avLst/>
            </a:prstGeom>
          </p:spPr>
          <p:txBody>
            <a:bodyPr anchor="t" rtlCol="false" tIns="0" lIns="0" bIns="0" rIns="0">
              <a:spAutoFit/>
            </a:bodyPr>
            <a:lstStyle/>
            <a:p>
              <a:pPr algn="l">
                <a:lnSpc>
                  <a:spcPts val="2972"/>
                </a:lnSpc>
              </a:pPr>
              <a:r>
                <a:rPr lang="en-US" b="true" sz="1981" spc="39">
                  <a:solidFill>
                    <a:srgbClr val="191919"/>
                  </a:solidFill>
                  <a:latin typeface="Aileron Regular Bold"/>
                  <a:ea typeface="Aileron Regular Bold"/>
                  <a:cs typeface="Aileron Regular Bold"/>
                  <a:sym typeface="Aileron Regular Bold"/>
                </a:rPr>
                <a:t>Share a Success Story or Behind-the-Scenes Look</a:t>
              </a:r>
            </a:p>
          </p:txBody>
        </p:sp>
        <p:grpSp>
          <p:nvGrpSpPr>
            <p:cNvPr name="Group 5" id="5"/>
            <p:cNvGrpSpPr/>
            <p:nvPr/>
          </p:nvGrpSpPr>
          <p:grpSpPr>
            <a:xfrm rot="0">
              <a:off x="0" y="4410960"/>
              <a:ext cx="3533275" cy="4764823"/>
              <a:chOff x="0" y="0"/>
              <a:chExt cx="697931" cy="941200"/>
            </a:xfrm>
          </p:grpSpPr>
          <p:sp>
            <p:nvSpPr>
              <p:cNvPr name="Freeform 6" id="6"/>
              <p:cNvSpPr/>
              <p:nvPr/>
            </p:nvSpPr>
            <p:spPr>
              <a:xfrm flipH="false" flipV="false" rot="0">
                <a:off x="0" y="0"/>
                <a:ext cx="697931" cy="941200"/>
              </a:xfrm>
              <a:custGeom>
                <a:avLst/>
                <a:gdLst/>
                <a:ahLst/>
                <a:cxnLst/>
                <a:rect r="r" b="b" t="t" l="l"/>
                <a:pathLst>
                  <a:path h="941200" w="697931">
                    <a:moveTo>
                      <a:pt x="148998" y="0"/>
                    </a:moveTo>
                    <a:lnTo>
                      <a:pt x="548933" y="0"/>
                    </a:lnTo>
                    <a:cubicBezTo>
                      <a:pt x="588450" y="0"/>
                      <a:pt x="626348" y="15698"/>
                      <a:pt x="654290" y="43640"/>
                    </a:cubicBezTo>
                    <a:cubicBezTo>
                      <a:pt x="682233" y="71583"/>
                      <a:pt x="697931" y="109481"/>
                      <a:pt x="697931" y="148998"/>
                    </a:cubicBezTo>
                    <a:lnTo>
                      <a:pt x="697931" y="792202"/>
                    </a:lnTo>
                    <a:cubicBezTo>
                      <a:pt x="697931" y="831718"/>
                      <a:pt x="682233" y="869616"/>
                      <a:pt x="654290" y="897559"/>
                    </a:cubicBezTo>
                    <a:cubicBezTo>
                      <a:pt x="626348" y="925502"/>
                      <a:pt x="588450" y="941200"/>
                      <a:pt x="548933" y="941200"/>
                    </a:cubicBezTo>
                    <a:lnTo>
                      <a:pt x="148998" y="941200"/>
                    </a:lnTo>
                    <a:cubicBezTo>
                      <a:pt x="109481" y="941200"/>
                      <a:pt x="71583" y="925502"/>
                      <a:pt x="43640" y="897559"/>
                    </a:cubicBezTo>
                    <a:cubicBezTo>
                      <a:pt x="15698" y="869616"/>
                      <a:pt x="0" y="831718"/>
                      <a:pt x="0" y="792202"/>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CEF2DA"/>
                </a:solidFill>
                <a:prstDash val="solid"/>
                <a:round/>
              </a:ln>
            </p:spPr>
          </p:sp>
          <p:sp>
            <p:nvSpPr>
              <p:cNvPr name="TextBox 7" id="7"/>
              <p:cNvSpPr txBox="true"/>
              <p:nvPr/>
            </p:nvSpPr>
            <p:spPr>
              <a:xfrm>
                <a:off x="0" y="-66675"/>
                <a:ext cx="697931" cy="1007875"/>
              </a:xfrm>
              <a:prstGeom prst="rect">
                <a:avLst/>
              </a:prstGeom>
            </p:spPr>
            <p:txBody>
              <a:bodyPr anchor="ctr" rtlCol="false" tIns="50800" lIns="50800" bIns="50800" rIns="50800"/>
              <a:lstStyle/>
              <a:p>
                <a:pPr algn="ctr">
                  <a:lnSpc>
                    <a:spcPts val="3343"/>
                  </a:lnSpc>
                </a:pPr>
              </a:p>
            </p:txBody>
          </p:sp>
        </p:grpSp>
        <p:sp>
          <p:nvSpPr>
            <p:cNvPr name="TextBox 8" id="8"/>
            <p:cNvSpPr txBox="true"/>
            <p:nvPr/>
          </p:nvSpPr>
          <p:spPr>
            <a:xfrm rot="0">
              <a:off x="0" y="4703766"/>
              <a:ext cx="3369080" cy="4285879"/>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Impact-Focused Content: Send an email or letter that highlights a recent success story, beneficiary testimonial, or behind-the-scenes look at how you operate.</a:t>
              </a:r>
            </a:p>
          </p:txBody>
        </p:sp>
        <p:grpSp>
          <p:nvGrpSpPr>
            <p:cNvPr name="Group 9" id="9"/>
            <p:cNvGrpSpPr/>
            <p:nvPr/>
          </p:nvGrpSpPr>
          <p:grpSpPr>
            <a:xfrm rot="0">
              <a:off x="905" y="2108415"/>
              <a:ext cx="3533275" cy="2066210"/>
              <a:chOff x="0" y="0"/>
              <a:chExt cx="5638478" cy="3230880"/>
            </a:xfrm>
          </p:grpSpPr>
          <p:sp>
            <p:nvSpPr>
              <p:cNvPr name="Freeform 10" id="10"/>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85E3A5"/>
              </a:solidFill>
            </p:spPr>
          </p:sp>
        </p:grpSp>
        <p:sp>
          <p:nvSpPr>
            <p:cNvPr name="TextBox 11" id="11"/>
            <p:cNvSpPr txBox="true"/>
            <p:nvPr/>
          </p:nvSpPr>
          <p:spPr>
            <a:xfrm rot="0">
              <a:off x="938154" y="2787113"/>
              <a:ext cx="1658777" cy="651665"/>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14</a:t>
              </a:r>
            </a:p>
          </p:txBody>
        </p:sp>
      </p:grpSp>
      <p:grpSp>
        <p:nvGrpSpPr>
          <p:cNvPr name="Group 12" id="12"/>
          <p:cNvGrpSpPr/>
          <p:nvPr/>
        </p:nvGrpSpPr>
        <p:grpSpPr>
          <a:xfrm rot="0">
            <a:off x="10707103" y="2649194"/>
            <a:ext cx="2651875" cy="6418606"/>
            <a:chOff x="0" y="0"/>
            <a:chExt cx="3535833" cy="8558142"/>
          </a:xfrm>
        </p:grpSpPr>
        <p:sp>
          <p:nvSpPr>
            <p:cNvPr name="AutoShape 13" id="13"/>
            <p:cNvSpPr/>
            <p:nvPr/>
          </p:nvSpPr>
          <p:spPr>
            <a:xfrm>
              <a:off x="1828228" y="3200313"/>
              <a:ext cx="0" cy="1210647"/>
            </a:xfrm>
            <a:prstGeom prst="line">
              <a:avLst/>
            </a:prstGeom>
            <a:ln cap="flat" w="50800">
              <a:solidFill>
                <a:srgbClr val="CEF2DA"/>
              </a:solidFill>
              <a:prstDash val="sysDot"/>
              <a:headEnd type="none" len="sm" w="sm"/>
              <a:tailEnd type="none" len="sm" w="sm"/>
            </a:ln>
          </p:spPr>
        </p:sp>
        <p:sp>
          <p:nvSpPr>
            <p:cNvPr name="TextBox 14" id="14"/>
            <p:cNvSpPr txBox="true"/>
            <p:nvPr/>
          </p:nvSpPr>
          <p:spPr>
            <a:xfrm rot="0">
              <a:off x="2558" y="-57150"/>
              <a:ext cx="3533275" cy="963306"/>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Invitation to Engage Further</a:t>
              </a:r>
            </a:p>
          </p:txBody>
        </p:sp>
        <p:grpSp>
          <p:nvGrpSpPr>
            <p:cNvPr name="Group 15" id="15"/>
            <p:cNvGrpSpPr/>
            <p:nvPr/>
          </p:nvGrpSpPr>
          <p:grpSpPr>
            <a:xfrm rot="0">
              <a:off x="0" y="4410960"/>
              <a:ext cx="3533275" cy="4036689"/>
              <a:chOff x="0" y="0"/>
              <a:chExt cx="697931" cy="797371"/>
            </a:xfrm>
          </p:grpSpPr>
          <p:sp>
            <p:nvSpPr>
              <p:cNvPr name="Freeform 16" id="16"/>
              <p:cNvSpPr/>
              <p:nvPr/>
            </p:nvSpPr>
            <p:spPr>
              <a:xfrm flipH="false" flipV="false" rot="0">
                <a:off x="0" y="0"/>
                <a:ext cx="697931" cy="797371"/>
              </a:xfrm>
              <a:custGeom>
                <a:avLst/>
                <a:gdLst/>
                <a:ahLst/>
                <a:cxnLst/>
                <a:rect r="r" b="b" t="t" l="l"/>
                <a:pathLst>
                  <a:path h="797371" w="697931">
                    <a:moveTo>
                      <a:pt x="148998" y="0"/>
                    </a:moveTo>
                    <a:lnTo>
                      <a:pt x="548933" y="0"/>
                    </a:lnTo>
                    <a:cubicBezTo>
                      <a:pt x="588450" y="0"/>
                      <a:pt x="626348" y="15698"/>
                      <a:pt x="654290" y="43640"/>
                    </a:cubicBezTo>
                    <a:cubicBezTo>
                      <a:pt x="682233" y="71583"/>
                      <a:pt x="697931" y="109481"/>
                      <a:pt x="697931" y="148998"/>
                    </a:cubicBezTo>
                    <a:lnTo>
                      <a:pt x="697931" y="648373"/>
                    </a:lnTo>
                    <a:cubicBezTo>
                      <a:pt x="697931" y="687890"/>
                      <a:pt x="682233" y="725788"/>
                      <a:pt x="654290" y="753730"/>
                    </a:cubicBezTo>
                    <a:cubicBezTo>
                      <a:pt x="626348" y="781673"/>
                      <a:pt x="588450" y="797371"/>
                      <a:pt x="548933" y="797371"/>
                    </a:cubicBezTo>
                    <a:lnTo>
                      <a:pt x="148998" y="797371"/>
                    </a:lnTo>
                    <a:cubicBezTo>
                      <a:pt x="109481" y="797371"/>
                      <a:pt x="71583" y="781673"/>
                      <a:pt x="43640" y="753730"/>
                    </a:cubicBezTo>
                    <a:cubicBezTo>
                      <a:pt x="15698" y="725788"/>
                      <a:pt x="0" y="687890"/>
                      <a:pt x="0" y="648373"/>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CEF2DA"/>
                </a:solidFill>
                <a:prstDash val="solid"/>
                <a:round/>
              </a:ln>
            </p:spPr>
          </p:sp>
          <p:sp>
            <p:nvSpPr>
              <p:cNvPr name="TextBox 17" id="17"/>
              <p:cNvSpPr txBox="true"/>
              <p:nvPr/>
            </p:nvSpPr>
            <p:spPr>
              <a:xfrm>
                <a:off x="0" y="-66675"/>
                <a:ext cx="697931" cy="864046"/>
              </a:xfrm>
              <a:prstGeom prst="rect">
                <a:avLst/>
              </a:prstGeom>
            </p:spPr>
            <p:txBody>
              <a:bodyPr anchor="ctr" rtlCol="false" tIns="50800" lIns="50800" bIns="50800" rIns="50800"/>
              <a:lstStyle/>
              <a:p>
                <a:pPr algn="ctr">
                  <a:lnSpc>
                    <a:spcPts val="3343"/>
                  </a:lnSpc>
                </a:pPr>
              </a:p>
            </p:txBody>
          </p:sp>
        </p:grpSp>
        <p:sp>
          <p:nvSpPr>
            <p:cNvPr name="TextBox 18" id="18"/>
            <p:cNvSpPr txBox="true"/>
            <p:nvPr/>
          </p:nvSpPr>
          <p:spPr>
            <a:xfrm rot="0">
              <a:off x="36191" y="4703766"/>
              <a:ext cx="3296208" cy="3854376"/>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Personal Touchpoint - share appreciation</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Invite to event</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Emphasize that attending an event or volunteering is as important as financial support.</a:t>
              </a:r>
            </a:p>
            <a:p>
              <a:pPr algn="l">
                <a:lnSpc>
                  <a:spcPts val="2548"/>
                </a:lnSpc>
              </a:pPr>
            </a:p>
          </p:txBody>
        </p:sp>
        <p:grpSp>
          <p:nvGrpSpPr>
            <p:cNvPr name="Group 19" id="19"/>
            <p:cNvGrpSpPr/>
            <p:nvPr/>
          </p:nvGrpSpPr>
          <p:grpSpPr>
            <a:xfrm rot="0">
              <a:off x="1653" y="2108415"/>
              <a:ext cx="3533275" cy="2066210"/>
              <a:chOff x="0" y="0"/>
              <a:chExt cx="5638478" cy="3230880"/>
            </a:xfrm>
          </p:grpSpPr>
          <p:sp>
            <p:nvSpPr>
              <p:cNvPr name="Freeform 20" id="20"/>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66D389"/>
              </a:solidFill>
            </p:spPr>
          </p:sp>
        </p:grpSp>
        <p:sp>
          <p:nvSpPr>
            <p:cNvPr name="TextBox 21" id="21"/>
            <p:cNvSpPr txBox="true"/>
            <p:nvPr/>
          </p:nvSpPr>
          <p:spPr>
            <a:xfrm rot="0">
              <a:off x="940946" y="2787113"/>
              <a:ext cx="1723764" cy="651665"/>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30</a:t>
              </a:r>
            </a:p>
          </p:txBody>
        </p:sp>
      </p:grpSp>
      <p:grpSp>
        <p:nvGrpSpPr>
          <p:cNvPr name="Group 22" id="22"/>
          <p:cNvGrpSpPr/>
          <p:nvPr/>
        </p:nvGrpSpPr>
        <p:grpSpPr>
          <a:xfrm rot="0">
            <a:off x="17013873" y="-420723"/>
            <a:ext cx="1752322" cy="1752322"/>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24" id="2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25" id="25"/>
          <p:cNvGrpSpPr/>
          <p:nvPr/>
        </p:nvGrpSpPr>
        <p:grpSpPr>
          <a:xfrm rot="0">
            <a:off x="-283527" y="8946831"/>
            <a:ext cx="1752322" cy="1752322"/>
            <a:chOff x="0" y="0"/>
            <a:chExt cx="812800" cy="812800"/>
          </a:xfrm>
        </p:grpSpPr>
        <p:sp>
          <p:nvSpPr>
            <p:cNvPr name="Freeform 26" id="2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27" id="2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28" id="28"/>
          <p:cNvGrpSpPr/>
          <p:nvPr/>
        </p:nvGrpSpPr>
        <p:grpSpPr>
          <a:xfrm rot="0">
            <a:off x="1897505" y="2649194"/>
            <a:ext cx="2649956" cy="5073520"/>
            <a:chOff x="0" y="0"/>
            <a:chExt cx="3533275" cy="6764694"/>
          </a:xfrm>
        </p:grpSpPr>
        <p:sp>
          <p:nvSpPr>
            <p:cNvPr name="AutoShape 29" id="29"/>
            <p:cNvSpPr/>
            <p:nvPr/>
          </p:nvSpPr>
          <p:spPr>
            <a:xfrm>
              <a:off x="1766637" y="3200313"/>
              <a:ext cx="0" cy="1210647"/>
            </a:xfrm>
            <a:prstGeom prst="line">
              <a:avLst/>
            </a:prstGeom>
            <a:ln cap="flat" w="50800">
              <a:solidFill>
                <a:srgbClr val="CEF2DA"/>
              </a:solidFill>
              <a:prstDash val="sysDot"/>
              <a:headEnd type="none" len="sm" w="sm"/>
              <a:tailEnd type="none" len="sm" w="sm"/>
            </a:ln>
          </p:spPr>
        </p:sp>
        <p:sp>
          <p:nvSpPr>
            <p:cNvPr name="TextBox 30" id="30"/>
            <p:cNvSpPr txBox="true"/>
            <p:nvPr/>
          </p:nvSpPr>
          <p:spPr>
            <a:xfrm rot="0">
              <a:off x="0" y="-57150"/>
              <a:ext cx="3533275" cy="1466726"/>
            </a:xfrm>
            <a:prstGeom prst="rect">
              <a:avLst/>
            </a:prstGeom>
          </p:spPr>
          <p:txBody>
            <a:bodyPr anchor="t" rtlCol="false" tIns="0" lIns="0" bIns="0" rIns="0">
              <a:spAutoFit/>
            </a:bodyPr>
            <a:lstStyle/>
            <a:p>
              <a:pPr algn="l">
                <a:lnSpc>
                  <a:spcPts val="2972"/>
                </a:lnSpc>
              </a:pPr>
              <a:r>
                <a:rPr lang="en-US" b="true" sz="1981" spc="39">
                  <a:solidFill>
                    <a:srgbClr val="191919"/>
                  </a:solidFill>
                  <a:latin typeface="Aileron Regular Bold"/>
                  <a:ea typeface="Aileron Regular Bold"/>
                  <a:cs typeface="Aileron Regular Bold"/>
                  <a:sym typeface="Aileron Regular Bold"/>
                </a:rPr>
                <a:t>Immediate Acknowledgment &amp; Gratitude</a:t>
              </a:r>
            </a:p>
          </p:txBody>
        </p:sp>
        <p:sp>
          <p:nvSpPr>
            <p:cNvPr name="TextBox 31" id="31"/>
            <p:cNvSpPr txBox="true"/>
            <p:nvPr/>
          </p:nvSpPr>
          <p:spPr>
            <a:xfrm rot="0">
              <a:off x="0" y="4703766"/>
              <a:ext cx="3533275" cy="1696861"/>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Automated email thank you</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Personal thank you and welcome</a:t>
              </a:r>
            </a:p>
          </p:txBody>
        </p:sp>
        <p:grpSp>
          <p:nvGrpSpPr>
            <p:cNvPr name="Group 32" id="32"/>
            <p:cNvGrpSpPr/>
            <p:nvPr/>
          </p:nvGrpSpPr>
          <p:grpSpPr>
            <a:xfrm rot="0">
              <a:off x="0" y="2108415"/>
              <a:ext cx="3533275" cy="2066210"/>
              <a:chOff x="0" y="0"/>
              <a:chExt cx="5638478" cy="3230880"/>
            </a:xfrm>
          </p:grpSpPr>
          <p:sp>
            <p:nvSpPr>
              <p:cNvPr name="Freeform 33" id="33"/>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CEF2DA"/>
              </a:solidFill>
            </p:spPr>
          </p:sp>
        </p:grpSp>
        <p:sp>
          <p:nvSpPr>
            <p:cNvPr name="TextBox 34" id="34"/>
            <p:cNvSpPr txBox="true"/>
            <p:nvPr/>
          </p:nvSpPr>
          <p:spPr>
            <a:xfrm rot="0">
              <a:off x="1095785" y="2787113"/>
              <a:ext cx="1341704" cy="651665"/>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1</a:t>
              </a:r>
            </a:p>
          </p:txBody>
        </p:sp>
        <p:grpSp>
          <p:nvGrpSpPr>
            <p:cNvPr name="Group 35" id="35"/>
            <p:cNvGrpSpPr/>
            <p:nvPr/>
          </p:nvGrpSpPr>
          <p:grpSpPr>
            <a:xfrm rot="0">
              <a:off x="0" y="4410960"/>
              <a:ext cx="3533275" cy="2353733"/>
              <a:chOff x="0" y="0"/>
              <a:chExt cx="697931" cy="464935"/>
            </a:xfrm>
          </p:grpSpPr>
          <p:sp>
            <p:nvSpPr>
              <p:cNvPr name="Freeform 36" id="36"/>
              <p:cNvSpPr/>
              <p:nvPr/>
            </p:nvSpPr>
            <p:spPr>
              <a:xfrm flipH="false" flipV="false" rot="0">
                <a:off x="0" y="0"/>
                <a:ext cx="697931" cy="464935"/>
              </a:xfrm>
              <a:custGeom>
                <a:avLst/>
                <a:gdLst/>
                <a:ahLst/>
                <a:cxnLst/>
                <a:rect r="r" b="b" t="t" l="l"/>
                <a:pathLst>
                  <a:path h="464935" w="697931">
                    <a:moveTo>
                      <a:pt x="148998" y="0"/>
                    </a:moveTo>
                    <a:lnTo>
                      <a:pt x="548933" y="0"/>
                    </a:lnTo>
                    <a:cubicBezTo>
                      <a:pt x="588450" y="0"/>
                      <a:pt x="626348" y="15698"/>
                      <a:pt x="654290" y="43640"/>
                    </a:cubicBezTo>
                    <a:cubicBezTo>
                      <a:pt x="682233" y="71583"/>
                      <a:pt x="697931" y="109481"/>
                      <a:pt x="697931" y="148998"/>
                    </a:cubicBezTo>
                    <a:lnTo>
                      <a:pt x="697931" y="315937"/>
                    </a:lnTo>
                    <a:cubicBezTo>
                      <a:pt x="697931" y="355454"/>
                      <a:pt x="682233" y="393352"/>
                      <a:pt x="654290" y="421295"/>
                    </a:cubicBezTo>
                    <a:cubicBezTo>
                      <a:pt x="626348" y="449237"/>
                      <a:pt x="588450" y="464935"/>
                      <a:pt x="548933" y="464935"/>
                    </a:cubicBezTo>
                    <a:lnTo>
                      <a:pt x="148998" y="464935"/>
                    </a:lnTo>
                    <a:cubicBezTo>
                      <a:pt x="109481" y="464935"/>
                      <a:pt x="71583" y="449237"/>
                      <a:pt x="43640" y="421295"/>
                    </a:cubicBezTo>
                    <a:cubicBezTo>
                      <a:pt x="15698" y="393352"/>
                      <a:pt x="0" y="355454"/>
                      <a:pt x="0" y="315937"/>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CEF2DA"/>
                </a:solidFill>
                <a:prstDash val="solid"/>
                <a:round/>
              </a:ln>
            </p:spPr>
          </p:sp>
          <p:sp>
            <p:nvSpPr>
              <p:cNvPr name="TextBox 37" id="37"/>
              <p:cNvSpPr txBox="true"/>
              <p:nvPr/>
            </p:nvSpPr>
            <p:spPr>
              <a:xfrm>
                <a:off x="0" y="-66675"/>
                <a:ext cx="697931" cy="531610"/>
              </a:xfrm>
              <a:prstGeom prst="rect">
                <a:avLst/>
              </a:prstGeom>
            </p:spPr>
            <p:txBody>
              <a:bodyPr anchor="ctr" rtlCol="false" tIns="50800" lIns="50800" bIns="50800" rIns="50800"/>
              <a:lstStyle/>
              <a:p>
                <a:pPr algn="ctr">
                  <a:lnSpc>
                    <a:spcPts val="3343"/>
                  </a:lnSpc>
                </a:pPr>
              </a:p>
            </p:txBody>
          </p:sp>
        </p:grpSp>
      </p:grpSp>
      <p:grpSp>
        <p:nvGrpSpPr>
          <p:cNvPr name="Group 38" id="38"/>
          <p:cNvGrpSpPr/>
          <p:nvPr/>
        </p:nvGrpSpPr>
        <p:grpSpPr>
          <a:xfrm rot="0">
            <a:off x="4834451" y="2649194"/>
            <a:ext cx="2709059" cy="6107137"/>
            <a:chOff x="0" y="0"/>
            <a:chExt cx="3612079" cy="8142849"/>
          </a:xfrm>
        </p:grpSpPr>
        <p:sp>
          <p:nvSpPr>
            <p:cNvPr name="AutoShape 39" id="39"/>
            <p:cNvSpPr/>
            <p:nvPr/>
          </p:nvSpPr>
          <p:spPr>
            <a:xfrm>
              <a:off x="1831439" y="3200313"/>
              <a:ext cx="0" cy="1210647"/>
            </a:xfrm>
            <a:prstGeom prst="line">
              <a:avLst/>
            </a:prstGeom>
            <a:ln cap="flat" w="50800">
              <a:solidFill>
                <a:srgbClr val="CEF2DA"/>
              </a:solidFill>
              <a:prstDash val="sysDot"/>
              <a:headEnd type="none" len="sm" w="sm"/>
              <a:tailEnd type="none" len="sm" w="sm"/>
            </a:ln>
          </p:spPr>
        </p:sp>
        <p:sp>
          <p:nvSpPr>
            <p:cNvPr name="TextBox 40" id="40"/>
            <p:cNvSpPr txBox="true"/>
            <p:nvPr/>
          </p:nvSpPr>
          <p:spPr>
            <a:xfrm rot="0">
              <a:off x="0" y="-57150"/>
              <a:ext cx="3533275" cy="1970146"/>
            </a:xfrm>
            <a:prstGeom prst="rect">
              <a:avLst/>
            </a:prstGeom>
          </p:spPr>
          <p:txBody>
            <a:bodyPr anchor="t" rtlCol="false" tIns="0" lIns="0" bIns="0" rIns="0">
              <a:spAutoFit/>
            </a:bodyPr>
            <a:lstStyle/>
            <a:p>
              <a:pPr algn="l">
                <a:lnSpc>
                  <a:spcPts val="2972"/>
                </a:lnSpc>
              </a:pPr>
              <a:r>
                <a:rPr lang="en-US" b="true" sz="1981" spc="39">
                  <a:solidFill>
                    <a:srgbClr val="191919"/>
                  </a:solidFill>
                  <a:latin typeface="Aileron Regular Bold"/>
                  <a:ea typeface="Aileron Regular Bold"/>
                  <a:cs typeface="Aileron Regular Bold"/>
                  <a:sym typeface="Aileron Regular Bold"/>
                </a:rPr>
                <a:t>Personalized “Welcome to Our Mission” Communication</a:t>
              </a:r>
            </a:p>
          </p:txBody>
        </p:sp>
        <p:sp>
          <p:nvSpPr>
            <p:cNvPr name="TextBox 41" id="41"/>
            <p:cNvSpPr txBox="true"/>
            <p:nvPr/>
          </p:nvSpPr>
          <p:spPr>
            <a:xfrm rot="0">
              <a:off x="78804" y="4703766"/>
              <a:ext cx="3533275" cy="2991370"/>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Welcome Email or Direct Mail</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Share a quick overview of your organization’s story, vision, and key programs.</a:t>
              </a:r>
            </a:p>
          </p:txBody>
        </p:sp>
        <p:grpSp>
          <p:nvGrpSpPr>
            <p:cNvPr name="Group 42" id="42"/>
            <p:cNvGrpSpPr/>
            <p:nvPr/>
          </p:nvGrpSpPr>
          <p:grpSpPr>
            <a:xfrm rot="0">
              <a:off x="0" y="2108415"/>
              <a:ext cx="3533275" cy="2066210"/>
              <a:chOff x="0" y="0"/>
              <a:chExt cx="5638478" cy="3230880"/>
            </a:xfrm>
          </p:grpSpPr>
          <p:sp>
            <p:nvSpPr>
              <p:cNvPr name="Freeform 43" id="43"/>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A0E9B8"/>
              </a:solidFill>
            </p:spPr>
          </p:sp>
        </p:grpSp>
        <p:sp>
          <p:nvSpPr>
            <p:cNvPr name="TextBox 44" id="44"/>
            <p:cNvSpPr txBox="true"/>
            <p:nvPr/>
          </p:nvSpPr>
          <p:spPr>
            <a:xfrm rot="0">
              <a:off x="1134604" y="2787113"/>
              <a:ext cx="1421675" cy="651665"/>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6</a:t>
              </a:r>
            </a:p>
          </p:txBody>
        </p:sp>
        <p:grpSp>
          <p:nvGrpSpPr>
            <p:cNvPr name="Group 45" id="45"/>
            <p:cNvGrpSpPr/>
            <p:nvPr/>
          </p:nvGrpSpPr>
          <p:grpSpPr>
            <a:xfrm rot="0">
              <a:off x="39402" y="4410960"/>
              <a:ext cx="3533275" cy="3731889"/>
              <a:chOff x="0" y="0"/>
              <a:chExt cx="697931" cy="737163"/>
            </a:xfrm>
          </p:grpSpPr>
          <p:sp>
            <p:nvSpPr>
              <p:cNvPr name="Freeform 46" id="46"/>
              <p:cNvSpPr/>
              <p:nvPr/>
            </p:nvSpPr>
            <p:spPr>
              <a:xfrm flipH="false" flipV="false" rot="0">
                <a:off x="0" y="0"/>
                <a:ext cx="697931" cy="737163"/>
              </a:xfrm>
              <a:custGeom>
                <a:avLst/>
                <a:gdLst/>
                <a:ahLst/>
                <a:cxnLst/>
                <a:rect r="r" b="b" t="t" l="l"/>
                <a:pathLst>
                  <a:path h="737163" w="697931">
                    <a:moveTo>
                      <a:pt x="148998" y="0"/>
                    </a:moveTo>
                    <a:lnTo>
                      <a:pt x="548933" y="0"/>
                    </a:lnTo>
                    <a:cubicBezTo>
                      <a:pt x="588450" y="0"/>
                      <a:pt x="626348" y="15698"/>
                      <a:pt x="654290" y="43640"/>
                    </a:cubicBezTo>
                    <a:cubicBezTo>
                      <a:pt x="682233" y="71583"/>
                      <a:pt x="697931" y="109481"/>
                      <a:pt x="697931" y="148998"/>
                    </a:cubicBezTo>
                    <a:lnTo>
                      <a:pt x="697931" y="588165"/>
                    </a:lnTo>
                    <a:cubicBezTo>
                      <a:pt x="697931" y="627682"/>
                      <a:pt x="682233" y="665580"/>
                      <a:pt x="654290" y="693523"/>
                    </a:cubicBezTo>
                    <a:cubicBezTo>
                      <a:pt x="626348" y="721465"/>
                      <a:pt x="588450" y="737163"/>
                      <a:pt x="548933" y="737163"/>
                    </a:cubicBezTo>
                    <a:lnTo>
                      <a:pt x="148998" y="737163"/>
                    </a:lnTo>
                    <a:cubicBezTo>
                      <a:pt x="109481" y="737163"/>
                      <a:pt x="71583" y="721465"/>
                      <a:pt x="43640" y="693523"/>
                    </a:cubicBezTo>
                    <a:cubicBezTo>
                      <a:pt x="15698" y="665580"/>
                      <a:pt x="0" y="627682"/>
                      <a:pt x="0" y="588165"/>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CEF2DA"/>
                </a:solidFill>
                <a:prstDash val="solid"/>
                <a:round/>
              </a:ln>
            </p:spPr>
          </p:sp>
          <p:sp>
            <p:nvSpPr>
              <p:cNvPr name="TextBox 47" id="47"/>
              <p:cNvSpPr txBox="true"/>
              <p:nvPr/>
            </p:nvSpPr>
            <p:spPr>
              <a:xfrm>
                <a:off x="0" y="-66675"/>
                <a:ext cx="697931" cy="803838"/>
              </a:xfrm>
              <a:prstGeom prst="rect">
                <a:avLst/>
              </a:prstGeom>
            </p:spPr>
            <p:txBody>
              <a:bodyPr anchor="ctr" rtlCol="false" tIns="50800" lIns="50800" bIns="50800" rIns="50800"/>
              <a:lstStyle/>
              <a:p>
                <a:pPr algn="ctr">
                  <a:lnSpc>
                    <a:spcPts val="3343"/>
                  </a:lnSpc>
                </a:pPr>
              </a:p>
            </p:txBody>
          </p:sp>
        </p:grpSp>
      </p:grpSp>
      <p:grpSp>
        <p:nvGrpSpPr>
          <p:cNvPr name="Group 48" id="48"/>
          <p:cNvGrpSpPr/>
          <p:nvPr/>
        </p:nvGrpSpPr>
        <p:grpSpPr>
          <a:xfrm rot="0">
            <a:off x="13612802" y="2649194"/>
            <a:ext cx="2682443" cy="6627837"/>
            <a:chOff x="0" y="0"/>
            <a:chExt cx="3576590" cy="8837116"/>
          </a:xfrm>
        </p:grpSpPr>
        <p:sp>
          <p:nvSpPr>
            <p:cNvPr name="AutoShape 49" id="49"/>
            <p:cNvSpPr/>
            <p:nvPr/>
          </p:nvSpPr>
          <p:spPr>
            <a:xfrm>
              <a:off x="1902384" y="3200313"/>
              <a:ext cx="0" cy="1210647"/>
            </a:xfrm>
            <a:prstGeom prst="line">
              <a:avLst/>
            </a:prstGeom>
            <a:ln cap="flat" w="50800">
              <a:solidFill>
                <a:srgbClr val="CEF2DA"/>
              </a:solidFill>
              <a:prstDash val="sysDot"/>
              <a:headEnd type="none" len="sm" w="sm"/>
              <a:tailEnd type="none" len="sm" w="sm"/>
            </a:ln>
          </p:spPr>
        </p:sp>
        <p:sp>
          <p:nvSpPr>
            <p:cNvPr name="TextBox 50" id="50"/>
            <p:cNvSpPr txBox="true"/>
            <p:nvPr/>
          </p:nvSpPr>
          <p:spPr>
            <a:xfrm rot="0">
              <a:off x="43315" y="-57150"/>
              <a:ext cx="3533275" cy="1466726"/>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Recap &amp; Second Gift (or Recurring Gift) Invitation</a:t>
              </a:r>
            </a:p>
          </p:txBody>
        </p:sp>
        <p:sp>
          <p:nvSpPr>
            <p:cNvPr name="TextBox 51" id="51"/>
            <p:cNvSpPr txBox="true"/>
            <p:nvPr/>
          </p:nvSpPr>
          <p:spPr>
            <a:xfrm rot="0">
              <a:off x="43315" y="4703766"/>
              <a:ext cx="3533275" cy="3854376"/>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Impact Recap: Summarize what’s been accomplished since their first gift</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 Suggest a second one-time gift or encourage them to consider recurring giving.</a:t>
              </a:r>
            </a:p>
          </p:txBody>
        </p:sp>
        <p:grpSp>
          <p:nvGrpSpPr>
            <p:cNvPr name="Group 52" id="52"/>
            <p:cNvGrpSpPr/>
            <p:nvPr/>
          </p:nvGrpSpPr>
          <p:grpSpPr>
            <a:xfrm rot="0">
              <a:off x="43315" y="2108415"/>
              <a:ext cx="3533275" cy="2066210"/>
              <a:chOff x="0" y="0"/>
              <a:chExt cx="5638478" cy="3230880"/>
            </a:xfrm>
          </p:grpSpPr>
          <p:sp>
            <p:nvSpPr>
              <p:cNvPr name="Freeform 53" id="53"/>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4BBE71"/>
              </a:solidFill>
            </p:spPr>
          </p:sp>
        </p:grpSp>
        <p:sp>
          <p:nvSpPr>
            <p:cNvPr name="TextBox 54" id="54"/>
            <p:cNvSpPr txBox="true"/>
            <p:nvPr/>
          </p:nvSpPr>
          <p:spPr>
            <a:xfrm rot="0">
              <a:off x="1011263" y="2787113"/>
              <a:ext cx="1731443" cy="651665"/>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60</a:t>
              </a:r>
            </a:p>
          </p:txBody>
        </p:sp>
        <p:grpSp>
          <p:nvGrpSpPr>
            <p:cNvPr name="Group 55" id="55"/>
            <p:cNvGrpSpPr/>
            <p:nvPr/>
          </p:nvGrpSpPr>
          <p:grpSpPr>
            <a:xfrm rot="0">
              <a:off x="0" y="4410960"/>
              <a:ext cx="3533275" cy="4426156"/>
              <a:chOff x="0" y="0"/>
              <a:chExt cx="697931" cy="874302"/>
            </a:xfrm>
          </p:grpSpPr>
          <p:sp>
            <p:nvSpPr>
              <p:cNvPr name="Freeform 56" id="56"/>
              <p:cNvSpPr/>
              <p:nvPr/>
            </p:nvSpPr>
            <p:spPr>
              <a:xfrm flipH="false" flipV="false" rot="0">
                <a:off x="0" y="0"/>
                <a:ext cx="697931" cy="874302"/>
              </a:xfrm>
              <a:custGeom>
                <a:avLst/>
                <a:gdLst/>
                <a:ahLst/>
                <a:cxnLst/>
                <a:rect r="r" b="b" t="t" l="l"/>
                <a:pathLst>
                  <a:path h="874302" w="697931">
                    <a:moveTo>
                      <a:pt x="148998" y="0"/>
                    </a:moveTo>
                    <a:lnTo>
                      <a:pt x="548933" y="0"/>
                    </a:lnTo>
                    <a:cubicBezTo>
                      <a:pt x="588450" y="0"/>
                      <a:pt x="626348" y="15698"/>
                      <a:pt x="654290" y="43640"/>
                    </a:cubicBezTo>
                    <a:cubicBezTo>
                      <a:pt x="682233" y="71583"/>
                      <a:pt x="697931" y="109481"/>
                      <a:pt x="697931" y="148998"/>
                    </a:cubicBezTo>
                    <a:lnTo>
                      <a:pt x="697931" y="725304"/>
                    </a:lnTo>
                    <a:cubicBezTo>
                      <a:pt x="697931" y="764821"/>
                      <a:pt x="682233" y="802719"/>
                      <a:pt x="654290" y="830662"/>
                    </a:cubicBezTo>
                    <a:cubicBezTo>
                      <a:pt x="626348" y="858604"/>
                      <a:pt x="588450" y="874302"/>
                      <a:pt x="548933" y="874302"/>
                    </a:cubicBezTo>
                    <a:lnTo>
                      <a:pt x="148998" y="874302"/>
                    </a:lnTo>
                    <a:cubicBezTo>
                      <a:pt x="109481" y="874302"/>
                      <a:pt x="71583" y="858604"/>
                      <a:pt x="43640" y="830662"/>
                    </a:cubicBezTo>
                    <a:cubicBezTo>
                      <a:pt x="15698" y="802719"/>
                      <a:pt x="0" y="764821"/>
                      <a:pt x="0" y="725304"/>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CEF2DA"/>
                </a:solidFill>
                <a:prstDash val="solid"/>
                <a:round/>
              </a:ln>
            </p:spPr>
          </p:sp>
          <p:sp>
            <p:nvSpPr>
              <p:cNvPr name="TextBox 57" id="57"/>
              <p:cNvSpPr txBox="true"/>
              <p:nvPr/>
            </p:nvSpPr>
            <p:spPr>
              <a:xfrm>
                <a:off x="0" y="-66675"/>
                <a:ext cx="697931" cy="940977"/>
              </a:xfrm>
              <a:prstGeom prst="rect">
                <a:avLst/>
              </a:prstGeom>
            </p:spPr>
            <p:txBody>
              <a:bodyPr anchor="ctr" rtlCol="false" tIns="50800" lIns="50800" bIns="50800" rIns="50800"/>
              <a:lstStyle/>
              <a:p>
                <a:pPr algn="ctr">
                  <a:lnSpc>
                    <a:spcPts val="3343"/>
                  </a:lnSpc>
                </a:pPr>
              </a:p>
            </p:txBody>
          </p:sp>
        </p:grpSp>
      </p:grpSp>
      <p:sp>
        <p:nvSpPr>
          <p:cNvPr name="TextBox 58" id="58"/>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First Time Donor Journey</a:t>
            </a:r>
          </a:p>
        </p:txBody>
      </p:sp>
    </p:spTree>
  </p:cSld>
  <p:clrMapOvr>
    <a:masterClrMapping/>
  </p:clrMapOvr>
  <p:transition spd="med">
    <p:fade/>
  </p:transition>
</p:sld>
</file>

<file path=ppt/slides/slide2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4115305" y="-202929"/>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5853793" y="-1130438"/>
            <a:ext cx="3095347" cy="309534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8" id="8"/>
          <p:cNvSpPr/>
          <p:nvPr/>
        </p:nvSpPr>
        <p:spPr>
          <a:xfrm flipH="false" flipV="false" rot="0">
            <a:off x="310466" y="9258300"/>
            <a:ext cx="17667068" cy="2672144"/>
          </a:xfrm>
          <a:custGeom>
            <a:avLst/>
            <a:gdLst/>
            <a:ahLst/>
            <a:cxnLst/>
            <a:rect r="r" b="b" t="t" l="l"/>
            <a:pathLst>
              <a:path h="2672144" w="17667068">
                <a:moveTo>
                  <a:pt x="0" y="0"/>
                </a:moveTo>
                <a:lnTo>
                  <a:pt x="17667068" y="0"/>
                </a:lnTo>
                <a:lnTo>
                  <a:pt x="17667068" y="2672144"/>
                </a:lnTo>
                <a:lnTo>
                  <a:pt x="0" y="2672144"/>
                </a:lnTo>
                <a:lnTo>
                  <a:pt x="0" y="0"/>
                </a:lnTo>
                <a:close/>
              </a:path>
            </a:pathLst>
          </a:custGeom>
          <a:blipFill>
            <a:blip r:embed="rId2">
              <a:alphaModFix amt="18999"/>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2073826" y="3032662"/>
            <a:ext cx="4699893" cy="2415027"/>
            <a:chOff x="0" y="0"/>
            <a:chExt cx="6266524" cy="3220036"/>
          </a:xfrm>
        </p:grpSpPr>
        <p:sp>
          <p:nvSpPr>
            <p:cNvPr name="Freeform 10" id="10"/>
            <p:cNvSpPr/>
            <p:nvPr/>
          </p:nvSpPr>
          <p:spPr>
            <a:xfrm flipH="false" flipV="false" rot="0">
              <a:off x="1853530" y="0"/>
              <a:ext cx="2559463" cy="2114756"/>
            </a:xfrm>
            <a:custGeom>
              <a:avLst/>
              <a:gdLst/>
              <a:ahLst/>
              <a:cxnLst/>
              <a:rect r="r" b="b" t="t" l="l"/>
              <a:pathLst>
                <a:path h="2114756" w="2559463">
                  <a:moveTo>
                    <a:pt x="0" y="0"/>
                  </a:moveTo>
                  <a:lnTo>
                    <a:pt x="2559464" y="0"/>
                  </a:lnTo>
                  <a:lnTo>
                    <a:pt x="2559464" y="2114756"/>
                  </a:lnTo>
                  <a:lnTo>
                    <a:pt x="0" y="211475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0" y="1943214"/>
              <a:ext cx="6266524" cy="1276823"/>
              <a:chOff x="0" y="0"/>
              <a:chExt cx="1171457" cy="238688"/>
            </a:xfrm>
          </p:grpSpPr>
          <p:sp>
            <p:nvSpPr>
              <p:cNvPr name="Freeform 12" id="12"/>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13" id="13"/>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14" id="14"/>
            <p:cNvSpPr txBox="true"/>
            <p:nvPr/>
          </p:nvSpPr>
          <p:spPr>
            <a:xfrm rot="0">
              <a:off x="595193" y="2203694"/>
              <a:ext cx="5076138" cy="650376"/>
            </a:xfrm>
            <a:prstGeom prst="rect">
              <a:avLst/>
            </a:prstGeom>
          </p:spPr>
          <p:txBody>
            <a:bodyPr anchor="t" rtlCol="false" tIns="0" lIns="0" bIns="0" rIns="0">
              <a:spAutoFit/>
            </a:bodyPr>
            <a:lstStyle/>
            <a:p>
              <a:pPr algn="ctr">
                <a:lnSpc>
                  <a:spcPts val="3958"/>
                </a:lnSpc>
              </a:pPr>
              <a:r>
                <a:rPr lang="en-US" b="true" sz="2827" spc="67">
                  <a:solidFill>
                    <a:srgbClr val="F7F9F9"/>
                  </a:solidFill>
                  <a:latin typeface="Poppins Bold"/>
                  <a:ea typeface="Poppins Bold"/>
                  <a:cs typeface="Poppins Bold"/>
                  <a:sym typeface="Poppins Bold"/>
                </a:rPr>
                <a:t>RECURRING DONOR</a:t>
              </a:r>
            </a:p>
          </p:txBody>
        </p:sp>
      </p:grpSp>
      <p:sp>
        <p:nvSpPr>
          <p:cNvPr name="TextBox 15" id="15"/>
          <p:cNvSpPr txBox="true"/>
          <p:nvPr/>
        </p:nvSpPr>
        <p:spPr>
          <a:xfrm rot="0">
            <a:off x="2031375" y="1256652"/>
            <a:ext cx="10486074"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Key Stewardship Journeys</a:t>
            </a:r>
          </a:p>
        </p:txBody>
      </p:sp>
      <p:grpSp>
        <p:nvGrpSpPr>
          <p:cNvPr name="Group 16" id="16"/>
          <p:cNvGrpSpPr/>
          <p:nvPr/>
        </p:nvGrpSpPr>
        <p:grpSpPr>
          <a:xfrm rot="0">
            <a:off x="6716813" y="3032662"/>
            <a:ext cx="4699893" cy="2415027"/>
            <a:chOff x="0" y="0"/>
            <a:chExt cx="6266524" cy="3220036"/>
          </a:xfrm>
        </p:grpSpPr>
        <p:sp>
          <p:nvSpPr>
            <p:cNvPr name="Freeform 17" id="17"/>
            <p:cNvSpPr/>
            <p:nvPr/>
          </p:nvSpPr>
          <p:spPr>
            <a:xfrm flipH="false" flipV="false" rot="0">
              <a:off x="2168789" y="0"/>
              <a:ext cx="1785015" cy="2954467"/>
            </a:xfrm>
            <a:custGeom>
              <a:avLst/>
              <a:gdLst/>
              <a:ahLst/>
              <a:cxnLst/>
              <a:rect r="r" b="b" t="t" l="l"/>
              <a:pathLst>
                <a:path h="2954467" w="1785015">
                  <a:moveTo>
                    <a:pt x="0" y="0"/>
                  </a:moveTo>
                  <a:lnTo>
                    <a:pt x="1785015" y="0"/>
                  </a:lnTo>
                  <a:lnTo>
                    <a:pt x="1785015" y="2954467"/>
                  </a:lnTo>
                  <a:lnTo>
                    <a:pt x="0" y="2954467"/>
                  </a:lnTo>
                  <a:lnTo>
                    <a:pt x="0" y="0"/>
                  </a:lnTo>
                  <a:close/>
                </a:path>
              </a:pathLst>
            </a:custGeom>
            <a:blipFill>
              <a:blip r:embed="rId6">
                <a:alphaModFix amt="46000"/>
                <a:extLst>
                  <a:ext uri="{96DAC541-7B7A-43D3-8B79-37D633B846F1}">
                    <asvg:svgBlip xmlns:asvg="http://schemas.microsoft.com/office/drawing/2016/SVG/main" r:embed="rId7"/>
                  </a:ext>
                </a:extLst>
              </a:blip>
              <a:stretch>
                <a:fillRect l="0" t="0" r="0" b="0"/>
              </a:stretch>
            </a:blipFill>
          </p:spPr>
        </p:sp>
        <p:grpSp>
          <p:nvGrpSpPr>
            <p:cNvPr name="Group 18" id="18"/>
            <p:cNvGrpSpPr/>
            <p:nvPr/>
          </p:nvGrpSpPr>
          <p:grpSpPr>
            <a:xfrm rot="0">
              <a:off x="0" y="1943214"/>
              <a:ext cx="6266524" cy="1276823"/>
              <a:chOff x="0" y="0"/>
              <a:chExt cx="1171457" cy="238688"/>
            </a:xfrm>
          </p:grpSpPr>
          <p:sp>
            <p:nvSpPr>
              <p:cNvPr name="Freeform 19" id="19"/>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20" id="20"/>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1" id="21"/>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FIRST-TIME DONOR</a:t>
              </a:r>
            </a:p>
          </p:txBody>
        </p:sp>
      </p:grpSp>
      <p:grpSp>
        <p:nvGrpSpPr>
          <p:cNvPr name="Group 22" id="22"/>
          <p:cNvGrpSpPr/>
          <p:nvPr/>
        </p:nvGrpSpPr>
        <p:grpSpPr>
          <a:xfrm rot="0">
            <a:off x="1514281" y="3032662"/>
            <a:ext cx="4699893" cy="2415027"/>
            <a:chOff x="0" y="0"/>
            <a:chExt cx="6266524" cy="3220036"/>
          </a:xfrm>
        </p:grpSpPr>
        <p:sp>
          <p:nvSpPr>
            <p:cNvPr name="Freeform 23" id="23"/>
            <p:cNvSpPr/>
            <p:nvPr/>
          </p:nvSpPr>
          <p:spPr>
            <a:xfrm flipH="false" flipV="false" rot="-30792">
              <a:off x="2340001" y="9064"/>
              <a:ext cx="2033014" cy="2033014"/>
            </a:xfrm>
            <a:custGeom>
              <a:avLst/>
              <a:gdLst/>
              <a:ahLst/>
              <a:cxnLst/>
              <a:rect r="r" b="b" t="t" l="l"/>
              <a:pathLst>
                <a:path h="2033014" w="2033014">
                  <a:moveTo>
                    <a:pt x="0" y="0"/>
                  </a:moveTo>
                  <a:lnTo>
                    <a:pt x="2033014" y="0"/>
                  </a:lnTo>
                  <a:lnTo>
                    <a:pt x="2033014" y="2033014"/>
                  </a:lnTo>
                  <a:lnTo>
                    <a:pt x="0" y="2033014"/>
                  </a:lnTo>
                  <a:lnTo>
                    <a:pt x="0" y="0"/>
                  </a:lnTo>
                  <a:close/>
                </a:path>
              </a:pathLst>
            </a:custGeom>
            <a:blipFill>
              <a:blip r:embed="rId8">
                <a:alphaModFix amt="46000"/>
                <a:extLst>
                  <a:ext uri="{96DAC541-7B7A-43D3-8B79-37D633B846F1}">
                    <asvg:svgBlip xmlns:asvg="http://schemas.microsoft.com/office/drawing/2016/SVG/main" r:embed="rId9"/>
                  </a:ext>
                </a:extLst>
              </a:blip>
              <a:stretch>
                <a:fillRect l="0" t="0" r="0" b="0"/>
              </a:stretch>
            </a:blipFill>
          </p:spPr>
        </p:sp>
        <p:grpSp>
          <p:nvGrpSpPr>
            <p:cNvPr name="Group 24" id="24"/>
            <p:cNvGrpSpPr/>
            <p:nvPr/>
          </p:nvGrpSpPr>
          <p:grpSpPr>
            <a:xfrm rot="0">
              <a:off x="0" y="1943214"/>
              <a:ext cx="6266524" cy="1276823"/>
              <a:chOff x="0" y="0"/>
              <a:chExt cx="1171457" cy="238688"/>
            </a:xfrm>
          </p:grpSpPr>
          <p:sp>
            <p:nvSpPr>
              <p:cNvPr name="Freeform 25" id="25"/>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26" id="26"/>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7" id="27"/>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PROSPECT</a:t>
              </a:r>
            </a:p>
          </p:txBody>
        </p:sp>
      </p:grpSp>
    </p:spTree>
  </p:cSld>
  <p:clrMapOvr>
    <a:masterClrMapping/>
  </p:clrMapOvr>
  <p:transition spd="fast">
    <p:fade/>
  </p:transition>
</p:sld>
</file>

<file path=ppt/slides/slide2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6332461" y="5957414"/>
            <a:ext cx="2649956" cy="3573617"/>
            <a:chOff x="0" y="0"/>
            <a:chExt cx="697931" cy="941200"/>
          </a:xfrm>
        </p:grpSpPr>
        <p:sp>
          <p:nvSpPr>
            <p:cNvPr name="Freeform 3" id="3"/>
            <p:cNvSpPr/>
            <p:nvPr/>
          </p:nvSpPr>
          <p:spPr>
            <a:xfrm flipH="false" flipV="false" rot="0">
              <a:off x="0" y="0"/>
              <a:ext cx="697931" cy="941200"/>
            </a:xfrm>
            <a:custGeom>
              <a:avLst/>
              <a:gdLst/>
              <a:ahLst/>
              <a:cxnLst/>
              <a:rect r="r" b="b" t="t" l="l"/>
              <a:pathLst>
                <a:path h="941200" w="697931">
                  <a:moveTo>
                    <a:pt x="148998" y="0"/>
                  </a:moveTo>
                  <a:lnTo>
                    <a:pt x="548933" y="0"/>
                  </a:lnTo>
                  <a:cubicBezTo>
                    <a:pt x="588450" y="0"/>
                    <a:pt x="626348" y="15698"/>
                    <a:pt x="654290" y="43640"/>
                  </a:cubicBezTo>
                  <a:cubicBezTo>
                    <a:pt x="682233" y="71583"/>
                    <a:pt x="697931" y="109481"/>
                    <a:pt x="697931" y="148998"/>
                  </a:cubicBezTo>
                  <a:lnTo>
                    <a:pt x="697931" y="792202"/>
                  </a:lnTo>
                  <a:cubicBezTo>
                    <a:pt x="697931" y="831718"/>
                    <a:pt x="682233" y="869616"/>
                    <a:pt x="654290" y="897559"/>
                  </a:cubicBezTo>
                  <a:cubicBezTo>
                    <a:pt x="626348" y="925502"/>
                    <a:pt x="588450" y="941200"/>
                    <a:pt x="548933" y="941200"/>
                  </a:cubicBezTo>
                  <a:lnTo>
                    <a:pt x="148998" y="941200"/>
                  </a:lnTo>
                  <a:cubicBezTo>
                    <a:pt x="109481" y="941200"/>
                    <a:pt x="71583" y="925502"/>
                    <a:pt x="43640" y="897559"/>
                  </a:cubicBezTo>
                  <a:cubicBezTo>
                    <a:pt x="15698" y="869616"/>
                    <a:pt x="0" y="831718"/>
                    <a:pt x="0" y="792202"/>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0F8FED"/>
              </a:solidFill>
              <a:prstDash val="solid"/>
              <a:round/>
            </a:ln>
          </p:spPr>
        </p:sp>
        <p:sp>
          <p:nvSpPr>
            <p:cNvPr name="TextBox 4" id="4"/>
            <p:cNvSpPr txBox="true"/>
            <p:nvPr/>
          </p:nvSpPr>
          <p:spPr>
            <a:xfrm>
              <a:off x="0" y="-66675"/>
              <a:ext cx="697931" cy="10078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9211696" y="5957330"/>
            <a:ext cx="2649956" cy="3027517"/>
            <a:chOff x="0" y="0"/>
            <a:chExt cx="697931" cy="797371"/>
          </a:xfrm>
        </p:grpSpPr>
        <p:sp>
          <p:nvSpPr>
            <p:cNvPr name="Freeform 6" id="6"/>
            <p:cNvSpPr/>
            <p:nvPr/>
          </p:nvSpPr>
          <p:spPr>
            <a:xfrm flipH="false" flipV="false" rot="0">
              <a:off x="0" y="0"/>
              <a:ext cx="697931" cy="797371"/>
            </a:xfrm>
            <a:custGeom>
              <a:avLst/>
              <a:gdLst/>
              <a:ahLst/>
              <a:cxnLst/>
              <a:rect r="r" b="b" t="t" l="l"/>
              <a:pathLst>
                <a:path h="797371" w="697931">
                  <a:moveTo>
                    <a:pt x="148998" y="0"/>
                  </a:moveTo>
                  <a:lnTo>
                    <a:pt x="548933" y="0"/>
                  </a:lnTo>
                  <a:cubicBezTo>
                    <a:pt x="588450" y="0"/>
                    <a:pt x="626348" y="15698"/>
                    <a:pt x="654290" y="43640"/>
                  </a:cubicBezTo>
                  <a:cubicBezTo>
                    <a:pt x="682233" y="71583"/>
                    <a:pt x="697931" y="109481"/>
                    <a:pt x="697931" y="148998"/>
                  </a:cubicBezTo>
                  <a:lnTo>
                    <a:pt x="697931" y="648373"/>
                  </a:lnTo>
                  <a:cubicBezTo>
                    <a:pt x="697931" y="687890"/>
                    <a:pt x="682233" y="725788"/>
                    <a:pt x="654290" y="753730"/>
                  </a:cubicBezTo>
                  <a:cubicBezTo>
                    <a:pt x="626348" y="781673"/>
                    <a:pt x="588450" y="797371"/>
                    <a:pt x="548933" y="797371"/>
                  </a:cubicBezTo>
                  <a:lnTo>
                    <a:pt x="148998" y="797371"/>
                  </a:lnTo>
                  <a:cubicBezTo>
                    <a:pt x="109481" y="797371"/>
                    <a:pt x="71583" y="781673"/>
                    <a:pt x="43640" y="753730"/>
                  </a:cubicBezTo>
                  <a:cubicBezTo>
                    <a:pt x="15698" y="725788"/>
                    <a:pt x="0" y="687890"/>
                    <a:pt x="0" y="648373"/>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0F8FED"/>
              </a:solidFill>
              <a:prstDash val="solid"/>
              <a:round/>
            </a:ln>
          </p:spPr>
        </p:sp>
        <p:sp>
          <p:nvSpPr>
            <p:cNvPr name="TextBox 7" id="7"/>
            <p:cNvSpPr txBox="true"/>
            <p:nvPr/>
          </p:nvSpPr>
          <p:spPr>
            <a:xfrm>
              <a:off x="0" y="-66675"/>
              <a:ext cx="697931" cy="864046"/>
            </a:xfrm>
            <a:prstGeom prst="rect">
              <a:avLst/>
            </a:prstGeom>
          </p:spPr>
          <p:txBody>
            <a:bodyPr anchor="ctr" rtlCol="false" tIns="50800" lIns="50800" bIns="50800" rIns="50800"/>
            <a:lstStyle/>
            <a:p>
              <a:pPr algn="ctr">
                <a:lnSpc>
                  <a:spcPts val="3343"/>
                </a:lnSpc>
              </a:pPr>
            </a:p>
          </p:txBody>
        </p:sp>
      </p:grpSp>
      <p:grpSp>
        <p:nvGrpSpPr>
          <p:cNvPr name="Group 8" id="8"/>
          <p:cNvGrpSpPr/>
          <p:nvPr/>
        </p:nvGrpSpPr>
        <p:grpSpPr>
          <a:xfrm rot="0">
            <a:off x="602344" y="5957414"/>
            <a:ext cx="2649956" cy="3995695"/>
            <a:chOff x="0" y="0"/>
            <a:chExt cx="697931" cy="1052364"/>
          </a:xfrm>
        </p:grpSpPr>
        <p:sp>
          <p:nvSpPr>
            <p:cNvPr name="Freeform 9" id="9"/>
            <p:cNvSpPr/>
            <p:nvPr/>
          </p:nvSpPr>
          <p:spPr>
            <a:xfrm flipH="false" flipV="false" rot="0">
              <a:off x="0" y="0"/>
              <a:ext cx="697931" cy="1052364"/>
            </a:xfrm>
            <a:custGeom>
              <a:avLst/>
              <a:gdLst/>
              <a:ahLst/>
              <a:cxnLst/>
              <a:rect r="r" b="b" t="t" l="l"/>
              <a:pathLst>
                <a:path h="1052364" w="697931">
                  <a:moveTo>
                    <a:pt x="148998" y="0"/>
                  </a:moveTo>
                  <a:lnTo>
                    <a:pt x="548933" y="0"/>
                  </a:lnTo>
                  <a:cubicBezTo>
                    <a:pt x="588450" y="0"/>
                    <a:pt x="626348" y="15698"/>
                    <a:pt x="654290" y="43640"/>
                  </a:cubicBezTo>
                  <a:cubicBezTo>
                    <a:pt x="682233" y="71583"/>
                    <a:pt x="697931" y="109481"/>
                    <a:pt x="697931" y="148998"/>
                  </a:cubicBezTo>
                  <a:lnTo>
                    <a:pt x="697931" y="903366"/>
                  </a:lnTo>
                  <a:cubicBezTo>
                    <a:pt x="697931" y="942883"/>
                    <a:pt x="682233" y="980781"/>
                    <a:pt x="654290" y="1008724"/>
                  </a:cubicBezTo>
                  <a:cubicBezTo>
                    <a:pt x="626348" y="1036666"/>
                    <a:pt x="588450" y="1052364"/>
                    <a:pt x="548933" y="1052364"/>
                  </a:cubicBezTo>
                  <a:lnTo>
                    <a:pt x="148998" y="1052364"/>
                  </a:lnTo>
                  <a:cubicBezTo>
                    <a:pt x="109481" y="1052364"/>
                    <a:pt x="71583" y="1036666"/>
                    <a:pt x="43640" y="1008724"/>
                  </a:cubicBezTo>
                  <a:cubicBezTo>
                    <a:pt x="15698" y="980781"/>
                    <a:pt x="0" y="942883"/>
                    <a:pt x="0" y="903366"/>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0F8FED"/>
              </a:solidFill>
              <a:prstDash val="solid"/>
              <a:round/>
            </a:ln>
          </p:spPr>
        </p:sp>
        <p:sp>
          <p:nvSpPr>
            <p:cNvPr name="TextBox 10" id="10"/>
            <p:cNvSpPr txBox="true"/>
            <p:nvPr/>
          </p:nvSpPr>
          <p:spPr>
            <a:xfrm>
              <a:off x="0" y="-66675"/>
              <a:ext cx="697931" cy="1119039"/>
            </a:xfrm>
            <a:prstGeom prst="rect">
              <a:avLst/>
            </a:prstGeom>
          </p:spPr>
          <p:txBody>
            <a:bodyPr anchor="ctr" rtlCol="false" tIns="50800" lIns="50800" bIns="50800" rIns="50800"/>
            <a:lstStyle/>
            <a:p>
              <a:pPr algn="ctr">
                <a:lnSpc>
                  <a:spcPts val="3343"/>
                </a:lnSpc>
              </a:pPr>
            </a:p>
          </p:txBody>
        </p:sp>
      </p:grpSp>
      <p:grpSp>
        <p:nvGrpSpPr>
          <p:cNvPr name="Group 11" id="11"/>
          <p:cNvGrpSpPr/>
          <p:nvPr/>
        </p:nvGrpSpPr>
        <p:grpSpPr>
          <a:xfrm rot="0">
            <a:off x="3473444" y="5957414"/>
            <a:ext cx="2649956" cy="3995695"/>
            <a:chOff x="0" y="0"/>
            <a:chExt cx="697931" cy="1052364"/>
          </a:xfrm>
        </p:grpSpPr>
        <p:sp>
          <p:nvSpPr>
            <p:cNvPr name="Freeform 12" id="12"/>
            <p:cNvSpPr/>
            <p:nvPr/>
          </p:nvSpPr>
          <p:spPr>
            <a:xfrm flipH="false" flipV="false" rot="0">
              <a:off x="0" y="0"/>
              <a:ext cx="697931" cy="1052364"/>
            </a:xfrm>
            <a:custGeom>
              <a:avLst/>
              <a:gdLst/>
              <a:ahLst/>
              <a:cxnLst/>
              <a:rect r="r" b="b" t="t" l="l"/>
              <a:pathLst>
                <a:path h="1052364" w="697931">
                  <a:moveTo>
                    <a:pt x="148998" y="0"/>
                  </a:moveTo>
                  <a:lnTo>
                    <a:pt x="548933" y="0"/>
                  </a:lnTo>
                  <a:cubicBezTo>
                    <a:pt x="588450" y="0"/>
                    <a:pt x="626348" y="15698"/>
                    <a:pt x="654290" y="43640"/>
                  </a:cubicBezTo>
                  <a:cubicBezTo>
                    <a:pt x="682233" y="71583"/>
                    <a:pt x="697931" y="109481"/>
                    <a:pt x="697931" y="148998"/>
                  </a:cubicBezTo>
                  <a:lnTo>
                    <a:pt x="697931" y="903366"/>
                  </a:lnTo>
                  <a:cubicBezTo>
                    <a:pt x="697931" y="942883"/>
                    <a:pt x="682233" y="980781"/>
                    <a:pt x="654290" y="1008724"/>
                  </a:cubicBezTo>
                  <a:cubicBezTo>
                    <a:pt x="626348" y="1036666"/>
                    <a:pt x="588450" y="1052364"/>
                    <a:pt x="548933" y="1052364"/>
                  </a:cubicBezTo>
                  <a:lnTo>
                    <a:pt x="148998" y="1052364"/>
                  </a:lnTo>
                  <a:cubicBezTo>
                    <a:pt x="109481" y="1052364"/>
                    <a:pt x="71583" y="1036666"/>
                    <a:pt x="43640" y="1008724"/>
                  </a:cubicBezTo>
                  <a:cubicBezTo>
                    <a:pt x="15698" y="980781"/>
                    <a:pt x="0" y="942883"/>
                    <a:pt x="0" y="903366"/>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0F8FED"/>
              </a:solidFill>
              <a:prstDash val="solid"/>
              <a:round/>
            </a:ln>
          </p:spPr>
        </p:sp>
        <p:sp>
          <p:nvSpPr>
            <p:cNvPr name="TextBox 13" id="13"/>
            <p:cNvSpPr txBox="true"/>
            <p:nvPr/>
          </p:nvSpPr>
          <p:spPr>
            <a:xfrm>
              <a:off x="0" y="-66675"/>
              <a:ext cx="697931" cy="1119039"/>
            </a:xfrm>
            <a:prstGeom prst="rect">
              <a:avLst/>
            </a:prstGeom>
          </p:spPr>
          <p:txBody>
            <a:bodyPr anchor="ctr" rtlCol="false" tIns="50800" lIns="50800" bIns="50800" rIns="50800"/>
            <a:lstStyle/>
            <a:p>
              <a:pPr algn="ctr">
                <a:lnSpc>
                  <a:spcPts val="3343"/>
                </a:lnSpc>
              </a:pPr>
            </a:p>
          </p:txBody>
        </p:sp>
      </p:grpSp>
      <p:grpSp>
        <p:nvGrpSpPr>
          <p:cNvPr name="Group 14" id="14"/>
          <p:cNvGrpSpPr/>
          <p:nvPr/>
        </p:nvGrpSpPr>
        <p:grpSpPr>
          <a:xfrm rot="0">
            <a:off x="12092171" y="5957414"/>
            <a:ext cx="2649956" cy="2492839"/>
            <a:chOff x="0" y="0"/>
            <a:chExt cx="697931" cy="656550"/>
          </a:xfrm>
        </p:grpSpPr>
        <p:sp>
          <p:nvSpPr>
            <p:cNvPr name="Freeform 15" id="15"/>
            <p:cNvSpPr/>
            <p:nvPr/>
          </p:nvSpPr>
          <p:spPr>
            <a:xfrm flipH="false" flipV="false" rot="0">
              <a:off x="0" y="0"/>
              <a:ext cx="697931" cy="656550"/>
            </a:xfrm>
            <a:custGeom>
              <a:avLst/>
              <a:gdLst/>
              <a:ahLst/>
              <a:cxnLst/>
              <a:rect r="r" b="b" t="t" l="l"/>
              <a:pathLst>
                <a:path h="656550" w="697931">
                  <a:moveTo>
                    <a:pt x="148998" y="0"/>
                  </a:moveTo>
                  <a:lnTo>
                    <a:pt x="548933" y="0"/>
                  </a:lnTo>
                  <a:cubicBezTo>
                    <a:pt x="588450" y="0"/>
                    <a:pt x="626348" y="15698"/>
                    <a:pt x="654290" y="43640"/>
                  </a:cubicBezTo>
                  <a:cubicBezTo>
                    <a:pt x="682233" y="71583"/>
                    <a:pt x="697931" y="109481"/>
                    <a:pt x="697931" y="148998"/>
                  </a:cubicBezTo>
                  <a:lnTo>
                    <a:pt x="697931" y="507552"/>
                  </a:lnTo>
                  <a:cubicBezTo>
                    <a:pt x="697931" y="547069"/>
                    <a:pt x="682233" y="584967"/>
                    <a:pt x="654290" y="612910"/>
                  </a:cubicBezTo>
                  <a:cubicBezTo>
                    <a:pt x="626348" y="640852"/>
                    <a:pt x="588450" y="656550"/>
                    <a:pt x="548933" y="656550"/>
                  </a:cubicBezTo>
                  <a:lnTo>
                    <a:pt x="148998" y="656550"/>
                  </a:lnTo>
                  <a:cubicBezTo>
                    <a:pt x="109481" y="656550"/>
                    <a:pt x="71583" y="640852"/>
                    <a:pt x="43640" y="612910"/>
                  </a:cubicBezTo>
                  <a:cubicBezTo>
                    <a:pt x="15698" y="584967"/>
                    <a:pt x="0" y="547069"/>
                    <a:pt x="0" y="507552"/>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0F8FED"/>
              </a:solidFill>
              <a:prstDash val="solid"/>
              <a:round/>
            </a:ln>
          </p:spPr>
        </p:sp>
        <p:sp>
          <p:nvSpPr>
            <p:cNvPr name="TextBox 16" id="16"/>
            <p:cNvSpPr txBox="true"/>
            <p:nvPr/>
          </p:nvSpPr>
          <p:spPr>
            <a:xfrm>
              <a:off x="0" y="-66675"/>
              <a:ext cx="697931" cy="723225"/>
            </a:xfrm>
            <a:prstGeom prst="rect">
              <a:avLst/>
            </a:prstGeom>
          </p:spPr>
          <p:txBody>
            <a:bodyPr anchor="ctr" rtlCol="false" tIns="50800" lIns="50800" bIns="50800" rIns="50800"/>
            <a:lstStyle/>
            <a:p>
              <a:pPr algn="ctr">
                <a:lnSpc>
                  <a:spcPts val="3343"/>
                </a:lnSpc>
              </a:pPr>
            </a:p>
          </p:txBody>
        </p:sp>
      </p:grpSp>
      <p:grpSp>
        <p:nvGrpSpPr>
          <p:cNvPr name="Group 17" id="17"/>
          <p:cNvGrpSpPr/>
          <p:nvPr/>
        </p:nvGrpSpPr>
        <p:grpSpPr>
          <a:xfrm rot="0">
            <a:off x="15003213" y="5957414"/>
            <a:ext cx="2649956" cy="2874429"/>
            <a:chOff x="0" y="0"/>
            <a:chExt cx="697931" cy="757051"/>
          </a:xfrm>
        </p:grpSpPr>
        <p:sp>
          <p:nvSpPr>
            <p:cNvPr name="Freeform 18" id="18"/>
            <p:cNvSpPr/>
            <p:nvPr/>
          </p:nvSpPr>
          <p:spPr>
            <a:xfrm flipH="false" flipV="false" rot="0">
              <a:off x="0" y="0"/>
              <a:ext cx="697931" cy="757051"/>
            </a:xfrm>
            <a:custGeom>
              <a:avLst/>
              <a:gdLst/>
              <a:ahLst/>
              <a:cxnLst/>
              <a:rect r="r" b="b" t="t" l="l"/>
              <a:pathLst>
                <a:path h="757051" w="697931">
                  <a:moveTo>
                    <a:pt x="148998" y="0"/>
                  </a:moveTo>
                  <a:lnTo>
                    <a:pt x="548933" y="0"/>
                  </a:lnTo>
                  <a:cubicBezTo>
                    <a:pt x="588450" y="0"/>
                    <a:pt x="626348" y="15698"/>
                    <a:pt x="654290" y="43640"/>
                  </a:cubicBezTo>
                  <a:cubicBezTo>
                    <a:pt x="682233" y="71583"/>
                    <a:pt x="697931" y="109481"/>
                    <a:pt x="697931" y="148998"/>
                  </a:cubicBezTo>
                  <a:lnTo>
                    <a:pt x="697931" y="608053"/>
                  </a:lnTo>
                  <a:cubicBezTo>
                    <a:pt x="697931" y="647570"/>
                    <a:pt x="682233" y="685468"/>
                    <a:pt x="654290" y="713411"/>
                  </a:cubicBezTo>
                  <a:cubicBezTo>
                    <a:pt x="626348" y="741353"/>
                    <a:pt x="588450" y="757051"/>
                    <a:pt x="548933" y="757051"/>
                  </a:cubicBezTo>
                  <a:lnTo>
                    <a:pt x="148998" y="757051"/>
                  </a:lnTo>
                  <a:cubicBezTo>
                    <a:pt x="109481" y="757051"/>
                    <a:pt x="71583" y="741353"/>
                    <a:pt x="43640" y="713411"/>
                  </a:cubicBezTo>
                  <a:cubicBezTo>
                    <a:pt x="15698" y="685468"/>
                    <a:pt x="0" y="647570"/>
                    <a:pt x="0" y="608053"/>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0F8FED"/>
              </a:solidFill>
              <a:prstDash val="solid"/>
              <a:round/>
            </a:ln>
          </p:spPr>
        </p:sp>
        <p:sp>
          <p:nvSpPr>
            <p:cNvPr name="TextBox 19" id="19"/>
            <p:cNvSpPr txBox="true"/>
            <p:nvPr/>
          </p:nvSpPr>
          <p:spPr>
            <a:xfrm>
              <a:off x="0" y="-66675"/>
              <a:ext cx="697931" cy="823726"/>
            </a:xfrm>
            <a:prstGeom prst="rect">
              <a:avLst/>
            </a:prstGeom>
          </p:spPr>
          <p:txBody>
            <a:bodyPr anchor="ctr" rtlCol="false" tIns="50800" lIns="50800" bIns="50800" rIns="50800"/>
            <a:lstStyle/>
            <a:p>
              <a:pPr algn="ctr">
                <a:lnSpc>
                  <a:spcPts val="3343"/>
                </a:lnSpc>
              </a:pPr>
            </a:p>
          </p:txBody>
        </p:sp>
      </p:grpSp>
      <p:sp>
        <p:nvSpPr>
          <p:cNvPr name="AutoShape 20" id="20"/>
          <p:cNvSpPr/>
          <p:nvPr/>
        </p:nvSpPr>
        <p:spPr>
          <a:xfrm>
            <a:off x="7677168" y="5049429"/>
            <a:ext cx="0" cy="907985"/>
          </a:xfrm>
          <a:prstGeom prst="line">
            <a:avLst/>
          </a:prstGeom>
          <a:ln cap="flat" w="38100">
            <a:solidFill>
              <a:srgbClr val="CEF2DA"/>
            </a:solidFill>
            <a:prstDash val="sysDot"/>
            <a:headEnd type="none" len="sm" w="sm"/>
            <a:tailEnd type="none" len="sm" w="sm"/>
          </a:ln>
        </p:spPr>
      </p:sp>
      <p:sp>
        <p:nvSpPr>
          <p:cNvPr name="TextBox 21" id="21"/>
          <p:cNvSpPr txBox="true"/>
          <p:nvPr/>
        </p:nvSpPr>
        <p:spPr>
          <a:xfrm rot="0">
            <a:off x="6333140" y="2592044"/>
            <a:ext cx="2649956" cy="736767"/>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First Milestone Check-In</a:t>
            </a:r>
          </a:p>
        </p:txBody>
      </p:sp>
      <p:sp>
        <p:nvSpPr>
          <p:cNvPr name="TextBox 22" id="22"/>
          <p:cNvSpPr txBox="true"/>
          <p:nvPr/>
        </p:nvSpPr>
        <p:spPr>
          <a:xfrm rot="0">
            <a:off x="6332461" y="6162731"/>
            <a:ext cx="2526810" cy="2905069"/>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Send an email or letter highlighting what monthly gifts have collectively accomplished in the last quarter</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Personal Connection (Optional) - Phone call, text, meeting</a:t>
            </a:r>
          </a:p>
        </p:txBody>
      </p:sp>
      <p:grpSp>
        <p:nvGrpSpPr>
          <p:cNvPr name="Group 23" id="23"/>
          <p:cNvGrpSpPr/>
          <p:nvPr/>
        </p:nvGrpSpPr>
        <p:grpSpPr>
          <a:xfrm rot="0">
            <a:off x="6333140" y="4230505"/>
            <a:ext cx="2649956" cy="1549658"/>
            <a:chOff x="0" y="0"/>
            <a:chExt cx="5638478" cy="3230880"/>
          </a:xfrm>
        </p:grpSpPr>
        <p:sp>
          <p:nvSpPr>
            <p:cNvPr name="Freeform 24" id="24"/>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4BAEF8"/>
            </a:solidFill>
          </p:spPr>
        </p:sp>
      </p:grpSp>
      <p:sp>
        <p:nvSpPr>
          <p:cNvPr name="TextBox 25" id="25"/>
          <p:cNvSpPr txBox="true"/>
          <p:nvPr/>
        </p:nvSpPr>
        <p:spPr>
          <a:xfrm rot="0">
            <a:off x="6718085" y="4725241"/>
            <a:ext cx="1880066"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3</a:t>
            </a:r>
          </a:p>
        </p:txBody>
      </p:sp>
      <p:sp>
        <p:nvSpPr>
          <p:cNvPr name="AutoShape 26" id="26"/>
          <p:cNvSpPr/>
          <p:nvPr/>
        </p:nvSpPr>
        <p:spPr>
          <a:xfrm>
            <a:off x="10582867" y="5049345"/>
            <a:ext cx="0" cy="907985"/>
          </a:xfrm>
          <a:prstGeom prst="line">
            <a:avLst/>
          </a:prstGeom>
          <a:ln cap="flat" w="38100">
            <a:solidFill>
              <a:srgbClr val="CEF2DA"/>
            </a:solidFill>
            <a:prstDash val="sysDot"/>
            <a:headEnd type="none" len="sm" w="sm"/>
            <a:tailEnd type="none" len="sm" w="sm"/>
          </a:ln>
        </p:spPr>
      </p:sp>
      <p:sp>
        <p:nvSpPr>
          <p:cNvPr name="TextBox 27" id="27"/>
          <p:cNvSpPr txBox="true"/>
          <p:nvPr/>
        </p:nvSpPr>
        <p:spPr>
          <a:xfrm rot="0">
            <a:off x="9213614" y="2591959"/>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Midpoint Stewardship &amp; Soft Upgrade Invite</a:t>
            </a:r>
          </a:p>
        </p:txBody>
      </p:sp>
      <p:sp>
        <p:nvSpPr>
          <p:cNvPr name="TextBox 28" id="28"/>
          <p:cNvSpPr txBox="true"/>
          <p:nvPr/>
        </p:nvSpPr>
        <p:spPr>
          <a:xfrm rot="0">
            <a:off x="9238839" y="6162646"/>
            <a:ext cx="2472156" cy="2905069"/>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Send a “6-Month Thank You” email or letter</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Include a gentle suggestion to consider increasing their monthly amount</a:t>
            </a:r>
          </a:p>
          <a:p>
            <a:pPr algn="l">
              <a:lnSpc>
                <a:spcPts val="2548"/>
              </a:lnSpc>
            </a:pPr>
          </a:p>
        </p:txBody>
      </p:sp>
      <p:grpSp>
        <p:nvGrpSpPr>
          <p:cNvPr name="Group 29" id="29"/>
          <p:cNvGrpSpPr/>
          <p:nvPr/>
        </p:nvGrpSpPr>
        <p:grpSpPr>
          <a:xfrm rot="0">
            <a:off x="9212936" y="4230421"/>
            <a:ext cx="2649956" cy="1549658"/>
            <a:chOff x="0" y="0"/>
            <a:chExt cx="5638478" cy="3230880"/>
          </a:xfrm>
        </p:grpSpPr>
        <p:sp>
          <p:nvSpPr>
            <p:cNvPr name="Freeform 30" id="30"/>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2D99E8"/>
            </a:solidFill>
          </p:spPr>
        </p:sp>
      </p:grpSp>
      <p:sp>
        <p:nvSpPr>
          <p:cNvPr name="TextBox 31" id="31"/>
          <p:cNvSpPr txBox="true"/>
          <p:nvPr/>
        </p:nvSpPr>
        <p:spPr>
          <a:xfrm rot="0">
            <a:off x="9758409" y="4725157"/>
            <a:ext cx="1610815"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6</a:t>
            </a:r>
          </a:p>
        </p:txBody>
      </p:sp>
      <p:grpSp>
        <p:nvGrpSpPr>
          <p:cNvPr name="Group 32" id="32"/>
          <p:cNvGrpSpPr/>
          <p:nvPr/>
        </p:nvGrpSpPr>
        <p:grpSpPr>
          <a:xfrm rot="0">
            <a:off x="12501926" y="9410839"/>
            <a:ext cx="1752322" cy="1752322"/>
            <a:chOff x="0" y="0"/>
            <a:chExt cx="812800" cy="812800"/>
          </a:xfrm>
        </p:grpSpPr>
        <p:sp>
          <p:nvSpPr>
            <p:cNvPr name="Freeform 33" id="3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34" id="3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35" id="35"/>
          <p:cNvGrpSpPr/>
          <p:nvPr/>
        </p:nvGrpSpPr>
        <p:grpSpPr>
          <a:xfrm rot="0">
            <a:off x="-283527" y="-561121"/>
            <a:ext cx="1752322" cy="1752322"/>
            <a:chOff x="0" y="0"/>
            <a:chExt cx="812800" cy="812800"/>
          </a:xfrm>
        </p:grpSpPr>
        <p:sp>
          <p:nvSpPr>
            <p:cNvPr name="Freeform 36" id="3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37" id="3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AutoShape 38" id="38"/>
          <p:cNvSpPr/>
          <p:nvPr/>
        </p:nvSpPr>
        <p:spPr>
          <a:xfrm>
            <a:off x="1927322" y="5049429"/>
            <a:ext cx="0" cy="907985"/>
          </a:xfrm>
          <a:prstGeom prst="line">
            <a:avLst/>
          </a:prstGeom>
          <a:ln cap="flat" w="38100">
            <a:solidFill>
              <a:srgbClr val="CEF2DA"/>
            </a:solidFill>
            <a:prstDash val="sysDot"/>
            <a:headEnd type="none" len="sm" w="sm"/>
            <a:tailEnd type="none" len="sm" w="sm"/>
          </a:ln>
        </p:spPr>
      </p:sp>
      <p:sp>
        <p:nvSpPr>
          <p:cNvPr name="TextBox 39" id="39"/>
          <p:cNvSpPr txBox="true"/>
          <p:nvPr/>
        </p:nvSpPr>
        <p:spPr>
          <a:xfrm rot="0">
            <a:off x="602344"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Enrollment &amp; Immediate</a:t>
            </a:r>
          </a:p>
          <a:p>
            <a:pPr algn="l">
              <a:lnSpc>
                <a:spcPts val="2972"/>
              </a:lnSpc>
            </a:pPr>
            <a:r>
              <a:rPr lang="en-US" sz="1981" spc="39" b="true">
                <a:solidFill>
                  <a:srgbClr val="191919"/>
                </a:solidFill>
                <a:latin typeface="Aileron Regular Bold"/>
                <a:ea typeface="Aileron Regular Bold"/>
                <a:cs typeface="Aileron Regular Bold"/>
                <a:sym typeface="Aileron Regular Bold"/>
              </a:rPr>
              <a:t>Gratitude</a:t>
            </a:r>
          </a:p>
        </p:txBody>
      </p:sp>
      <p:sp>
        <p:nvSpPr>
          <p:cNvPr name="TextBox 40" id="40"/>
          <p:cNvSpPr txBox="true"/>
          <p:nvPr/>
        </p:nvSpPr>
        <p:spPr>
          <a:xfrm rot="0">
            <a:off x="602344" y="6162731"/>
            <a:ext cx="2518675" cy="3552324"/>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Send an automated email or letter confirming their enrollment</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Clearly state how monthly gifts create stability</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a:t>
            </a:r>
            <a:r>
              <a:rPr lang="en-US" sz="1698" spc="33">
                <a:solidFill>
                  <a:srgbClr val="191919"/>
                </a:solidFill>
                <a:latin typeface="Aileron Regular"/>
                <a:ea typeface="Aileron Regular"/>
                <a:cs typeface="Aileron Regular"/>
                <a:sym typeface="Aileron Regular"/>
              </a:rPr>
              <a:t>rovide a tangible example (e.g., “Each month, you help us feed 10 children”)</a:t>
            </a:r>
          </a:p>
        </p:txBody>
      </p:sp>
      <p:grpSp>
        <p:nvGrpSpPr>
          <p:cNvPr name="Group 41" id="41"/>
          <p:cNvGrpSpPr/>
          <p:nvPr/>
        </p:nvGrpSpPr>
        <p:grpSpPr>
          <a:xfrm rot="0">
            <a:off x="602344" y="4230505"/>
            <a:ext cx="2649956" cy="1549658"/>
            <a:chOff x="0" y="0"/>
            <a:chExt cx="5638478" cy="3230880"/>
          </a:xfrm>
        </p:grpSpPr>
        <p:sp>
          <p:nvSpPr>
            <p:cNvPr name="Freeform 42" id="42"/>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D0EBFF"/>
            </a:solidFill>
          </p:spPr>
        </p:sp>
      </p:grpSp>
      <p:sp>
        <p:nvSpPr>
          <p:cNvPr name="TextBox 43" id="43"/>
          <p:cNvSpPr txBox="true"/>
          <p:nvPr/>
        </p:nvSpPr>
        <p:spPr>
          <a:xfrm rot="0">
            <a:off x="1424183" y="4725241"/>
            <a:ext cx="1006278"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1</a:t>
            </a:r>
          </a:p>
        </p:txBody>
      </p:sp>
      <p:sp>
        <p:nvSpPr>
          <p:cNvPr name="AutoShape 44" id="44"/>
          <p:cNvSpPr/>
          <p:nvPr/>
        </p:nvSpPr>
        <p:spPr>
          <a:xfrm>
            <a:off x="4817472" y="5049429"/>
            <a:ext cx="0" cy="907985"/>
          </a:xfrm>
          <a:prstGeom prst="line">
            <a:avLst/>
          </a:prstGeom>
          <a:ln cap="flat" w="38100">
            <a:solidFill>
              <a:srgbClr val="CEF2DA"/>
            </a:solidFill>
            <a:prstDash val="sysDot"/>
            <a:headEnd type="none" len="sm" w="sm"/>
            <a:tailEnd type="none" len="sm" w="sm"/>
          </a:ln>
        </p:spPr>
      </p:sp>
      <p:sp>
        <p:nvSpPr>
          <p:cNvPr name="TextBox 45" id="45"/>
          <p:cNvSpPr txBox="true"/>
          <p:nvPr/>
        </p:nvSpPr>
        <p:spPr>
          <a:xfrm rot="0">
            <a:off x="3443892"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Personal Touch</a:t>
            </a:r>
          </a:p>
          <a:p>
            <a:pPr algn="l">
              <a:lnSpc>
                <a:spcPts val="2972"/>
              </a:lnSpc>
            </a:pPr>
            <a:r>
              <a:rPr lang="en-US" sz="1981" spc="39" b="true">
                <a:solidFill>
                  <a:srgbClr val="191919"/>
                </a:solidFill>
                <a:latin typeface="Aileron Regular Bold"/>
                <a:ea typeface="Aileron Regular Bold"/>
                <a:cs typeface="Aileron Regular Bold"/>
                <a:sym typeface="Aileron Regular Bold"/>
              </a:rPr>
              <a:t>&amp; Mission</a:t>
            </a:r>
          </a:p>
          <a:p>
            <a:pPr algn="l">
              <a:lnSpc>
                <a:spcPts val="2972"/>
              </a:lnSpc>
            </a:pPr>
            <a:r>
              <a:rPr lang="en-US" sz="1981" spc="39" b="true">
                <a:solidFill>
                  <a:srgbClr val="191919"/>
                </a:solidFill>
                <a:latin typeface="Aileron Regular Bold"/>
                <a:ea typeface="Aileron Regular Bold"/>
                <a:cs typeface="Aileron Regular Bold"/>
                <a:sym typeface="Aileron Regular Bold"/>
              </a:rPr>
              <a:t>Integration</a:t>
            </a:r>
          </a:p>
        </p:txBody>
      </p:sp>
      <p:sp>
        <p:nvSpPr>
          <p:cNvPr name="TextBox 46" id="46"/>
          <p:cNvSpPr txBox="true"/>
          <p:nvPr/>
        </p:nvSpPr>
        <p:spPr>
          <a:xfrm rot="0">
            <a:off x="3502995" y="6162731"/>
            <a:ext cx="2534191" cy="3552324"/>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Email, phone call, or postcard that explicitly thanks them again for choosing to donate monthly</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If possible, mention their first month’s gift was put to immediate use (brief example if you have one)</a:t>
            </a:r>
          </a:p>
        </p:txBody>
      </p:sp>
      <p:grpSp>
        <p:nvGrpSpPr>
          <p:cNvPr name="Group 47" id="47"/>
          <p:cNvGrpSpPr/>
          <p:nvPr/>
        </p:nvGrpSpPr>
        <p:grpSpPr>
          <a:xfrm rot="0">
            <a:off x="3443892" y="4230505"/>
            <a:ext cx="2649956" cy="1549658"/>
            <a:chOff x="0" y="0"/>
            <a:chExt cx="5638478" cy="3230880"/>
          </a:xfrm>
        </p:grpSpPr>
        <p:sp>
          <p:nvSpPr>
            <p:cNvPr name="Freeform 48" id="48"/>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77BFF4"/>
            </a:solidFill>
          </p:spPr>
        </p:sp>
      </p:grpSp>
      <p:sp>
        <p:nvSpPr>
          <p:cNvPr name="TextBox 49" id="49"/>
          <p:cNvSpPr txBox="true"/>
          <p:nvPr/>
        </p:nvSpPr>
        <p:spPr>
          <a:xfrm rot="0">
            <a:off x="4294845" y="4725241"/>
            <a:ext cx="1066256"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6</a:t>
            </a:r>
          </a:p>
        </p:txBody>
      </p:sp>
      <p:sp>
        <p:nvSpPr>
          <p:cNvPr name="AutoShape 50" id="50"/>
          <p:cNvSpPr/>
          <p:nvPr/>
        </p:nvSpPr>
        <p:spPr>
          <a:xfrm>
            <a:off x="13518959" y="5049429"/>
            <a:ext cx="0" cy="907985"/>
          </a:xfrm>
          <a:prstGeom prst="line">
            <a:avLst/>
          </a:prstGeom>
          <a:ln cap="flat" w="38100">
            <a:solidFill>
              <a:srgbClr val="CEF2DA"/>
            </a:solidFill>
            <a:prstDash val="sysDot"/>
            <a:headEnd type="none" len="sm" w="sm"/>
            <a:tailEnd type="none" len="sm" w="sm"/>
          </a:ln>
        </p:spPr>
      </p:sp>
      <p:sp>
        <p:nvSpPr>
          <p:cNvPr name="TextBox 51" id="51"/>
          <p:cNvSpPr txBox="true"/>
          <p:nvPr/>
        </p:nvSpPr>
        <p:spPr>
          <a:xfrm rot="0">
            <a:off x="12124657"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Deeper Engagement &amp; Community Building</a:t>
            </a:r>
          </a:p>
        </p:txBody>
      </p:sp>
      <p:sp>
        <p:nvSpPr>
          <p:cNvPr name="TextBox 52" id="52"/>
          <p:cNvSpPr txBox="true"/>
          <p:nvPr/>
        </p:nvSpPr>
        <p:spPr>
          <a:xfrm rot="0">
            <a:off x="12124657" y="6162731"/>
            <a:ext cx="2506860" cy="1934188"/>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Send exclusive content or event invite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Send a t</a:t>
            </a:r>
            <a:r>
              <a:rPr lang="en-US" sz="1698" spc="33">
                <a:solidFill>
                  <a:srgbClr val="191919"/>
                </a:solidFill>
                <a:latin typeface="Aileron Regular"/>
                <a:ea typeface="Aileron Regular"/>
                <a:cs typeface="Aileron Regular"/>
                <a:sym typeface="Aileron Regular"/>
              </a:rPr>
              <a:t>hank you and reinforce their value</a:t>
            </a:r>
          </a:p>
        </p:txBody>
      </p:sp>
      <p:grpSp>
        <p:nvGrpSpPr>
          <p:cNvPr name="Group 53" id="53"/>
          <p:cNvGrpSpPr/>
          <p:nvPr/>
        </p:nvGrpSpPr>
        <p:grpSpPr>
          <a:xfrm rot="0">
            <a:off x="12124657" y="4230505"/>
            <a:ext cx="2649956" cy="1549658"/>
            <a:chOff x="0" y="0"/>
            <a:chExt cx="5638478" cy="3230880"/>
          </a:xfrm>
        </p:grpSpPr>
        <p:sp>
          <p:nvSpPr>
            <p:cNvPr name="Freeform 54" id="54"/>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058BED"/>
            </a:solidFill>
          </p:spPr>
        </p:sp>
      </p:grpSp>
      <p:sp>
        <p:nvSpPr>
          <p:cNvPr name="TextBox 55" id="55"/>
          <p:cNvSpPr txBox="true"/>
          <p:nvPr/>
        </p:nvSpPr>
        <p:spPr>
          <a:xfrm rot="0">
            <a:off x="12691622" y="4725241"/>
            <a:ext cx="1616574"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9</a:t>
            </a:r>
          </a:p>
        </p:txBody>
      </p:sp>
      <p:sp>
        <p:nvSpPr>
          <p:cNvPr name="AutoShape 56" id="56"/>
          <p:cNvSpPr/>
          <p:nvPr/>
        </p:nvSpPr>
        <p:spPr>
          <a:xfrm>
            <a:off x="16430002" y="5049429"/>
            <a:ext cx="0" cy="907985"/>
          </a:xfrm>
          <a:prstGeom prst="line">
            <a:avLst/>
          </a:prstGeom>
          <a:ln cap="flat" w="38100">
            <a:solidFill>
              <a:srgbClr val="CEF2DA"/>
            </a:solidFill>
            <a:prstDash val="sysDot"/>
            <a:headEnd type="none" len="sm" w="sm"/>
            <a:tailEnd type="none" len="sm" w="sm"/>
          </a:ln>
        </p:spPr>
      </p:sp>
      <p:sp>
        <p:nvSpPr>
          <p:cNvPr name="TextBox 57" id="57"/>
          <p:cNvSpPr txBox="true"/>
          <p:nvPr/>
        </p:nvSpPr>
        <p:spPr>
          <a:xfrm rot="0">
            <a:off x="15035700"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12-Month Anniversary Celebration</a:t>
            </a:r>
          </a:p>
        </p:txBody>
      </p:sp>
      <p:sp>
        <p:nvSpPr>
          <p:cNvPr name="TextBox 58" id="58"/>
          <p:cNvSpPr txBox="true"/>
          <p:nvPr/>
        </p:nvSpPr>
        <p:spPr>
          <a:xfrm rot="0">
            <a:off x="15035700" y="6162731"/>
            <a:ext cx="2490960" cy="2257815"/>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One-Year Anniversary Thank-You</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Renew or Upgrade Invitation</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Personal Call or Note (Optional, if feasible)</a:t>
            </a:r>
          </a:p>
        </p:txBody>
      </p:sp>
      <p:grpSp>
        <p:nvGrpSpPr>
          <p:cNvPr name="Group 59" id="59"/>
          <p:cNvGrpSpPr/>
          <p:nvPr/>
        </p:nvGrpSpPr>
        <p:grpSpPr>
          <a:xfrm rot="0">
            <a:off x="15035700" y="4230505"/>
            <a:ext cx="2649956" cy="1549658"/>
            <a:chOff x="0" y="0"/>
            <a:chExt cx="5638478" cy="3230880"/>
          </a:xfrm>
        </p:grpSpPr>
        <p:sp>
          <p:nvSpPr>
            <p:cNvPr name="Freeform 60" id="60"/>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057ED6"/>
            </a:solidFill>
          </p:spPr>
        </p:sp>
      </p:grpSp>
      <p:sp>
        <p:nvSpPr>
          <p:cNvPr name="TextBox 61" id="61"/>
          <p:cNvSpPr txBox="true"/>
          <p:nvPr/>
        </p:nvSpPr>
        <p:spPr>
          <a:xfrm rot="0">
            <a:off x="15411870" y="4725241"/>
            <a:ext cx="1998164"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12</a:t>
            </a:r>
          </a:p>
        </p:txBody>
      </p:sp>
      <p:sp>
        <p:nvSpPr>
          <p:cNvPr name="TextBox 62" id="62"/>
          <p:cNvSpPr txBox="true"/>
          <p:nvPr/>
        </p:nvSpPr>
        <p:spPr>
          <a:xfrm rot="0">
            <a:off x="1656727" y="1256567"/>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Recurring Donor Journey</a:t>
            </a:r>
          </a:p>
        </p:txBody>
      </p:sp>
      <p:sp>
        <p:nvSpPr>
          <p:cNvPr name="Freeform 63" id="63"/>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transition spd="med">
    <p:fade/>
  </p:transition>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4115305" y="-202929"/>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5853793" y="-1130438"/>
            <a:ext cx="3095347" cy="309534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8" id="8"/>
          <p:cNvSpPr/>
          <p:nvPr/>
        </p:nvSpPr>
        <p:spPr>
          <a:xfrm flipH="false" flipV="false" rot="0">
            <a:off x="310466" y="9258300"/>
            <a:ext cx="17667068" cy="2672144"/>
          </a:xfrm>
          <a:custGeom>
            <a:avLst/>
            <a:gdLst/>
            <a:ahLst/>
            <a:cxnLst/>
            <a:rect r="r" b="b" t="t" l="l"/>
            <a:pathLst>
              <a:path h="2672144" w="17667068">
                <a:moveTo>
                  <a:pt x="0" y="0"/>
                </a:moveTo>
                <a:lnTo>
                  <a:pt x="17667068" y="0"/>
                </a:lnTo>
                <a:lnTo>
                  <a:pt x="17667068" y="2672144"/>
                </a:lnTo>
                <a:lnTo>
                  <a:pt x="0" y="2672144"/>
                </a:lnTo>
                <a:lnTo>
                  <a:pt x="0" y="0"/>
                </a:lnTo>
                <a:close/>
              </a:path>
            </a:pathLst>
          </a:custGeom>
          <a:blipFill>
            <a:blip r:embed="rId2">
              <a:alphaModFix amt="18999"/>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514281" y="6491185"/>
            <a:ext cx="4699893" cy="1924534"/>
            <a:chOff x="0" y="0"/>
            <a:chExt cx="6266524" cy="2566045"/>
          </a:xfrm>
        </p:grpSpPr>
        <p:sp>
          <p:nvSpPr>
            <p:cNvPr name="Freeform 10" id="10"/>
            <p:cNvSpPr/>
            <p:nvPr/>
          </p:nvSpPr>
          <p:spPr>
            <a:xfrm flipH="false" flipV="false" rot="0">
              <a:off x="1936834" y="0"/>
              <a:ext cx="2392856" cy="1462633"/>
            </a:xfrm>
            <a:custGeom>
              <a:avLst/>
              <a:gdLst/>
              <a:ahLst/>
              <a:cxnLst/>
              <a:rect r="r" b="b" t="t" l="l"/>
              <a:pathLst>
                <a:path h="1462633" w="2392856">
                  <a:moveTo>
                    <a:pt x="0" y="0"/>
                  </a:moveTo>
                  <a:lnTo>
                    <a:pt x="2392856" y="0"/>
                  </a:lnTo>
                  <a:lnTo>
                    <a:pt x="2392856" y="1462633"/>
                  </a:lnTo>
                  <a:lnTo>
                    <a:pt x="0" y="1462633"/>
                  </a:lnTo>
                  <a:lnTo>
                    <a:pt x="0" y="0"/>
                  </a:lnTo>
                  <a:close/>
                </a:path>
              </a:pathLst>
            </a:custGeom>
            <a:blipFill>
              <a:blip r:embed="rId4"/>
              <a:stretch>
                <a:fillRect l="0" t="0" r="0" b="0"/>
              </a:stretch>
            </a:blipFill>
          </p:spPr>
        </p:sp>
        <p:grpSp>
          <p:nvGrpSpPr>
            <p:cNvPr name="Group 11" id="11"/>
            <p:cNvGrpSpPr/>
            <p:nvPr/>
          </p:nvGrpSpPr>
          <p:grpSpPr>
            <a:xfrm rot="0">
              <a:off x="0" y="1289222"/>
              <a:ext cx="6266524" cy="1276823"/>
              <a:chOff x="0" y="0"/>
              <a:chExt cx="1171457" cy="238688"/>
            </a:xfrm>
          </p:grpSpPr>
          <p:sp>
            <p:nvSpPr>
              <p:cNvPr name="Freeform 12" id="12"/>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13" id="13"/>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14" id="14"/>
            <p:cNvSpPr txBox="true"/>
            <p:nvPr/>
          </p:nvSpPr>
          <p:spPr>
            <a:xfrm rot="0">
              <a:off x="595193" y="1559228"/>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MID-LEVEL DONOR</a:t>
              </a:r>
            </a:p>
          </p:txBody>
        </p:sp>
      </p:grpSp>
      <p:sp>
        <p:nvSpPr>
          <p:cNvPr name="TextBox 15" id="15"/>
          <p:cNvSpPr txBox="true"/>
          <p:nvPr/>
        </p:nvSpPr>
        <p:spPr>
          <a:xfrm rot="0">
            <a:off x="2031375" y="1256652"/>
            <a:ext cx="10486074"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Key Stewardship Journeys</a:t>
            </a:r>
          </a:p>
        </p:txBody>
      </p:sp>
      <p:grpSp>
        <p:nvGrpSpPr>
          <p:cNvPr name="Group 16" id="16"/>
          <p:cNvGrpSpPr/>
          <p:nvPr/>
        </p:nvGrpSpPr>
        <p:grpSpPr>
          <a:xfrm rot="0">
            <a:off x="12073826" y="3032662"/>
            <a:ext cx="4699893" cy="2415027"/>
            <a:chOff x="0" y="0"/>
            <a:chExt cx="6266524" cy="3220036"/>
          </a:xfrm>
        </p:grpSpPr>
        <p:sp>
          <p:nvSpPr>
            <p:cNvPr name="Freeform 17" id="17"/>
            <p:cNvSpPr/>
            <p:nvPr/>
          </p:nvSpPr>
          <p:spPr>
            <a:xfrm flipH="false" flipV="false" rot="0">
              <a:off x="1853530" y="0"/>
              <a:ext cx="2559463" cy="2114756"/>
            </a:xfrm>
            <a:custGeom>
              <a:avLst/>
              <a:gdLst/>
              <a:ahLst/>
              <a:cxnLst/>
              <a:rect r="r" b="b" t="t" l="l"/>
              <a:pathLst>
                <a:path h="2114756" w="2559463">
                  <a:moveTo>
                    <a:pt x="0" y="0"/>
                  </a:moveTo>
                  <a:lnTo>
                    <a:pt x="2559464" y="0"/>
                  </a:lnTo>
                  <a:lnTo>
                    <a:pt x="2559464" y="2114756"/>
                  </a:lnTo>
                  <a:lnTo>
                    <a:pt x="0" y="2114756"/>
                  </a:lnTo>
                  <a:lnTo>
                    <a:pt x="0" y="0"/>
                  </a:lnTo>
                  <a:close/>
                </a:path>
              </a:pathLst>
            </a:custGeom>
            <a:blipFill>
              <a:blip r:embed="rId5">
                <a:alphaModFix amt="46000"/>
                <a:extLst>
                  <a:ext uri="{96DAC541-7B7A-43D3-8B79-37D633B846F1}">
                    <asvg:svgBlip xmlns:asvg="http://schemas.microsoft.com/office/drawing/2016/SVG/main" r:embed="rId6"/>
                  </a:ext>
                </a:extLst>
              </a:blip>
              <a:stretch>
                <a:fillRect l="0" t="0" r="0" b="0"/>
              </a:stretch>
            </a:blipFill>
          </p:spPr>
        </p:sp>
        <p:grpSp>
          <p:nvGrpSpPr>
            <p:cNvPr name="Group 18" id="18"/>
            <p:cNvGrpSpPr/>
            <p:nvPr/>
          </p:nvGrpSpPr>
          <p:grpSpPr>
            <a:xfrm rot="0">
              <a:off x="0" y="1943214"/>
              <a:ext cx="6266524" cy="1276823"/>
              <a:chOff x="0" y="0"/>
              <a:chExt cx="1171457" cy="238688"/>
            </a:xfrm>
          </p:grpSpPr>
          <p:sp>
            <p:nvSpPr>
              <p:cNvPr name="Freeform 19" id="19"/>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20" id="20"/>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1" id="21"/>
            <p:cNvSpPr txBox="true"/>
            <p:nvPr/>
          </p:nvSpPr>
          <p:spPr>
            <a:xfrm rot="0">
              <a:off x="595193" y="2203694"/>
              <a:ext cx="5076138" cy="650376"/>
            </a:xfrm>
            <a:prstGeom prst="rect">
              <a:avLst/>
            </a:prstGeom>
          </p:spPr>
          <p:txBody>
            <a:bodyPr anchor="t" rtlCol="false" tIns="0" lIns="0" bIns="0" rIns="0">
              <a:spAutoFit/>
            </a:bodyPr>
            <a:lstStyle/>
            <a:p>
              <a:pPr algn="ctr">
                <a:lnSpc>
                  <a:spcPts val="3958"/>
                </a:lnSpc>
              </a:pPr>
              <a:r>
                <a:rPr lang="en-US" b="true" sz="2827" spc="67">
                  <a:solidFill>
                    <a:srgbClr val="F7F9F9">
                      <a:alpha val="45882"/>
                    </a:srgbClr>
                  </a:solidFill>
                  <a:latin typeface="Poppins Bold"/>
                  <a:ea typeface="Poppins Bold"/>
                  <a:cs typeface="Poppins Bold"/>
                  <a:sym typeface="Poppins Bold"/>
                </a:rPr>
                <a:t>RECURRING DONOR</a:t>
              </a:r>
            </a:p>
          </p:txBody>
        </p:sp>
      </p:grpSp>
      <p:grpSp>
        <p:nvGrpSpPr>
          <p:cNvPr name="Group 22" id="22"/>
          <p:cNvGrpSpPr/>
          <p:nvPr/>
        </p:nvGrpSpPr>
        <p:grpSpPr>
          <a:xfrm rot="0">
            <a:off x="6716813" y="3032662"/>
            <a:ext cx="4699893" cy="2415027"/>
            <a:chOff x="0" y="0"/>
            <a:chExt cx="6266524" cy="3220036"/>
          </a:xfrm>
        </p:grpSpPr>
        <p:sp>
          <p:nvSpPr>
            <p:cNvPr name="Freeform 23" id="23"/>
            <p:cNvSpPr/>
            <p:nvPr/>
          </p:nvSpPr>
          <p:spPr>
            <a:xfrm flipH="false" flipV="false" rot="0">
              <a:off x="2168789" y="0"/>
              <a:ext cx="1785015" cy="2954467"/>
            </a:xfrm>
            <a:custGeom>
              <a:avLst/>
              <a:gdLst/>
              <a:ahLst/>
              <a:cxnLst/>
              <a:rect r="r" b="b" t="t" l="l"/>
              <a:pathLst>
                <a:path h="2954467" w="1785015">
                  <a:moveTo>
                    <a:pt x="0" y="0"/>
                  </a:moveTo>
                  <a:lnTo>
                    <a:pt x="1785015" y="0"/>
                  </a:lnTo>
                  <a:lnTo>
                    <a:pt x="1785015" y="2954467"/>
                  </a:lnTo>
                  <a:lnTo>
                    <a:pt x="0" y="2954467"/>
                  </a:lnTo>
                  <a:lnTo>
                    <a:pt x="0" y="0"/>
                  </a:lnTo>
                  <a:close/>
                </a:path>
              </a:pathLst>
            </a:custGeom>
            <a:blipFill>
              <a:blip r:embed="rId7">
                <a:alphaModFix amt="46000"/>
                <a:extLst>
                  <a:ext uri="{96DAC541-7B7A-43D3-8B79-37D633B846F1}">
                    <asvg:svgBlip xmlns:asvg="http://schemas.microsoft.com/office/drawing/2016/SVG/main" r:embed="rId8"/>
                  </a:ext>
                </a:extLst>
              </a:blip>
              <a:stretch>
                <a:fillRect l="0" t="0" r="0" b="0"/>
              </a:stretch>
            </a:blipFill>
          </p:spPr>
        </p:sp>
        <p:grpSp>
          <p:nvGrpSpPr>
            <p:cNvPr name="Group 24" id="24"/>
            <p:cNvGrpSpPr/>
            <p:nvPr/>
          </p:nvGrpSpPr>
          <p:grpSpPr>
            <a:xfrm rot="0">
              <a:off x="0" y="1943214"/>
              <a:ext cx="6266524" cy="1276823"/>
              <a:chOff x="0" y="0"/>
              <a:chExt cx="1171457" cy="238688"/>
            </a:xfrm>
          </p:grpSpPr>
          <p:sp>
            <p:nvSpPr>
              <p:cNvPr name="Freeform 25" id="25"/>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26" id="26"/>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7" id="27"/>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FIRST-TIME DONOR</a:t>
              </a:r>
            </a:p>
          </p:txBody>
        </p:sp>
      </p:grpSp>
      <p:grpSp>
        <p:nvGrpSpPr>
          <p:cNvPr name="Group 28" id="28"/>
          <p:cNvGrpSpPr/>
          <p:nvPr/>
        </p:nvGrpSpPr>
        <p:grpSpPr>
          <a:xfrm rot="0">
            <a:off x="1514281" y="3032662"/>
            <a:ext cx="4699893" cy="2415027"/>
            <a:chOff x="0" y="0"/>
            <a:chExt cx="6266524" cy="3220036"/>
          </a:xfrm>
        </p:grpSpPr>
        <p:sp>
          <p:nvSpPr>
            <p:cNvPr name="Freeform 29" id="29"/>
            <p:cNvSpPr/>
            <p:nvPr/>
          </p:nvSpPr>
          <p:spPr>
            <a:xfrm flipH="false" flipV="false" rot="-30792">
              <a:off x="2340001" y="9064"/>
              <a:ext cx="2033014" cy="2033014"/>
            </a:xfrm>
            <a:custGeom>
              <a:avLst/>
              <a:gdLst/>
              <a:ahLst/>
              <a:cxnLst/>
              <a:rect r="r" b="b" t="t" l="l"/>
              <a:pathLst>
                <a:path h="2033014" w="2033014">
                  <a:moveTo>
                    <a:pt x="0" y="0"/>
                  </a:moveTo>
                  <a:lnTo>
                    <a:pt x="2033014" y="0"/>
                  </a:lnTo>
                  <a:lnTo>
                    <a:pt x="2033014" y="2033014"/>
                  </a:lnTo>
                  <a:lnTo>
                    <a:pt x="0" y="2033014"/>
                  </a:lnTo>
                  <a:lnTo>
                    <a:pt x="0" y="0"/>
                  </a:lnTo>
                  <a:close/>
                </a:path>
              </a:pathLst>
            </a:custGeom>
            <a:blipFill>
              <a:blip r:embed="rId9">
                <a:alphaModFix amt="46000"/>
                <a:extLst>
                  <a:ext uri="{96DAC541-7B7A-43D3-8B79-37D633B846F1}">
                    <asvg:svgBlip xmlns:asvg="http://schemas.microsoft.com/office/drawing/2016/SVG/main" r:embed="rId10"/>
                  </a:ext>
                </a:extLst>
              </a:blip>
              <a:stretch>
                <a:fillRect l="0" t="0" r="0" b="0"/>
              </a:stretch>
            </a:blipFill>
          </p:spPr>
        </p:sp>
        <p:grpSp>
          <p:nvGrpSpPr>
            <p:cNvPr name="Group 30" id="30"/>
            <p:cNvGrpSpPr/>
            <p:nvPr/>
          </p:nvGrpSpPr>
          <p:grpSpPr>
            <a:xfrm rot="0">
              <a:off x="0" y="1943214"/>
              <a:ext cx="6266524" cy="1276823"/>
              <a:chOff x="0" y="0"/>
              <a:chExt cx="1171457" cy="238688"/>
            </a:xfrm>
          </p:grpSpPr>
          <p:sp>
            <p:nvSpPr>
              <p:cNvPr name="Freeform 31" id="31"/>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32" id="32"/>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33" id="33"/>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PROSPECT</a:t>
              </a:r>
            </a:p>
          </p:txBody>
        </p:sp>
      </p:gr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6332461" y="5957414"/>
            <a:ext cx="2649956" cy="2139504"/>
            <a:chOff x="0" y="0"/>
            <a:chExt cx="697931" cy="563491"/>
          </a:xfrm>
        </p:grpSpPr>
        <p:sp>
          <p:nvSpPr>
            <p:cNvPr name="Freeform 3" id="3"/>
            <p:cNvSpPr/>
            <p:nvPr/>
          </p:nvSpPr>
          <p:spPr>
            <a:xfrm flipH="false" flipV="false" rot="0">
              <a:off x="0" y="0"/>
              <a:ext cx="697931" cy="563491"/>
            </a:xfrm>
            <a:custGeom>
              <a:avLst/>
              <a:gdLst/>
              <a:ahLst/>
              <a:cxnLst/>
              <a:rect r="r" b="b" t="t" l="l"/>
              <a:pathLst>
                <a:path h="563491" w="697931">
                  <a:moveTo>
                    <a:pt x="148998" y="0"/>
                  </a:moveTo>
                  <a:lnTo>
                    <a:pt x="548933" y="0"/>
                  </a:lnTo>
                  <a:cubicBezTo>
                    <a:pt x="588450" y="0"/>
                    <a:pt x="626348" y="15698"/>
                    <a:pt x="654290" y="43640"/>
                  </a:cubicBezTo>
                  <a:cubicBezTo>
                    <a:pt x="682233" y="71583"/>
                    <a:pt x="697931" y="109481"/>
                    <a:pt x="697931" y="148998"/>
                  </a:cubicBezTo>
                  <a:lnTo>
                    <a:pt x="697931" y="414493"/>
                  </a:lnTo>
                  <a:cubicBezTo>
                    <a:pt x="697931" y="454010"/>
                    <a:pt x="682233" y="491908"/>
                    <a:pt x="654290" y="519850"/>
                  </a:cubicBezTo>
                  <a:cubicBezTo>
                    <a:pt x="626348" y="547793"/>
                    <a:pt x="588450" y="563491"/>
                    <a:pt x="548933" y="563491"/>
                  </a:cubicBezTo>
                  <a:lnTo>
                    <a:pt x="148998" y="563491"/>
                  </a:lnTo>
                  <a:cubicBezTo>
                    <a:pt x="109481" y="563491"/>
                    <a:pt x="71583" y="547793"/>
                    <a:pt x="43640" y="519850"/>
                  </a:cubicBezTo>
                  <a:cubicBezTo>
                    <a:pt x="15698" y="491908"/>
                    <a:pt x="0" y="454010"/>
                    <a:pt x="0" y="414493"/>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BBE4B"/>
              </a:solidFill>
              <a:prstDash val="solid"/>
              <a:round/>
            </a:ln>
          </p:spPr>
        </p:sp>
        <p:sp>
          <p:nvSpPr>
            <p:cNvPr name="TextBox 4" id="4"/>
            <p:cNvSpPr txBox="true"/>
            <p:nvPr/>
          </p:nvSpPr>
          <p:spPr>
            <a:xfrm>
              <a:off x="0" y="-66675"/>
              <a:ext cx="697931" cy="630166"/>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9211696" y="5957330"/>
            <a:ext cx="2649956" cy="3425007"/>
            <a:chOff x="0" y="0"/>
            <a:chExt cx="697931" cy="902059"/>
          </a:xfrm>
        </p:grpSpPr>
        <p:sp>
          <p:nvSpPr>
            <p:cNvPr name="Freeform 6" id="6"/>
            <p:cNvSpPr/>
            <p:nvPr/>
          </p:nvSpPr>
          <p:spPr>
            <a:xfrm flipH="false" flipV="false" rot="0">
              <a:off x="0" y="0"/>
              <a:ext cx="697931" cy="902059"/>
            </a:xfrm>
            <a:custGeom>
              <a:avLst/>
              <a:gdLst/>
              <a:ahLst/>
              <a:cxnLst/>
              <a:rect r="r" b="b" t="t" l="l"/>
              <a:pathLst>
                <a:path h="902059" w="697931">
                  <a:moveTo>
                    <a:pt x="148998" y="0"/>
                  </a:moveTo>
                  <a:lnTo>
                    <a:pt x="548933" y="0"/>
                  </a:lnTo>
                  <a:cubicBezTo>
                    <a:pt x="588450" y="0"/>
                    <a:pt x="626348" y="15698"/>
                    <a:pt x="654290" y="43640"/>
                  </a:cubicBezTo>
                  <a:cubicBezTo>
                    <a:pt x="682233" y="71583"/>
                    <a:pt x="697931" y="109481"/>
                    <a:pt x="697931" y="148998"/>
                  </a:cubicBezTo>
                  <a:lnTo>
                    <a:pt x="697931" y="753061"/>
                  </a:lnTo>
                  <a:cubicBezTo>
                    <a:pt x="697931" y="792578"/>
                    <a:pt x="682233" y="830476"/>
                    <a:pt x="654290" y="858419"/>
                  </a:cubicBezTo>
                  <a:cubicBezTo>
                    <a:pt x="626348" y="886361"/>
                    <a:pt x="588450" y="902059"/>
                    <a:pt x="548933" y="902059"/>
                  </a:cubicBezTo>
                  <a:lnTo>
                    <a:pt x="148998" y="902059"/>
                  </a:lnTo>
                  <a:cubicBezTo>
                    <a:pt x="109481" y="902059"/>
                    <a:pt x="71583" y="886361"/>
                    <a:pt x="43640" y="858419"/>
                  </a:cubicBezTo>
                  <a:cubicBezTo>
                    <a:pt x="15698" y="830476"/>
                    <a:pt x="0" y="792578"/>
                    <a:pt x="0" y="753061"/>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BBE4B"/>
              </a:solidFill>
              <a:prstDash val="solid"/>
              <a:round/>
            </a:ln>
          </p:spPr>
        </p:sp>
        <p:sp>
          <p:nvSpPr>
            <p:cNvPr name="TextBox 7" id="7"/>
            <p:cNvSpPr txBox="true"/>
            <p:nvPr/>
          </p:nvSpPr>
          <p:spPr>
            <a:xfrm>
              <a:off x="0" y="-66675"/>
              <a:ext cx="697931" cy="968734"/>
            </a:xfrm>
            <a:prstGeom prst="rect">
              <a:avLst/>
            </a:prstGeom>
          </p:spPr>
          <p:txBody>
            <a:bodyPr anchor="ctr" rtlCol="false" tIns="50800" lIns="50800" bIns="50800" rIns="50800"/>
            <a:lstStyle/>
            <a:p>
              <a:pPr algn="ctr">
                <a:lnSpc>
                  <a:spcPts val="3343"/>
                </a:lnSpc>
              </a:pPr>
            </a:p>
          </p:txBody>
        </p:sp>
      </p:grpSp>
      <p:grpSp>
        <p:nvGrpSpPr>
          <p:cNvPr name="Group 8" id="8"/>
          <p:cNvGrpSpPr/>
          <p:nvPr/>
        </p:nvGrpSpPr>
        <p:grpSpPr>
          <a:xfrm rot="0">
            <a:off x="602344" y="5957414"/>
            <a:ext cx="2649956" cy="3995695"/>
            <a:chOff x="0" y="0"/>
            <a:chExt cx="697931" cy="1052364"/>
          </a:xfrm>
        </p:grpSpPr>
        <p:sp>
          <p:nvSpPr>
            <p:cNvPr name="Freeform 9" id="9"/>
            <p:cNvSpPr/>
            <p:nvPr/>
          </p:nvSpPr>
          <p:spPr>
            <a:xfrm flipH="false" flipV="false" rot="0">
              <a:off x="0" y="0"/>
              <a:ext cx="697931" cy="1052364"/>
            </a:xfrm>
            <a:custGeom>
              <a:avLst/>
              <a:gdLst/>
              <a:ahLst/>
              <a:cxnLst/>
              <a:rect r="r" b="b" t="t" l="l"/>
              <a:pathLst>
                <a:path h="1052364" w="697931">
                  <a:moveTo>
                    <a:pt x="148998" y="0"/>
                  </a:moveTo>
                  <a:lnTo>
                    <a:pt x="548933" y="0"/>
                  </a:lnTo>
                  <a:cubicBezTo>
                    <a:pt x="588450" y="0"/>
                    <a:pt x="626348" y="15698"/>
                    <a:pt x="654290" y="43640"/>
                  </a:cubicBezTo>
                  <a:cubicBezTo>
                    <a:pt x="682233" y="71583"/>
                    <a:pt x="697931" y="109481"/>
                    <a:pt x="697931" y="148998"/>
                  </a:cubicBezTo>
                  <a:lnTo>
                    <a:pt x="697931" y="903366"/>
                  </a:lnTo>
                  <a:cubicBezTo>
                    <a:pt x="697931" y="942883"/>
                    <a:pt x="682233" y="980781"/>
                    <a:pt x="654290" y="1008724"/>
                  </a:cubicBezTo>
                  <a:cubicBezTo>
                    <a:pt x="626348" y="1036666"/>
                    <a:pt x="588450" y="1052364"/>
                    <a:pt x="548933" y="1052364"/>
                  </a:cubicBezTo>
                  <a:lnTo>
                    <a:pt x="148998" y="1052364"/>
                  </a:lnTo>
                  <a:cubicBezTo>
                    <a:pt x="109481" y="1052364"/>
                    <a:pt x="71583" y="1036666"/>
                    <a:pt x="43640" y="1008724"/>
                  </a:cubicBezTo>
                  <a:cubicBezTo>
                    <a:pt x="15698" y="980781"/>
                    <a:pt x="0" y="942883"/>
                    <a:pt x="0" y="903366"/>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BBE4B"/>
              </a:solidFill>
              <a:prstDash val="solid"/>
              <a:round/>
            </a:ln>
          </p:spPr>
        </p:sp>
        <p:sp>
          <p:nvSpPr>
            <p:cNvPr name="TextBox 10" id="10"/>
            <p:cNvSpPr txBox="true"/>
            <p:nvPr/>
          </p:nvSpPr>
          <p:spPr>
            <a:xfrm>
              <a:off x="0" y="-66675"/>
              <a:ext cx="697931" cy="1119039"/>
            </a:xfrm>
            <a:prstGeom prst="rect">
              <a:avLst/>
            </a:prstGeom>
          </p:spPr>
          <p:txBody>
            <a:bodyPr anchor="ctr" rtlCol="false" tIns="50800" lIns="50800" bIns="50800" rIns="50800"/>
            <a:lstStyle/>
            <a:p>
              <a:pPr algn="ctr">
                <a:lnSpc>
                  <a:spcPts val="3343"/>
                </a:lnSpc>
              </a:pPr>
            </a:p>
          </p:txBody>
        </p:sp>
      </p:grpSp>
      <p:grpSp>
        <p:nvGrpSpPr>
          <p:cNvPr name="Group 11" id="11"/>
          <p:cNvGrpSpPr/>
          <p:nvPr/>
        </p:nvGrpSpPr>
        <p:grpSpPr>
          <a:xfrm rot="0">
            <a:off x="3473444" y="5957414"/>
            <a:ext cx="2649956" cy="3453425"/>
            <a:chOff x="0" y="0"/>
            <a:chExt cx="697931" cy="909544"/>
          </a:xfrm>
        </p:grpSpPr>
        <p:sp>
          <p:nvSpPr>
            <p:cNvPr name="Freeform 12" id="12"/>
            <p:cNvSpPr/>
            <p:nvPr/>
          </p:nvSpPr>
          <p:spPr>
            <a:xfrm flipH="false" flipV="false" rot="0">
              <a:off x="0" y="0"/>
              <a:ext cx="697931" cy="909544"/>
            </a:xfrm>
            <a:custGeom>
              <a:avLst/>
              <a:gdLst/>
              <a:ahLst/>
              <a:cxnLst/>
              <a:rect r="r" b="b" t="t" l="l"/>
              <a:pathLst>
                <a:path h="909544" w="697931">
                  <a:moveTo>
                    <a:pt x="148998" y="0"/>
                  </a:moveTo>
                  <a:lnTo>
                    <a:pt x="548933" y="0"/>
                  </a:lnTo>
                  <a:cubicBezTo>
                    <a:pt x="588450" y="0"/>
                    <a:pt x="626348" y="15698"/>
                    <a:pt x="654290" y="43640"/>
                  </a:cubicBezTo>
                  <a:cubicBezTo>
                    <a:pt x="682233" y="71583"/>
                    <a:pt x="697931" y="109481"/>
                    <a:pt x="697931" y="148998"/>
                  </a:cubicBezTo>
                  <a:lnTo>
                    <a:pt x="697931" y="760546"/>
                  </a:lnTo>
                  <a:cubicBezTo>
                    <a:pt x="697931" y="800063"/>
                    <a:pt x="682233" y="837961"/>
                    <a:pt x="654290" y="865904"/>
                  </a:cubicBezTo>
                  <a:cubicBezTo>
                    <a:pt x="626348" y="893846"/>
                    <a:pt x="588450" y="909544"/>
                    <a:pt x="548933" y="909544"/>
                  </a:cubicBezTo>
                  <a:lnTo>
                    <a:pt x="148998" y="909544"/>
                  </a:lnTo>
                  <a:cubicBezTo>
                    <a:pt x="109481" y="909544"/>
                    <a:pt x="71583" y="893846"/>
                    <a:pt x="43640" y="865904"/>
                  </a:cubicBezTo>
                  <a:cubicBezTo>
                    <a:pt x="15698" y="837961"/>
                    <a:pt x="0" y="800063"/>
                    <a:pt x="0" y="760546"/>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BBE4B"/>
              </a:solidFill>
              <a:prstDash val="solid"/>
              <a:round/>
            </a:ln>
          </p:spPr>
        </p:sp>
        <p:sp>
          <p:nvSpPr>
            <p:cNvPr name="TextBox 13" id="13"/>
            <p:cNvSpPr txBox="true"/>
            <p:nvPr/>
          </p:nvSpPr>
          <p:spPr>
            <a:xfrm>
              <a:off x="0" y="-66675"/>
              <a:ext cx="697931" cy="976219"/>
            </a:xfrm>
            <a:prstGeom prst="rect">
              <a:avLst/>
            </a:prstGeom>
          </p:spPr>
          <p:txBody>
            <a:bodyPr anchor="ctr" rtlCol="false" tIns="50800" lIns="50800" bIns="50800" rIns="50800"/>
            <a:lstStyle/>
            <a:p>
              <a:pPr algn="ctr">
                <a:lnSpc>
                  <a:spcPts val="3343"/>
                </a:lnSpc>
              </a:pPr>
            </a:p>
          </p:txBody>
        </p:sp>
      </p:grpSp>
      <p:grpSp>
        <p:nvGrpSpPr>
          <p:cNvPr name="Group 14" id="14"/>
          <p:cNvGrpSpPr/>
          <p:nvPr/>
        </p:nvGrpSpPr>
        <p:grpSpPr>
          <a:xfrm rot="0">
            <a:off x="12092171" y="5957414"/>
            <a:ext cx="2649956" cy="3757640"/>
            <a:chOff x="0" y="0"/>
            <a:chExt cx="697931" cy="989667"/>
          </a:xfrm>
        </p:grpSpPr>
        <p:sp>
          <p:nvSpPr>
            <p:cNvPr name="Freeform 15" id="15"/>
            <p:cNvSpPr/>
            <p:nvPr/>
          </p:nvSpPr>
          <p:spPr>
            <a:xfrm flipH="false" flipV="false" rot="0">
              <a:off x="0" y="0"/>
              <a:ext cx="697931" cy="989667"/>
            </a:xfrm>
            <a:custGeom>
              <a:avLst/>
              <a:gdLst/>
              <a:ahLst/>
              <a:cxnLst/>
              <a:rect r="r" b="b" t="t" l="l"/>
              <a:pathLst>
                <a:path h="989667" w="697931">
                  <a:moveTo>
                    <a:pt x="148998" y="0"/>
                  </a:moveTo>
                  <a:lnTo>
                    <a:pt x="548933" y="0"/>
                  </a:lnTo>
                  <a:cubicBezTo>
                    <a:pt x="588450" y="0"/>
                    <a:pt x="626348" y="15698"/>
                    <a:pt x="654290" y="43640"/>
                  </a:cubicBezTo>
                  <a:cubicBezTo>
                    <a:pt x="682233" y="71583"/>
                    <a:pt x="697931" y="109481"/>
                    <a:pt x="697931" y="148998"/>
                  </a:cubicBezTo>
                  <a:lnTo>
                    <a:pt x="697931" y="840669"/>
                  </a:lnTo>
                  <a:cubicBezTo>
                    <a:pt x="697931" y="880185"/>
                    <a:pt x="682233" y="918084"/>
                    <a:pt x="654290" y="946026"/>
                  </a:cubicBezTo>
                  <a:cubicBezTo>
                    <a:pt x="626348" y="973969"/>
                    <a:pt x="588450" y="989667"/>
                    <a:pt x="548933" y="989667"/>
                  </a:cubicBezTo>
                  <a:lnTo>
                    <a:pt x="148998" y="989667"/>
                  </a:lnTo>
                  <a:cubicBezTo>
                    <a:pt x="109481" y="989667"/>
                    <a:pt x="71583" y="973969"/>
                    <a:pt x="43640" y="946026"/>
                  </a:cubicBezTo>
                  <a:cubicBezTo>
                    <a:pt x="15698" y="918084"/>
                    <a:pt x="0" y="880185"/>
                    <a:pt x="0" y="840669"/>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BBE4B"/>
              </a:solidFill>
              <a:prstDash val="solid"/>
              <a:round/>
            </a:ln>
          </p:spPr>
        </p:sp>
        <p:sp>
          <p:nvSpPr>
            <p:cNvPr name="TextBox 16" id="16"/>
            <p:cNvSpPr txBox="true"/>
            <p:nvPr/>
          </p:nvSpPr>
          <p:spPr>
            <a:xfrm>
              <a:off x="0" y="-66675"/>
              <a:ext cx="697931" cy="1056342"/>
            </a:xfrm>
            <a:prstGeom prst="rect">
              <a:avLst/>
            </a:prstGeom>
          </p:spPr>
          <p:txBody>
            <a:bodyPr anchor="ctr" rtlCol="false" tIns="50800" lIns="50800" bIns="50800" rIns="50800"/>
            <a:lstStyle/>
            <a:p>
              <a:pPr algn="ctr">
                <a:lnSpc>
                  <a:spcPts val="3343"/>
                </a:lnSpc>
              </a:pPr>
            </a:p>
          </p:txBody>
        </p:sp>
      </p:grpSp>
      <p:grpSp>
        <p:nvGrpSpPr>
          <p:cNvPr name="Group 17" id="17"/>
          <p:cNvGrpSpPr/>
          <p:nvPr/>
        </p:nvGrpSpPr>
        <p:grpSpPr>
          <a:xfrm rot="0">
            <a:off x="15003213" y="5957414"/>
            <a:ext cx="2649956" cy="2445140"/>
            <a:chOff x="0" y="0"/>
            <a:chExt cx="697931" cy="643987"/>
          </a:xfrm>
        </p:grpSpPr>
        <p:sp>
          <p:nvSpPr>
            <p:cNvPr name="Freeform 18" id="18"/>
            <p:cNvSpPr/>
            <p:nvPr/>
          </p:nvSpPr>
          <p:spPr>
            <a:xfrm flipH="false" flipV="false" rot="0">
              <a:off x="0" y="0"/>
              <a:ext cx="697931" cy="643987"/>
            </a:xfrm>
            <a:custGeom>
              <a:avLst/>
              <a:gdLst/>
              <a:ahLst/>
              <a:cxnLst/>
              <a:rect r="r" b="b" t="t" l="l"/>
              <a:pathLst>
                <a:path h="643987" w="697931">
                  <a:moveTo>
                    <a:pt x="148998" y="0"/>
                  </a:moveTo>
                  <a:lnTo>
                    <a:pt x="548933" y="0"/>
                  </a:lnTo>
                  <a:cubicBezTo>
                    <a:pt x="588450" y="0"/>
                    <a:pt x="626348" y="15698"/>
                    <a:pt x="654290" y="43640"/>
                  </a:cubicBezTo>
                  <a:cubicBezTo>
                    <a:pt x="682233" y="71583"/>
                    <a:pt x="697931" y="109481"/>
                    <a:pt x="697931" y="148998"/>
                  </a:cubicBezTo>
                  <a:lnTo>
                    <a:pt x="697931" y="494990"/>
                  </a:lnTo>
                  <a:cubicBezTo>
                    <a:pt x="697931" y="534506"/>
                    <a:pt x="682233" y="572404"/>
                    <a:pt x="654290" y="600347"/>
                  </a:cubicBezTo>
                  <a:cubicBezTo>
                    <a:pt x="626348" y="628290"/>
                    <a:pt x="588450" y="643987"/>
                    <a:pt x="548933" y="643987"/>
                  </a:cubicBezTo>
                  <a:lnTo>
                    <a:pt x="148998" y="643987"/>
                  </a:lnTo>
                  <a:cubicBezTo>
                    <a:pt x="109481" y="643987"/>
                    <a:pt x="71583" y="628290"/>
                    <a:pt x="43640" y="600347"/>
                  </a:cubicBezTo>
                  <a:cubicBezTo>
                    <a:pt x="15698" y="572404"/>
                    <a:pt x="0" y="534506"/>
                    <a:pt x="0" y="494990"/>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BBE4B"/>
              </a:solidFill>
              <a:prstDash val="solid"/>
              <a:round/>
            </a:ln>
          </p:spPr>
        </p:sp>
        <p:sp>
          <p:nvSpPr>
            <p:cNvPr name="TextBox 19" id="19"/>
            <p:cNvSpPr txBox="true"/>
            <p:nvPr/>
          </p:nvSpPr>
          <p:spPr>
            <a:xfrm>
              <a:off x="0" y="-66675"/>
              <a:ext cx="697931" cy="710662"/>
            </a:xfrm>
            <a:prstGeom prst="rect">
              <a:avLst/>
            </a:prstGeom>
          </p:spPr>
          <p:txBody>
            <a:bodyPr anchor="ctr" rtlCol="false" tIns="50800" lIns="50800" bIns="50800" rIns="50800"/>
            <a:lstStyle/>
            <a:p>
              <a:pPr algn="ctr">
                <a:lnSpc>
                  <a:spcPts val="3343"/>
                </a:lnSpc>
              </a:pPr>
            </a:p>
          </p:txBody>
        </p:sp>
      </p:grpSp>
      <p:sp>
        <p:nvSpPr>
          <p:cNvPr name="AutoShape 20" id="20"/>
          <p:cNvSpPr/>
          <p:nvPr/>
        </p:nvSpPr>
        <p:spPr>
          <a:xfrm>
            <a:off x="7677168" y="5049429"/>
            <a:ext cx="0" cy="907985"/>
          </a:xfrm>
          <a:prstGeom prst="line">
            <a:avLst/>
          </a:prstGeom>
          <a:ln cap="flat" w="38100">
            <a:solidFill>
              <a:srgbClr val="CEF2DA"/>
            </a:solidFill>
            <a:prstDash val="sysDot"/>
            <a:headEnd type="none" len="sm" w="sm"/>
            <a:tailEnd type="none" len="sm" w="sm"/>
          </a:ln>
        </p:spPr>
      </p:sp>
      <p:sp>
        <p:nvSpPr>
          <p:cNvPr name="TextBox 21" id="21"/>
          <p:cNvSpPr txBox="true"/>
          <p:nvPr/>
        </p:nvSpPr>
        <p:spPr>
          <a:xfrm rot="0">
            <a:off x="6333140"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Deeper </a:t>
            </a:r>
          </a:p>
          <a:p>
            <a:pPr algn="l">
              <a:lnSpc>
                <a:spcPts val="2972"/>
              </a:lnSpc>
            </a:pPr>
            <a:r>
              <a:rPr lang="en-US" sz="1981" spc="39" b="true">
                <a:solidFill>
                  <a:srgbClr val="191919"/>
                </a:solidFill>
                <a:latin typeface="Aileron Regular Bold"/>
                <a:ea typeface="Aileron Regular Bold"/>
                <a:cs typeface="Aileron Regular Bold"/>
                <a:sym typeface="Aileron Regular Bold"/>
              </a:rPr>
              <a:t>Engagement &amp; Impact Showcase</a:t>
            </a:r>
          </a:p>
        </p:txBody>
      </p:sp>
      <p:sp>
        <p:nvSpPr>
          <p:cNvPr name="TextBox 22" id="22"/>
          <p:cNvSpPr txBox="true"/>
          <p:nvPr/>
        </p:nvSpPr>
        <p:spPr>
          <a:xfrm rot="0">
            <a:off x="6332461" y="6162731"/>
            <a:ext cx="2526810" cy="1610561"/>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Share a Success Story or Program Update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Invite Feedback or Questions</a:t>
            </a:r>
          </a:p>
        </p:txBody>
      </p:sp>
      <p:grpSp>
        <p:nvGrpSpPr>
          <p:cNvPr name="Group 23" id="23"/>
          <p:cNvGrpSpPr/>
          <p:nvPr/>
        </p:nvGrpSpPr>
        <p:grpSpPr>
          <a:xfrm rot="0">
            <a:off x="6333140" y="4230505"/>
            <a:ext cx="2649956" cy="1549658"/>
            <a:chOff x="0" y="0"/>
            <a:chExt cx="5638478" cy="3230880"/>
          </a:xfrm>
        </p:grpSpPr>
        <p:sp>
          <p:nvSpPr>
            <p:cNvPr name="Freeform 24" id="24"/>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FD585"/>
            </a:solidFill>
          </p:spPr>
        </p:sp>
      </p:grpSp>
      <p:sp>
        <p:nvSpPr>
          <p:cNvPr name="TextBox 25" id="25"/>
          <p:cNvSpPr txBox="true"/>
          <p:nvPr/>
        </p:nvSpPr>
        <p:spPr>
          <a:xfrm rot="0">
            <a:off x="6718085" y="4725241"/>
            <a:ext cx="1880066"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2</a:t>
            </a:r>
          </a:p>
        </p:txBody>
      </p:sp>
      <p:sp>
        <p:nvSpPr>
          <p:cNvPr name="AutoShape 26" id="26"/>
          <p:cNvSpPr/>
          <p:nvPr/>
        </p:nvSpPr>
        <p:spPr>
          <a:xfrm>
            <a:off x="10582867" y="5049345"/>
            <a:ext cx="0" cy="907985"/>
          </a:xfrm>
          <a:prstGeom prst="line">
            <a:avLst/>
          </a:prstGeom>
          <a:ln cap="flat" w="38100">
            <a:solidFill>
              <a:srgbClr val="CEF2DA"/>
            </a:solidFill>
            <a:prstDash val="sysDot"/>
            <a:headEnd type="none" len="sm" w="sm"/>
            <a:tailEnd type="none" len="sm" w="sm"/>
          </a:ln>
        </p:spPr>
      </p:sp>
      <p:sp>
        <p:nvSpPr>
          <p:cNvPr name="TextBox 27" id="27"/>
          <p:cNvSpPr txBox="true"/>
          <p:nvPr/>
        </p:nvSpPr>
        <p:spPr>
          <a:xfrm rot="0">
            <a:off x="9213614" y="2591959"/>
            <a:ext cx="2649956" cy="736767"/>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Exclusive Event or Insider Access</a:t>
            </a:r>
          </a:p>
        </p:txBody>
      </p:sp>
      <p:sp>
        <p:nvSpPr>
          <p:cNvPr name="TextBox 28" id="28"/>
          <p:cNvSpPr txBox="true"/>
          <p:nvPr/>
        </p:nvSpPr>
        <p:spPr>
          <a:xfrm rot="0">
            <a:off x="9238839" y="6162646"/>
            <a:ext cx="2472156" cy="3228697"/>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Invite to a Special Event/Briefing</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Show Tangible ROI</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a:t>
            </a:r>
            <a:r>
              <a:rPr lang="en-US" sz="1698" spc="33">
                <a:solidFill>
                  <a:srgbClr val="191919"/>
                </a:solidFill>
                <a:latin typeface="Aileron Regular"/>
                <a:ea typeface="Aileron Regular"/>
                <a:cs typeface="Aileron Regular"/>
                <a:sym typeface="Aileron Regular"/>
              </a:rPr>
              <a:t>oint out exactly what donor contributions have funded.</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a:t>
            </a:r>
            <a:r>
              <a:rPr lang="en-US" sz="1698" spc="33">
                <a:solidFill>
                  <a:srgbClr val="191919"/>
                </a:solidFill>
                <a:latin typeface="Aileron Regular"/>
                <a:ea typeface="Aileron Regular"/>
                <a:cs typeface="Aileron Regular"/>
                <a:sym typeface="Aileron Regular"/>
              </a:rPr>
              <a:t>potlighting the donor’s impact.</a:t>
            </a:r>
          </a:p>
          <a:p>
            <a:pPr algn="l">
              <a:lnSpc>
                <a:spcPts val="2548"/>
              </a:lnSpc>
            </a:pPr>
          </a:p>
        </p:txBody>
      </p:sp>
      <p:grpSp>
        <p:nvGrpSpPr>
          <p:cNvPr name="Group 29" id="29"/>
          <p:cNvGrpSpPr/>
          <p:nvPr/>
        </p:nvGrpSpPr>
        <p:grpSpPr>
          <a:xfrm rot="0">
            <a:off x="9212936" y="4230421"/>
            <a:ext cx="2649956" cy="1549658"/>
            <a:chOff x="0" y="0"/>
            <a:chExt cx="5638478" cy="3230880"/>
          </a:xfrm>
        </p:grpSpPr>
        <p:sp>
          <p:nvSpPr>
            <p:cNvPr name="Freeform 30" id="30"/>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DC55B"/>
            </a:solidFill>
          </p:spPr>
        </p:sp>
      </p:grpSp>
      <p:sp>
        <p:nvSpPr>
          <p:cNvPr name="TextBox 31" id="31"/>
          <p:cNvSpPr txBox="true"/>
          <p:nvPr/>
        </p:nvSpPr>
        <p:spPr>
          <a:xfrm rot="0">
            <a:off x="9758409" y="4725157"/>
            <a:ext cx="1610815"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4</a:t>
            </a:r>
          </a:p>
        </p:txBody>
      </p:sp>
      <p:grpSp>
        <p:nvGrpSpPr>
          <p:cNvPr name="Group 32" id="32"/>
          <p:cNvGrpSpPr/>
          <p:nvPr/>
        </p:nvGrpSpPr>
        <p:grpSpPr>
          <a:xfrm rot="0">
            <a:off x="17013873" y="-93728"/>
            <a:ext cx="1752322" cy="1752322"/>
            <a:chOff x="0" y="0"/>
            <a:chExt cx="812800" cy="812800"/>
          </a:xfrm>
        </p:grpSpPr>
        <p:sp>
          <p:nvSpPr>
            <p:cNvPr name="Freeform 33" id="3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BE4B"/>
            </a:solidFill>
          </p:spPr>
        </p:sp>
        <p:sp>
          <p:nvSpPr>
            <p:cNvPr name="TextBox 34" id="3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35" id="35"/>
          <p:cNvGrpSpPr/>
          <p:nvPr/>
        </p:nvGrpSpPr>
        <p:grpSpPr>
          <a:xfrm rot="0">
            <a:off x="-283527" y="-561121"/>
            <a:ext cx="1752322" cy="1752322"/>
            <a:chOff x="0" y="0"/>
            <a:chExt cx="812800" cy="812800"/>
          </a:xfrm>
        </p:grpSpPr>
        <p:sp>
          <p:nvSpPr>
            <p:cNvPr name="Freeform 36" id="3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FB8D4"/>
            </a:solidFill>
          </p:spPr>
        </p:sp>
        <p:sp>
          <p:nvSpPr>
            <p:cNvPr name="TextBox 37" id="3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AutoShape 38" id="38"/>
          <p:cNvSpPr/>
          <p:nvPr/>
        </p:nvSpPr>
        <p:spPr>
          <a:xfrm>
            <a:off x="1927322" y="5049429"/>
            <a:ext cx="0" cy="907985"/>
          </a:xfrm>
          <a:prstGeom prst="line">
            <a:avLst/>
          </a:prstGeom>
          <a:ln cap="flat" w="38100">
            <a:solidFill>
              <a:srgbClr val="CEF2DA"/>
            </a:solidFill>
            <a:prstDash val="sysDot"/>
            <a:headEnd type="none" len="sm" w="sm"/>
            <a:tailEnd type="none" len="sm" w="sm"/>
          </a:ln>
        </p:spPr>
      </p:sp>
      <p:sp>
        <p:nvSpPr>
          <p:cNvPr name="TextBox 39" id="39"/>
          <p:cNvSpPr txBox="true"/>
          <p:nvPr/>
        </p:nvSpPr>
        <p:spPr>
          <a:xfrm rot="0">
            <a:off x="602344"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Identification &amp; Personal Acknowledgment</a:t>
            </a:r>
          </a:p>
        </p:txBody>
      </p:sp>
      <p:sp>
        <p:nvSpPr>
          <p:cNvPr name="TextBox 40" id="40"/>
          <p:cNvSpPr txBox="true"/>
          <p:nvPr/>
        </p:nvSpPr>
        <p:spPr>
          <a:xfrm rot="0">
            <a:off x="602344" y="6162731"/>
            <a:ext cx="2518675" cy="3552324"/>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“Welcome to Mid-Level” Personalized Thank-You</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Introduce a Point of Contact - “Name a specific staff member or development officer who will be their go-to for questions or updates.”</a:t>
            </a:r>
          </a:p>
        </p:txBody>
      </p:sp>
      <p:grpSp>
        <p:nvGrpSpPr>
          <p:cNvPr name="Group 41" id="41"/>
          <p:cNvGrpSpPr/>
          <p:nvPr/>
        </p:nvGrpSpPr>
        <p:grpSpPr>
          <a:xfrm rot="0">
            <a:off x="602344" y="4230505"/>
            <a:ext cx="2649956" cy="1549658"/>
            <a:chOff x="0" y="0"/>
            <a:chExt cx="5638478" cy="3230880"/>
          </a:xfrm>
        </p:grpSpPr>
        <p:sp>
          <p:nvSpPr>
            <p:cNvPr name="Freeform 42" id="42"/>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FF5E1"/>
            </a:solidFill>
          </p:spPr>
        </p:sp>
      </p:grpSp>
      <p:sp>
        <p:nvSpPr>
          <p:cNvPr name="TextBox 43" id="43"/>
          <p:cNvSpPr txBox="true"/>
          <p:nvPr/>
        </p:nvSpPr>
        <p:spPr>
          <a:xfrm rot="0">
            <a:off x="1424183" y="4725241"/>
            <a:ext cx="1006278"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1</a:t>
            </a:r>
          </a:p>
        </p:txBody>
      </p:sp>
      <p:sp>
        <p:nvSpPr>
          <p:cNvPr name="AutoShape 44" id="44"/>
          <p:cNvSpPr/>
          <p:nvPr/>
        </p:nvSpPr>
        <p:spPr>
          <a:xfrm>
            <a:off x="4817472" y="5049429"/>
            <a:ext cx="0" cy="907985"/>
          </a:xfrm>
          <a:prstGeom prst="line">
            <a:avLst/>
          </a:prstGeom>
          <a:ln cap="flat" w="38100">
            <a:solidFill>
              <a:srgbClr val="CEF2DA"/>
            </a:solidFill>
            <a:prstDash val="sysDot"/>
            <a:headEnd type="none" len="sm" w="sm"/>
            <a:tailEnd type="none" len="sm" w="sm"/>
          </a:ln>
        </p:spPr>
      </p:sp>
      <p:sp>
        <p:nvSpPr>
          <p:cNvPr name="TextBox 45" id="45"/>
          <p:cNvSpPr txBox="true"/>
          <p:nvPr/>
        </p:nvSpPr>
        <p:spPr>
          <a:xfrm rot="0">
            <a:off x="3443892"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Introductory Touchpoint &amp; Mission Alignment</a:t>
            </a:r>
          </a:p>
        </p:txBody>
      </p:sp>
      <p:sp>
        <p:nvSpPr>
          <p:cNvPr name="TextBox 46" id="46"/>
          <p:cNvSpPr txBox="true"/>
          <p:nvPr/>
        </p:nvSpPr>
        <p:spPr>
          <a:xfrm rot="0">
            <a:off x="3502995" y="6162731"/>
            <a:ext cx="2534191" cy="2905069"/>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Personal Outreach - A short call, handwritten note, or personalized email</a:t>
            </a:r>
            <a:r>
              <a:rPr lang="en-US" sz="1698" spc="33">
                <a:solidFill>
                  <a:srgbClr val="191919"/>
                </a:solidFill>
                <a:latin typeface="Aileron Regular"/>
                <a:ea typeface="Aileron Regular"/>
                <a:cs typeface="Aileron Regular"/>
                <a:sym typeface="Aileron Regular"/>
              </a:rPr>
              <a:t> </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Mission Overview or Impact Report - highlight where mid-level donors have specific influence.</a:t>
            </a:r>
          </a:p>
        </p:txBody>
      </p:sp>
      <p:grpSp>
        <p:nvGrpSpPr>
          <p:cNvPr name="Group 47" id="47"/>
          <p:cNvGrpSpPr/>
          <p:nvPr/>
        </p:nvGrpSpPr>
        <p:grpSpPr>
          <a:xfrm rot="0">
            <a:off x="3443892" y="4230505"/>
            <a:ext cx="2649956" cy="1549658"/>
            <a:chOff x="0" y="0"/>
            <a:chExt cx="5638478" cy="3230880"/>
          </a:xfrm>
        </p:grpSpPr>
        <p:sp>
          <p:nvSpPr>
            <p:cNvPr name="Freeform 48" id="48"/>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FE4B1"/>
            </a:solidFill>
          </p:spPr>
        </p:sp>
      </p:grpSp>
      <p:sp>
        <p:nvSpPr>
          <p:cNvPr name="TextBox 49" id="49"/>
          <p:cNvSpPr txBox="true"/>
          <p:nvPr/>
        </p:nvSpPr>
        <p:spPr>
          <a:xfrm rot="0">
            <a:off x="4294845" y="4725241"/>
            <a:ext cx="1066256"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7</a:t>
            </a:r>
          </a:p>
        </p:txBody>
      </p:sp>
      <p:sp>
        <p:nvSpPr>
          <p:cNvPr name="AutoShape 50" id="50"/>
          <p:cNvSpPr/>
          <p:nvPr/>
        </p:nvSpPr>
        <p:spPr>
          <a:xfrm>
            <a:off x="13518959" y="5049429"/>
            <a:ext cx="0" cy="907985"/>
          </a:xfrm>
          <a:prstGeom prst="line">
            <a:avLst/>
          </a:prstGeom>
          <a:ln cap="flat" w="38100">
            <a:solidFill>
              <a:srgbClr val="CEF2DA"/>
            </a:solidFill>
            <a:prstDash val="sysDot"/>
            <a:headEnd type="none" len="sm" w="sm"/>
            <a:tailEnd type="none" len="sm" w="sm"/>
          </a:ln>
        </p:spPr>
      </p:sp>
      <p:sp>
        <p:nvSpPr>
          <p:cNvPr name="TextBox 51" id="51"/>
          <p:cNvSpPr txBox="true"/>
          <p:nvPr/>
        </p:nvSpPr>
        <p:spPr>
          <a:xfrm rot="0">
            <a:off x="12124657"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Potential Upgrade or Next-Level Involvement</a:t>
            </a:r>
          </a:p>
        </p:txBody>
      </p:sp>
      <p:sp>
        <p:nvSpPr>
          <p:cNvPr name="TextBox 52" id="52"/>
          <p:cNvSpPr txBox="true"/>
          <p:nvPr/>
        </p:nvSpPr>
        <p:spPr>
          <a:xfrm rot="0">
            <a:off x="12124657" y="6162731"/>
            <a:ext cx="2506860" cy="3228697"/>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Check-In Call or Email</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Soft Ask or Upgrade Conversation</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If donor engagement is strong (attending events, responding to emails), consider suggesting a higher level of commitment.</a:t>
            </a:r>
          </a:p>
        </p:txBody>
      </p:sp>
      <p:grpSp>
        <p:nvGrpSpPr>
          <p:cNvPr name="Group 53" id="53"/>
          <p:cNvGrpSpPr/>
          <p:nvPr/>
        </p:nvGrpSpPr>
        <p:grpSpPr>
          <a:xfrm rot="0">
            <a:off x="12124657" y="4230505"/>
            <a:ext cx="2649956" cy="1549658"/>
            <a:chOff x="0" y="0"/>
            <a:chExt cx="5638478" cy="3230880"/>
          </a:xfrm>
        </p:grpSpPr>
        <p:sp>
          <p:nvSpPr>
            <p:cNvPr name="Freeform 54" id="54"/>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FBD42"/>
            </a:solidFill>
          </p:spPr>
        </p:sp>
      </p:grpSp>
      <p:sp>
        <p:nvSpPr>
          <p:cNvPr name="TextBox 55" id="55"/>
          <p:cNvSpPr txBox="true"/>
          <p:nvPr/>
        </p:nvSpPr>
        <p:spPr>
          <a:xfrm rot="0">
            <a:off x="12691622" y="4725241"/>
            <a:ext cx="1616574"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7</a:t>
            </a:r>
          </a:p>
        </p:txBody>
      </p:sp>
      <p:sp>
        <p:nvSpPr>
          <p:cNvPr name="AutoShape 56" id="56"/>
          <p:cNvSpPr/>
          <p:nvPr/>
        </p:nvSpPr>
        <p:spPr>
          <a:xfrm>
            <a:off x="16430002" y="5049429"/>
            <a:ext cx="0" cy="907985"/>
          </a:xfrm>
          <a:prstGeom prst="line">
            <a:avLst/>
          </a:prstGeom>
          <a:ln cap="flat" w="38100">
            <a:solidFill>
              <a:srgbClr val="CEF2DA"/>
            </a:solidFill>
            <a:prstDash val="sysDot"/>
            <a:headEnd type="none" len="sm" w="sm"/>
            <a:tailEnd type="none" len="sm" w="sm"/>
          </a:ln>
        </p:spPr>
      </p:sp>
      <p:sp>
        <p:nvSpPr>
          <p:cNvPr name="TextBox 57" id="57"/>
          <p:cNvSpPr txBox="true"/>
          <p:nvPr/>
        </p:nvSpPr>
        <p:spPr>
          <a:xfrm rot="0">
            <a:off x="15035700" y="2592044"/>
            <a:ext cx="2649956" cy="736767"/>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Annual Check-In &amp; Renewal</a:t>
            </a:r>
          </a:p>
        </p:txBody>
      </p:sp>
      <p:sp>
        <p:nvSpPr>
          <p:cNvPr name="TextBox 58" id="58"/>
          <p:cNvSpPr txBox="true"/>
          <p:nvPr/>
        </p:nvSpPr>
        <p:spPr>
          <a:xfrm rot="0">
            <a:off x="15035700" y="6162731"/>
            <a:ext cx="2490960" cy="1934188"/>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Comprehensive Impact Recap</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Invitation to Renew or Increase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Personal Gratitude Gesture</a:t>
            </a:r>
          </a:p>
        </p:txBody>
      </p:sp>
      <p:grpSp>
        <p:nvGrpSpPr>
          <p:cNvPr name="Group 59" id="59"/>
          <p:cNvGrpSpPr/>
          <p:nvPr/>
        </p:nvGrpSpPr>
        <p:grpSpPr>
          <a:xfrm rot="0">
            <a:off x="15035700" y="4230505"/>
            <a:ext cx="2649956" cy="1549658"/>
            <a:chOff x="0" y="0"/>
            <a:chExt cx="5638478" cy="3230880"/>
          </a:xfrm>
        </p:grpSpPr>
        <p:sp>
          <p:nvSpPr>
            <p:cNvPr name="Freeform 60" id="60"/>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FA700"/>
            </a:solidFill>
          </p:spPr>
        </p:sp>
      </p:grpSp>
      <p:sp>
        <p:nvSpPr>
          <p:cNvPr name="TextBox 61" id="61"/>
          <p:cNvSpPr txBox="true"/>
          <p:nvPr/>
        </p:nvSpPr>
        <p:spPr>
          <a:xfrm rot="0">
            <a:off x="15411870" y="4725241"/>
            <a:ext cx="1998164"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12</a:t>
            </a:r>
          </a:p>
        </p:txBody>
      </p:sp>
      <p:sp>
        <p:nvSpPr>
          <p:cNvPr name="TextBox 62" id="62"/>
          <p:cNvSpPr txBox="true"/>
          <p:nvPr/>
        </p:nvSpPr>
        <p:spPr>
          <a:xfrm rot="0">
            <a:off x="1656727" y="1256567"/>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Mid-Level Donor Journey</a:t>
            </a:r>
          </a:p>
        </p:txBody>
      </p:sp>
      <p:sp>
        <p:nvSpPr>
          <p:cNvPr name="Freeform 63" id="63"/>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transition spd="med">
    <p:fade/>
  </p:transition>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4115305" y="-202929"/>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5853793" y="-1130438"/>
            <a:ext cx="3095347" cy="309534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8" id="8"/>
          <p:cNvSpPr/>
          <p:nvPr/>
        </p:nvSpPr>
        <p:spPr>
          <a:xfrm flipH="false" flipV="false" rot="0">
            <a:off x="310466" y="9258300"/>
            <a:ext cx="17667068" cy="2672144"/>
          </a:xfrm>
          <a:custGeom>
            <a:avLst/>
            <a:gdLst/>
            <a:ahLst/>
            <a:cxnLst/>
            <a:rect r="r" b="b" t="t" l="l"/>
            <a:pathLst>
              <a:path h="2672144" w="17667068">
                <a:moveTo>
                  <a:pt x="0" y="0"/>
                </a:moveTo>
                <a:lnTo>
                  <a:pt x="17667068" y="0"/>
                </a:lnTo>
                <a:lnTo>
                  <a:pt x="17667068" y="2672144"/>
                </a:lnTo>
                <a:lnTo>
                  <a:pt x="0" y="2672144"/>
                </a:lnTo>
                <a:lnTo>
                  <a:pt x="0" y="0"/>
                </a:lnTo>
                <a:close/>
              </a:path>
            </a:pathLst>
          </a:custGeom>
          <a:blipFill>
            <a:blip r:embed="rId2">
              <a:alphaModFix amt="18999"/>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6716813" y="6491185"/>
            <a:ext cx="4699893" cy="1924534"/>
            <a:chOff x="0" y="0"/>
            <a:chExt cx="6266524" cy="2566045"/>
          </a:xfrm>
        </p:grpSpPr>
        <p:sp>
          <p:nvSpPr>
            <p:cNvPr name="Freeform 10" id="10"/>
            <p:cNvSpPr/>
            <p:nvPr/>
          </p:nvSpPr>
          <p:spPr>
            <a:xfrm flipH="false" flipV="false" rot="0">
              <a:off x="1883148" y="0"/>
              <a:ext cx="2500228" cy="1462633"/>
            </a:xfrm>
            <a:custGeom>
              <a:avLst/>
              <a:gdLst/>
              <a:ahLst/>
              <a:cxnLst/>
              <a:rect r="r" b="b" t="t" l="l"/>
              <a:pathLst>
                <a:path h="1462633" w="2500228">
                  <a:moveTo>
                    <a:pt x="0" y="0"/>
                  </a:moveTo>
                  <a:lnTo>
                    <a:pt x="2500228" y="0"/>
                  </a:lnTo>
                  <a:lnTo>
                    <a:pt x="2500228" y="1462633"/>
                  </a:lnTo>
                  <a:lnTo>
                    <a:pt x="0" y="1462633"/>
                  </a:lnTo>
                  <a:lnTo>
                    <a:pt x="0" y="0"/>
                  </a:lnTo>
                  <a:close/>
                </a:path>
              </a:pathLst>
            </a:custGeom>
            <a:blipFill>
              <a:blip r:embed="rId4"/>
              <a:stretch>
                <a:fillRect l="0" t="0" r="0" b="0"/>
              </a:stretch>
            </a:blipFill>
          </p:spPr>
        </p:sp>
        <p:grpSp>
          <p:nvGrpSpPr>
            <p:cNvPr name="Group 11" id="11"/>
            <p:cNvGrpSpPr/>
            <p:nvPr/>
          </p:nvGrpSpPr>
          <p:grpSpPr>
            <a:xfrm rot="0">
              <a:off x="0" y="1289222"/>
              <a:ext cx="6266524" cy="1276823"/>
              <a:chOff x="0" y="0"/>
              <a:chExt cx="1171457" cy="238688"/>
            </a:xfrm>
          </p:grpSpPr>
          <p:sp>
            <p:nvSpPr>
              <p:cNvPr name="Freeform 12" id="12"/>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13" id="13"/>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14" id="14"/>
            <p:cNvSpPr txBox="true"/>
            <p:nvPr/>
          </p:nvSpPr>
          <p:spPr>
            <a:xfrm rot="0">
              <a:off x="595193" y="1559228"/>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MAJOR DONOR</a:t>
              </a:r>
            </a:p>
          </p:txBody>
        </p:sp>
      </p:grpSp>
      <p:sp>
        <p:nvSpPr>
          <p:cNvPr name="TextBox 15" id="15"/>
          <p:cNvSpPr txBox="true"/>
          <p:nvPr/>
        </p:nvSpPr>
        <p:spPr>
          <a:xfrm rot="0">
            <a:off x="2031375" y="1256652"/>
            <a:ext cx="10486074"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Key Stewardship Journeys</a:t>
            </a:r>
          </a:p>
        </p:txBody>
      </p:sp>
      <p:grpSp>
        <p:nvGrpSpPr>
          <p:cNvPr name="Group 16" id="16"/>
          <p:cNvGrpSpPr/>
          <p:nvPr/>
        </p:nvGrpSpPr>
        <p:grpSpPr>
          <a:xfrm rot="0">
            <a:off x="1514281" y="6491185"/>
            <a:ext cx="4699893" cy="1924534"/>
            <a:chOff x="0" y="0"/>
            <a:chExt cx="6266524" cy="2566045"/>
          </a:xfrm>
        </p:grpSpPr>
        <p:sp>
          <p:nvSpPr>
            <p:cNvPr name="Freeform 17" id="17"/>
            <p:cNvSpPr/>
            <p:nvPr/>
          </p:nvSpPr>
          <p:spPr>
            <a:xfrm flipH="false" flipV="false" rot="0">
              <a:off x="1936834" y="0"/>
              <a:ext cx="2392856" cy="1462633"/>
            </a:xfrm>
            <a:custGeom>
              <a:avLst/>
              <a:gdLst/>
              <a:ahLst/>
              <a:cxnLst/>
              <a:rect r="r" b="b" t="t" l="l"/>
              <a:pathLst>
                <a:path h="1462633" w="2392856">
                  <a:moveTo>
                    <a:pt x="0" y="0"/>
                  </a:moveTo>
                  <a:lnTo>
                    <a:pt x="2392856" y="0"/>
                  </a:lnTo>
                  <a:lnTo>
                    <a:pt x="2392856" y="1462633"/>
                  </a:lnTo>
                  <a:lnTo>
                    <a:pt x="0" y="1462633"/>
                  </a:lnTo>
                  <a:lnTo>
                    <a:pt x="0" y="0"/>
                  </a:lnTo>
                  <a:close/>
                </a:path>
              </a:pathLst>
            </a:custGeom>
            <a:blipFill>
              <a:blip r:embed="rId5">
                <a:alphaModFix amt="46000"/>
              </a:blip>
              <a:stretch>
                <a:fillRect l="0" t="0" r="0" b="0"/>
              </a:stretch>
            </a:blipFill>
          </p:spPr>
        </p:sp>
        <p:grpSp>
          <p:nvGrpSpPr>
            <p:cNvPr name="Group 18" id="18"/>
            <p:cNvGrpSpPr/>
            <p:nvPr/>
          </p:nvGrpSpPr>
          <p:grpSpPr>
            <a:xfrm rot="0">
              <a:off x="0" y="1289222"/>
              <a:ext cx="6266524" cy="1276823"/>
              <a:chOff x="0" y="0"/>
              <a:chExt cx="1171457" cy="238688"/>
            </a:xfrm>
          </p:grpSpPr>
          <p:sp>
            <p:nvSpPr>
              <p:cNvPr name="Freeform 19" id="19"/>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20" id="20"/>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1" id="21"/>
            <p:cNvSpPr txBox="true"/>
            <p:nvPr/>
          </p:nvSpPr>
          <p:spPr>
            <a:xfrm rot="0">
              <a:off x="595193" y="1559228"/>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MID-LEVEL DONOR</a:t>
              </a:r>
            </a:p>
          </p:txBody>
        </p:sp>
      </p:grpSp>
      <p:grpSp>
        <p:nvGrpSpPr>
          <p:cNvPr name="Group 22" id="22"/>
          <p:cNvGrpSpPr/>
          <p:nvPr/>
        </p:nvGrpSpPr>
        <p:grpSpPr>
          <a:xfrm rot="0">
            <a:off x="12073826" y="3032662"/>
            <a:ext cx="4699893" cy="2415027"/>
            <a:chOff x="0" y="0"/>
            <a:chExt cx="6266524" cy="3220036"/>
          </a:xfrm>
        </p:grpSpPr>
        <p:sp>
          <p:nvSpPr>
            <p:cNvPr name="Freeform 23" id="23"/>
            <p:cNvSpPr/>
            <p:nvPr/>
          </p:nvSpPr>
          <p:spPr>
            <a:xfrm flipH="false" flipV="false" rot="0">
              <a:off x="1853530" y="0"/>
              <a:ext cx="2559463" cy="2114756"/>
            </a:xfrm>
            <a:custGeom>
              <a:avLst/>
              <a:gdLst/>
              <a:ahLst/>
              <a:cxnLst/>
              <a:rect r="r" b="b" t="t" l="l"/>
              <a:pathLst>
                <a:path h="2114756" w="2559463">
                  <a:moveTo>
                    <a:pt x="0" y="0"/>
                  </a:moveTo>
                  <a:lnTo>
                    <a:pt x="2559464" y="0"/>
                  </a:lnTo>
                  <a:lnTo>
                    <a:pt x="2559464" y="2114756"/>
                  </a:lnTo>
                  <a:lnTo>
                    <a:pt x="0" y="2114756"/>
                  </a:lnTo>
                  <a:lnTo>
                    <a:pt x="0" y="0"/>
                  </a:lnTo>
                  <a:close/>
                </a:path>
              </a:pathLst>
            </a:custGeom>
            <a:blipFill>
              <a:blip r:embed="rId6">
                <a:alphaModFix amt="46000"/>
                <a:extLst>
                  <a:ext uri="{96DAC541-7B7A-43D3-8B79-37D633B846F1}">
                    <asvg:svgBlip xmlns:asvg="http://schemas.microsoft.com/office/drawing/2016/SVG/main" r:embed="rId7"/>
                  </a:ext>
                </a:extLst>
              </a:blip>
              <a:stretch>
                <a:fillRect l="0" t="0" r="0" b="0"/>
              </a:stretch>
            </a:blipFill>
          </p:spPr>
        </p:sp>
        <p:grpSp>
          <p:nvGrpSpPr>
            <p:cNvPr name="Group 24" id="24"/>
            <p:cNvGrpSpPr/>
            <p:nvPr/>
          </p:nvGrpSpPr>
          <p:grpSpPr>
            <a:xfrm rot="0">
              <a:off x="0" y="1943214"/>
              <a:ext cx="6266524" cy="1276823"/>
              <a:chOff x="0" y="0"/>
              <a:chExt cx="1171457" cy="238688"/>
            </a:xfrm>
          </p:grpSpPr>
          <p:sp>
            <p:nvSpPr>
              <p:cNvPr name="Freeform 25" id="25"/>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26" id="26"/>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7" id="27"/>
            <p:cNvSpPr txBox="true"/>
            <p:nvPr/>
          </p:nvSpPr>
          <p:spPr>
            <a:xfrm rot="0">
              <a:off x="595193" y="2203694"/>
              <a:ext cx="5076138" cy="650376"/>
            </a:xfrm>
            <a:prstGeom prst="rect">
              <a:avLst/>
            </a:prstGeom>
          </p:spPr>
          <p:txBody>
            <a:bodyPr anchor="t" rtlCol="false" tIns="0" lIns="0" bIns="0" rIns="0">
              <a:spAutoFit/>
            </a:bodyPr>
            <a:lstStyle/>
            <a:p>
              <a:pPr algn="ctr">
                <a:lnSpc>
                  <a:spcPts val="3958"/>
                </a:lnSpc>
              </a:pPr>
              <a:r>
                <a:rPr lang="en-US" b="true" sz="2827" spc="67">
                  <a:solidFill>
                    <a:srgbClr val="F7F9F9">
                      <a:alpha val="45882"/>
                    </a:srgbClr>
                  </a:solidFill>
                  <a:latin typeface="Poppins Bold"/>
                  <a:ea typeface="Poppins Bold"/>
                  <a:cs typeface="Poppins Bold"/>
                  <a:sym typeface="Poppins Bold"/>
                </a:rPr>
                <a:t>RECURRING DONOR</a:t>
              </a:r>
            </a:p>
          </p:txBody>
        </p:sp>
      </p:grpSp>
      <p:grpSp>
        <p:nvGrpSpPr>
          <p:cNvPr name="Group 28" id="28"/>
          <p:cNvGrpSpPr/>
          <p:nvPr/>
        </p:nvGrpSpPr>
        <p:grpSpPr>
          <a:xfrm rot="0">
            <a:off x="6716813" y="3032662"/>
            <a:ext cx="4699893" cy="2415027"/>
            <a:chOff x="0" y="0"/>
            <a:chExt cx="6266524" cy="3220036"/>
          </a:xfrm>
        </p:grpSpPr>
        <p:sp>
          <p:nvSpPr>
            <p:cNvPr name="Freeform 29" id="29"/>
            <p:cNvSpPr/>
            <p:nvPr/>
          </p:nvSpPr>
          <p:spPr>
            <a:xfrm flipH="false" flipV="false" rot="0">
              <a:off x="2168789" y="0"/>
              <a:ext cx="1785015" cy="2954467"/>
            </a:xfrm>
            <a:custGeom>
              <a:avLst/>
              <a:gdLst/>
              <a:ahLst/>
              <a:cxnLst/>
              <a:rect r="r" b="b" t="t" l="l"/>
              <a:pathLst>
                <a:path h="2954467" w="1785015">
                  <a:moveTo>
                    <a:pt x="0" y="0"/>
                  </a:moveTo>
                  <a:lnTo>
                    <a:pt x="1785015" y="0"/>
                  </a:lnTo>
                  <a:lnTo>
                    <a:pt x="1785015" y="2954467"/>
                  </a:lnTo>
                  <a:lnTo>
                    <a:pt x="0" y="2954467"/>
                  </a:lnTo>
                  <a:lnTo>
                    <a:pt x="0" y="0"/>
                  </a:lnTo>
                  <a:close/>
                </a:path>
              </a:pathLst>
            </a:custGeom>
            <a:blipFill>
              <a:blip r:embed="rId8">
                <a:alphaModFix amt="46000"/>
                <a:extLst>
                  <a:ext uri="{96DAC541-7B7A-43D3-8B79-37D633B846F1}">
                    <asvg:svgBlip xmlns:asvg="http://schemas.microsoft.com/office/drawing/2016/SVG/main" r:embed="rId9"/>
                  </a:ext>
                </a:extLst>
              </a:blip>
              <a:stretch>
                <a:fillRect l="0" t="0" r="0" b="0"/>
              </a:stretch>
            </a:blipFill>
          </p:spPr>
        </p:sp>
        <p:grpSp>
          <p:nvGrpSpPr>
            <p:cNvPr name="Group 30" id="30"/>
            <p:cNvGrpSpPr/>
            <p:nvPr/>
          </p:nvGrpSpPr>
          <p:grpSpPr>
            <a:xfrm rot="0">
              <a:off x="0" y="1943214"/>
              <a:ext cx="6266524" cy="1276823"/>
              <a:chOff x="0" y="0"/>
              <a:chExt cx="1171457" cy="238688"/>
            </a:xfrm>
          </p:grpSpPr>
          <p:sp>
            <p:nvSpPr>
              <p:cNvPr name="Freeform 31" id="31"/>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32" id="32"/>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33" id="33"/>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FIRST-TIME DONOR</a:t>
              </a:r>
            </a:p>
          </p:txBody>
        </p:sp>
      </p:grpSp>
      <p:grpSp>
        <p:nvGrpSpPr>
          <p:cNvPr name="Group 34" id="34"/>
          <p:cNvGrpSpPr/>
          <p:nvPr/>
        </p:nvGrpSpPr>
        <p:grpSpPr>
          <a:xfrm rot="0">
            <a:off x="1514281" y="3032662"/>
            <a:ext cx="4699893" cy="2415027"/>
            <a:chOff x="0" y="0"/>
            <a:chExt cx="6266524" cy="3220036"/>
          </a:xfrm>
        </p:grpSpPr>
        <p:sp>
          <p:nvSpPr>
            <p:cNvPr name="Freeform 35" id="35"/>
            <p:cNvSpPr/>
            <p:nvPr/>
          </p:nvSpPr>
          <p:spPr>
            <a:xfrm flipH="false" flipV="false" rot="-30792">
              <a:off x="2340001" y="9064"/>
              <a:ext cx="2033014" cy="2033014"/>
            </a:xfrm>
            <a:custGeom>
              <a:avLst/>
              <a:gdLst/>
              <a:ahLst/>
              <a:cxnLst/>
              <a:rect r="r" b="b" t="t" l="l"/>
              <a:pathLst>
                <a:path h="2033014" w="2033014">
                  <a:moveTo>
                    <a:pt x="0" y="0"/>
                  </a:moveTo>
                  <a:lnTo>
                    <a:pt x="2033014" y="0"/>
                  </a:lnTo>
                  <a:lnTo>
                    <a:pt x="2033014" y="2033014"/>
                  </a:lnTo>
                  <a:lnTo>
                    <a:pt x="0" y="2033014"/>
                  </a:lnTo>
                  <a:lnTo>
                    <a:pt x="0" y="0"/>
                  </a:lnTo>
                  <a:close/>
                </a:path>
              </a:pathLst>
            </a:custGeom>
            <a:blipFill>
              <a:blip r:embed="rId10">
                <a:alphaModFix amt="46000"/>
                <a:extLst>
                  <a:ext uri="{96DAC541-7B7A-43D3-8B79-37D633B846F1}">
                    <asvg:svgBlip xmlns:asvg="http://schemas.microsoft.com/office/drawing/2016/SVG/main" r:embed="rId11"/>
                  </a:ext>
                </a:extLst>
              </a:blip>
              <a:stretch>
                <a:fillRect l="0" t="0" r="0" b="0"/>
              </a:stretch>
            </a:blipFill>
          </p:spPr>
        </p:sp>
        <p:grpSp>
          <p:nvGrpSpPr>
            <p:cNvPr name="Group 36" id="36"/>
            <p:cNvGrpSpPr/>
            <p:nvPr/>
          </p:nvGrpSpPr>
          <p:grpSpPr>
            <a:xfrm rot="0">
              <a:off x="0" y="1943214"/>
              <a:ext cx="6266524" cy="1276823"/>
              <a:chOff x="0" y="0"/>
              <a:chExt cx="1171457" cy="238688"/>
            </a:xfrm>
          </p:grpSpPr>
          <p:sp>
            <p:nvSpPr>
              <p:cNvPr name="Freeform 37" id="37"/>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38" id="38"/>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39" id="39"/>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PROSPECT</a:t>
              </a:r>
            </a:p>
          </p:txBody>
        </p:sp>
      </p:gr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6332461" y="5957414"/>
            <a:ext cx="2649956" cy="4251700"/>
            <a:chOff x="0" y="0"/>
            <a:chExt cx="697931" cy="1119789"/>
          </a:xfrm>
        </p:grpSpPr>
        <p:sp>
          <p:nvSpPr>
            <p:cNvPr name="Freeform 3" id="3"/>
            <p:cNvSpPr/>
            <p:nvPr/>
          </p:nvSpPr>
          <p:spPr>
            <a:xfrm flipH="false" flipV="false" rot="0">
              <a:off x="0" y="0"/>
              <a:ext cx="697931" cy="1119789"/>
            </a:xfrm>
            <a:custGeom>
              <a:avLst/>
              <a:gdLst/>
              <a:ahLst/>
              <a:cxnLst/>
              <a:rect r="r" b="b" t="t" l="l"/>
              <a:pathLst>
                <a:path h="1119789" w="697931">
                  <a:moveTo>
                    <a:pt x="148998" y="0"/>
                  </a:moveTo>
                  <a:lnTo>
                    <a:pt x="548933" y="0"/>
                  </a:lnTo>
                  <a:cubicBezTo>
                    <a:pt x="588450" y="0"/>
                    <a:pt x="626348" y="15698"/>
                    <a:pt x="654290" y="43640"/>
                  </a:cubicBezTo>
                  <a:cubicBezTo>
                    <a:pt x="682233" y="71583"/>
                    <a:pt x="697931" y="109481"/>
                    <a:pt x="697931" y="148998"/>
                  </a:cubicBezTo>
                  <a:lnTo>
                    <a:pt x="697931" y="970792"/>
                  </a:lnTo>
                  <a:cubicBezTo>
                    <a:pt x="697931" y="1010308"/>
                    <a:pt x="682233" y="1048206"/>
                    <a:pt x="654290" y="1076149"/>
                  </a:cubicBezTo>
                  <a:cubicBezTo>
                    <a:pt x="626348" y="1104091"/>
                    <a:pt x="588450" y="1119789"/>
                    <a:pt x="548933" y="1119789"/>
                  </a:cubicBezTo>
                  <a:lnTo>
                    <a:pt x="148998" y="1119789"/>
                  </a:lnTo>
                  <a:cubicBezTo>
                    <a:pt x="109481" y="1119789"/>
                    <a:pt x="71583" y="1104091"/>
                    <a:pt x="43640" y="1076149"/>
                  </a:cubicBezTo>
                  <a:cubicBezTo>
                    <a:pt x="15698" y="1048206"/>
                    <a:pt x="0" y="1010308"/>
                    <a:pt x="0" y="970792"/>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F7575"/>
              </a:solidFill>
              <a:prstDash val="solid"/>
              <a:round/>
            </a:ln>
          </p:spPr>
        </p:sp>
        <p:sp>
          <p:nvSpPr>
            <p:cNvPr name="TextBox 4" id="4"/>
            <p:cNvSpPr txBox="true"/>
            <p:nvPr/>
          </p:nvSpPr>
          <p:spPr>
            <a:xfrm>
              <a:off x="0" y="-66675"/>
              <a:ext cx="697931" cy="1186464"/>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9211696" y="5957330"/>
            <a:ext cx="2649956" cy="1848324"/>
            <a:chOff x="0" y="0"/>
            <a:chExt cx="697931" cy="486801"/>
          </a:xfrm>
        </p:grpSpPr>
        <p:sp>
          <p:nvSpPr>
            <p:cNvPr name="Freeform 6" id="6"/>
            <p:cNvSpPr/>
            <p:nvPr/>
          </p:nvSpPr>
          <p:spPr>
            <a:xfrm flipH="false" flipV="false" rot="0">
              <a:off x="0" y="0"/>
              <a:ext cx="697931" cy="486801"/>
            </a:xfrm>
            <a:custGeom>
              <a:avLst/>
              <a:gdLst/>
              <a:ahLst/>
              <a:cxnLst/>
              <a:rect r="r" b="b" t="t" l="l"/>
              <a:pathLst>
                <a:path h="486801" w="697931">
                  <a:moveTo>
                    <a:pt x="148998" y="0"/>
                  </a:moveTo>
                  <a:lnTo>
                    <a:pt x="548933" y="0"/>
                  </a:lnTo>
                  <a:cubicBezTo>
                    <a:pt x="588450" y="0"/>
                    <a:pt x="626348" y="15698"/>
                    <a:pt x="654290" y="43640"/>
                  </a:cubicBezTo>
                  <a:cubicBezTo>
                    <a:pt x="682233" y="71583"/>
                    <a:pt x="697931" y="109481"/>
                    <a:pt x="697931" y="148998"/>
                  </a:cubicBezTo>
                  <a:lnTo>
                    <a:pt x="697931" y="337804"/>
                  </a:lnTo>
                  <a:cubicBezTo>
                    <a:pt x="697931" y="377320"/>
                    <a:pt x="682233" y="415219"/>
                    <a:pt x="654290" y="443161"/>
                  </a:cubicBezTo>
                  <a:cubicBezTo>
                    <a:pt x="626348" y="471104"/>
                    <a:pt x="588450" y="486801"/>
                    <a:pt x="548933" y="486801"/>
                  </a:cubicBezTo>
                  <a:lnTo>
                    <a:pt x="148998" y="486801"/>
                  </a:lnTo>
                  <a:cubicBezTo>
                    <a:pt x="109481" y="486801"/>
                    <a:pt x="71583" y="471104"/>
                    <a:pt x="43640" y="443161"/>
                  </a:cubicBezTo>
                  <a:cubicBezTo>
                    <a:pt x="15698" y="415219"/>
                    <a:pt x="0" y="377320"/>
                    <a:pt x="0" y="337804"/>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F7575"/>
              </a:solidFill>
              <a:prstDash val="solid"/>
              <a:round/>
            </a:ln>
          </p:spPr>
        </p:sp>
        <p:sp>
          <p:nvSpPr>
            <p:cNvPr name="TextBox 7" id="7"/>
            <p:cNvSpPr txBox="true"/>
            <p:nvPr/>
          </p:nvSpPr>
          <p:spPr>
            <a:xfrm>
              <a:off x="0" y="-66675"/>
              <a:ext cx="697931" cy="553476"/>
            </a:xfrm>
            <a:prstGeom prst="rect">
              <a:avLst/>
            </a:prstGeom>
          </p:spPr>
          <p:txBody>
            <a:bodyPr anchor="ctr" rtlCol="false" tIns="50800" lIns="50800" bIns="50800" rIns="50800"/>
            <a:lstStyle/>
            <a:p>
              <a:pPr algn="ctr">
                <a:lnSpc>
                  <a:spcPts val="3343"/>
                </a:lnSpc>
              </a:pPr>
            </a:p>
          </p:txBody>
        </p:sp>
      </p:grpSp>
      <p:grpSp>
        <p:nvGrpSpPr>
          <p:cNvPr name="Group 8" id="8"/>
          <p:cNvGrpSpPr/>
          <p:nvPr/>
        </p:nvGrpSpPr>
        <p:grpSpPr>
          <a:xfrm rot="0">
            <a:off x="602344" y="5957414"/>
            <a:ext cx="2649956" cy="2139504"/>
            <a:chOff x="0" y="0"/>
            <a:chExt cx="697931" cy="563491"/>
          </a:xfrm>
        </p:grpSpPr>
        <p:sp>
          <p:nvSpPr>
            <p:cNvPr name="Freeform 9" id="9"/>
            <p:cNvSpPr/>
            <p:nvPr/>
          </p:nvSpPr>
          <p:spPr>
            <a:xfrm flipH="false" flipV="false" rot="0">
              <a:off x="0" y="0"/>
              <a:ext cx="697931" cy="563491"/>
            </a:xfrm>
            <a:custGeom>
              <a:avLst/>
              <a:gdLst/>
              <a:ahLst/>
              <a:cxnLst/>
              <a:rect r="r" b="b" t="t" l="l"/>
              <a:pathLst>
                <a:path h="563491" w="697931">
                  <a:moveTo>
                    <a:pt x="148998" y="0"/>
                  </a:moveTo>
                  <a:lnTo>
                    <a:pt x="548933" y="0"/>
                  </a:lnTo>
                  <a:cubicBezTo>
                    <a:pt x="588450" y="0"/>
                    <a:pt x="626348" y="15698"/>
                    <a:pt x="654290" y="43640"/>
                  </a:cubicBezTo>
                  <a:cubicBezTo>
                    <a:pt x="682233" y="71583"/>
                    <a:pt x="697931" y="109481"/>
                    <a:pt x="697931" y="148998"/>
                  </a:cubicBezTo>
                  <a:lnTo>
                    <a:pt x="697931" y="414493"/>
                  </a:lnTo>
                  <a:cubicBezTo>
                    <a:pt x="697931" y="454010"/>
                    <a:pt x="682233" y="491908"/>
                    <a:pt x="654290" y="519850"/>
                  </a:cubicBezTo>
                  <a:cubicBezTo>
                    <a:pt x="626348" y="547793"/>
                    <a:pt x="588450" y="563491"/>
                    <a:pt x="548933" y="563491"/>
                  </a:cubicBezTo>
                  <a:lnTo>
                    <a:pt x="148998" y="563491"/>
                  </a:lnTo>
                  <a:cubicBezTo>
                    <a:pt x="109481" y="563491"/>
                    <a:pt x="71583" y="547793"/>
                    <a:pt x="43640" y="519850"/>
                  </a:cubicBezTo>
                  <a:cubicBezTo>
                    <a:pt x="15698" y="491908"/>
                    <a:pt x="0" y="454010"/>
                    <a:pt x="0" y="414493"/>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F7575"/>
              </a:solidFill>
              <a:prstDash val="solid"/>
              <a:round/>
            </a:ln>
          </p:spPr>
        </p:sp>
        <p:sp>
          <p:nvSpPr>
            <p:cNvPr name="TextBox 10" id="10"/>
            <p:cNvSpPr txBox="true"/>
            <p:nvPr/>
          </p:nvSpPr>
          <p:spPr>
            <a:xfrm>
              <a:off x="0" y="-66675"/>
              <a:ext cx="697931" cy="630166"/>
            </a:xfrm>
            <a:prstGeom prst="rect">
              <a:avLst/>
            </a:prstGeom>
          </p:spPr>
          <p:txBody>
            <a:bodyPr anchor="ctr" rtlCol="false" tIns="50800" lIns="50800" bIns="50800" rIns="50800"/>
            <a:lstStyle/>
            <a:p>
              <a:pPr algn="ctr">
                <a:lnSpc>
                  <a:spcPts val="3343"/>
                </a:lnSpc>
              </a:pPr>
            </a:p>
          </p:txBody>
        </p:sp>
      </p:grpSp>
      <p:grpSp>
        <p:nvGrpSpPr>
          <p:cNvPr name="Group 11" id="11"/>
          <p:cNvGrpSpPr/>
          <p:nvPr/>
        </p:nvGrpSpPr>
        <p:grpSpPr>
          <a:xfrm rot="0">
            <a:off x="3473444" y="5957414"/>
            <a:ext cx="2649956" cy="1848240"/>
            <a:chOff x="0" y="0"/>
            <a:chExt cx="697931" cy="486779"/>
          </a:xfrm>
        </p:grpSpPr>
        <p:sp>
          <p:nvSpPr>
            <p:cNvPr name="Freeform 12" id="12"/>
            <p:cNvSpPr/>
            <p:nvPr/>
          </p:nvSpPr>
          <p:spPr>
            <a:xfrm flipH="false" flipV="false" rot="0">
              <a:off x="0" y="0"/>
              <a:ext cx="697931" cy="486779"/>
            </a:xfrm>
            <a:custGeom>
              <a:avLst/>
              <a:gdLst/>
              <a:ahLst/>
              <a:cxnLst/>
              <a:rect r="r" b="b" t="t" l="l"/>
              <a:pathLst>
                <a:path h="486779" w="697931">
                  <a:moveTo>
                    <a:pt x="148998" y="0"/>
                  </a:moveTo>
                  <a:lnTo>
                    <a:pt x="548933" y="0"/>
                  </a:lnTo>
                  <a:cubicBezTo>
                    <a:pt x="588450" y="0"/>
                    <a:pt x="626348" y="15698"/>
                    <a:pt x="654290" y="43640"/>
                  </a:cubicBezTo>
                  <a:cubicBezTo>
                    <a:pt x="682233" y="71583"/>
                    <a:pt x="697931" y="109481"/>
                    <a:pt x="697931" y="148998"/>
                  </a:cubicBezTo>
                  <a:lnTo>
                    <a:pt x="697931" y="337781"/>
                  </a:lnTo>
                  <a:cubicBezTo>
                    <a:pt x="697931" y="377298"/>
                    <a:pt x="682233" y="415196"/>
                    <a:pt x="654290" y="443139"/>
                  </a:cubicBezTo>
                  <a:cubicBezTo>
                    <a:pt x="626348" y="471081"/>
                    <a:pt x="588450" y="486779"/>
                    <a:pt x="548933" y="486779"/>
                  </a:cubicBezTo>
                  <a:lnTo>
                    <a:pt x="148998" y="486779"/>
                  </a:lnTo>
                  <a:cubicBezTo>
                    <a:pt x="109481" y="486779"/>
                    <a:pt x="71583" y="471081"/>
                    <a:pt x="43640" y="443139"/>
                  </a:cubicBezTo>
                  <a:cubicBezTo>
                    <a:pt x="15698" y="415196"/>
                    <a:pt x="0" y="377298"/>
                    <a:pt x="0" y="337781"/>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F7575"/>
              </a:solidFill>
              <a:prstDash val="solid"/>
              <a:round/>
            </a:ln>
          </p:spPr>
        </p:sp>
        <p:sp>
          <p:nvSpPr>
            <p:cNvPr name="TextBox 13" id="13"/>
            <p:cNvSpPr txBox="true"/>
            <p:nvPr/>
          </p:nvSpPr>
          <p:spPr>
            <a:xfrm>
              <a:off x="0" y="-66675"/>
              <a:ext cx="697931" cy="553454"/>
            </a:xfrm>
            <a:prstGeom prst="rect">
              <a:avLst/>
            </a:prstGeom>
          </p:spPr>
          <p:txBody>
            <a:bodyPr anchor="ctr" rtlCol="false" tIns="50800" lIns="50800" bIns="50800" rIns="50800"/>
            <a:lstStyle/>
            <a:p>
              <a:pPr algn="ctr">
                <a:lnSpc>
                  <a:spcPts val="3343"/>
                </a:lnSpc>
              </a:pPr>
            </a:p>
          </p:txBody>
        </p:sp>
      </p:grpSp>
      <p:grpSp>
        <p:nvGrpSpPr>
          <p:cNvPr name="Group 14" id="14"/>
          <p:cNvGrpSpPr/>
          <p:nvPr/>
        </p:nvGrpSpPr>
        <p:grpSpPr>
          <a:xfrm rot="0">
            <a:off x="12092171" y="5957414"/>
            <a:ext cx="2649956" cy="4081268"/>
            <a:chOff x="0" y="0"/>
            <a:chExt cx="697931" cy="1074902"/>
          </a:xfrm>
        </p:grpSpPr>
        <p:sp>
          <p:nvSpPr>
            <p:cNvPr name="Freeform 15" id="15"/>
            <p:cNvSpPr/>
            <p:nvPr/>
          </p:nvSpPr>
          <p:spPr>
            <a:xfrm flipH="false" flipV="false" rot="0">
              <a:off x="0" y="0"/>
              <a:ext cx="697931" cy="1074902"/>
            </a:xfrm>
            <a:custGeom>
              <a:avLst/>
              <a:gdLst/>
              <a:ahLst/>
              <a:cxnLst/>
              <a:rect r="r" b="b" t="t" l="l"/>
              <a:pathLst>
                <a:path h="1074902" w="697931">
                  <a:moveTo>
                    <a:pt x="148998" y="0"/>
                  </a:moveTo>
                  <a:lnTo>
                    <a:pt x="548933" y="0"/>
                  </a:lnTo>
                  <a:cubicBezTo>
                    <a:pt x="588450" y="0"/>
                    <a:pt x="626348" y="15698"/>
                    <a:pt x="654290" y="43640"/>
                  </a:cubicBezTo>
                  <a:cubicBezTo>
                    <a:pt x="682233" y="71583"/>
                    <a:pt x="697931" y="109481"/>
                    <a:pt x="697931" y="148998"/>
                  </a:cubicBezTo>
                  <a:lnTo>
                    <a:pt x="697931" y="925904"/>
                  </a:lnTo>
                  <a:cubicBezTo>
                    <a:pt x="697931" y="965421"/>
                    <a:pt x="682233" y="1003319"/>
                    <a:pt x="654290" y="1031261"/>
                  </a:cubicBezTo>
                  <a:cubicBezTo>
                    <a:pt x="626348" y="1059204"/>
                    <a:pt x="588450" y="1074902"/>
                    <a:pt x="548933" y="1074902"/>
                  </a:cubicBezTo>
                  <a:lnTo>
                    <a:pt x="148998" y="1074902"/>
                  </a:lnTo>
                  <a:cubicBezTo>
                    <a:pt x="109481" y="1074902"/>
                    <a:pt x="71583" y="1059204"/>
                    <a:pt x="43640" y="1031261"/>
                  </a:cubicBezTo>
                  <a:cubicBezTo>
                    <a:pt x="15698" y="1003319"/>
                    <a:pt x="0" y="965421"/>
                    <a:pt x="0" y="925904"/>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F7575"/>
              </a:solidFill>
              <a:prstDash val="solid"/>
              <a:round/>
            </a:ln>
          </p:spPr>
        </p:sp>
        <p:sp>
          <p:nvSpPr>
            <p:cNvPr name="TextBox 16" id="16"/>
            <p:cNvSpPr txBox="true"/>
            <p:nvPr/>
          </p:nvSpPr>
          <p:spPr>
            <a:xfrm>
              <a:off x="0" y="-66675"/>
              <a:ext cx="697931" cy="1141577"/>
            </a:xfrm>
            <a:prstGeom prst="rect">
              <a:avLst/>
            </a:prstGeom>
          </p:spPr>
          <p:txBody>
            <a:bodyPr anchor="ctr" rtlCol="false" tIns="50800" lIns="50800" bIns="50800" rIns="50800"/>
            <a:lstStyle/>
            <a:p>
              <a:pPr algn="ctr">
                <a:lnSpc>
                  <a:spcPts val="3343"/>
                </a:lnSpc>
              </a:pPr>
            </a:p>
          </p:txBody>
        </p:sp>
      </p:grpSp>
      <p:grpSp>
        <p:nvGrpSpPr>
          <p:cNvPr name="Group 17" id="17"/>
          <p:cNvGrpSpPr/>
          <p:nvPr/>
        </p:nvGrpSpPr>
        <p:grpSpPr>
          <a:xfrm rot="0">
            <a:off x="15003213" y="5957414"/>
            <a:ext cx="2649956" cy="4081268"/>
            <a:chOff x="0" y="0"/>
            <a:chExt cx="697931" cy="1074902"/>
          </a:xfrm>
        </p:grpSpPr>
        <p:sp>
          <p:nvSpPr>
            <p:cNvPr name="Freeform 18" id="18"/>
            <p:cNvSpPr/>
            <p:nvPr/>
          </p:nvSpPr>
          <p:spPr>
            <a:xfrm flipH="false" flipV="false" rot="0">
              <a:off x="0" y="0"/>
              <a:ext cx="697931" cy="1074902"/>
            </a:xfrm>
            <a:custGeom>
              <a:avLst/>
              <a:gdLst/>
              <a:ahLst/>
              <a:cxnLst/>
              <a:rect r="r" b="b" t="t" l="l"/>
              <a:pathLst>
                <a:path h="1074902" w="697931">
                  <a:moveTo>
                    <a:pt x="148998" y="0"/>
                  </a:moveTo>
                  <a:lnTo>
                    <a:pt x="548933" y="0"/>
                  </a:lnTo>
                  <a:cubicBezTo>
                    <a:pt x="588450" y="0"/>
                    <a:pt x="626348" y="15698"/>
                    <a:pt x="654290" y="43640"/>
                  </a:cubicBezTo>
                  <a:cubicBezTo>
                    <a:pt x="682233" y="71583"/>
                    <a:pt x="697931" y="109481"/>
                    <a:pt x="697931" y="148998"/>
                  </a:cubicBezTo>
                  <a:lnTo>
                    <a:pt x="697931" y="925904"/>
                  </a:lnTo>
                  <a:cubicBezTo>
                    <a:pt x="697931" y="965421"/>
                    <a:pt x="682233" y="1003319"/>
                    <a:pt x="654290" y="1031261"/>
                  </a:cubicBezTo>
                  <a:cubicBezTo>
                    <a:pt x="626348" y="1059204"/>
                    <a:pt x="588450" y="1074902"/>
                    <a:pt x="548933" y="1074902"/>
                  </a:cubicBezTo>
                  <a:lnTo>
                    <a:pt x="148998" y="1074902"/>
                  </a:lnTo>
                  <a:cubicBezTo>
                    <a:pt x="109481" y="1074902"/>
                    <a:pt x="71583" y="1059204"/>
                    <a:pt x="43640" y="1031261"/>
                  </a:cubicBezTo>
                  <a:cubicBezTo>
                    <a:pt x="15698" y="1003319"/>
                    <a:pt x="0" y="965421"/>
                    <a:pt x="0" y="925904"/>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FF7575"/>
              </a:solidFill>
              <a:prstDash val="solid"/>
              <a:round/>
            </a:ln>
          </p:spPr>
        </p:sp>
        <p:sp>
          <p:nvSpPr>
            <p:cNvPr name="TextBox 19" id="19"/>
            <p:cNvSpPr txBox="true"/>
            <p:nvPr/>
          </p:nvSpPr>
          <p:spPr>
            <a:xfrm>
              <a:off x="0" y="-66675"/>
              <a:ext cx="697931" cy="1141577"/>
            </a:xfrm>
            <a:prstGeom prst="rect">
              <a:avLst/>
            </a:prstGeom>
          </p:spPr>
          <p:txBody>
            <a:bodyPr anchor="ctr" rtlCol="false" tIns="50800" lIns="50800" bIns="50800" rIns="50800"/>
            <a:lstStyle/>
            <a:p>
              <a:pPr algn="ctr">
                <a:lnSpc>
                  <a:spcPts val="3343"/>
                </a:lnSpc>
              </a:pPr>
            </a:p>
          </p:txBody>
        </p:sp>
      </p:grpSp>
      <p:sp>
        <p:nvSpPr>
          <p:cNvPr name="AutoShape 20" id="20"/>
          <p:cNvSpPr/>
          <p:nvPr/>
        </p:nvSpPr>
        <p:spPr>
          <a:xfrm>
            <a:off x="7677168" y="5049429"/>
            <a:ext cx="0" cy="907985"/>
          </a:xfrm>
          <a:prstGeom prst="line">
            <a:avLst/>
          </a:prstGeom>
          <a:ln cap="flat" w="38100">
            <a:solidFill>
              <a:srgbClr val="CEF2DA"/>
            </a:solidFill>
            <a:prstDash val="sysDot"/>
            <a:headEnd type="none" len="sm" w="sm"/>
            <a:tailEnd type="none" len="sm" w="sm"/>
          </a:ln>
        </p:spPr>
      </p:sp>
      <p:sp>
        <p:nvSpPr>
          <p:cNvPr name="TextBox 21" id="21"/>
          <p:cNvSpPr txBox="true"/>
          <p:nvPr/>
        </p:nvSpPr>
        <p:spPr>
          <a:xfrm rot="0">
            <a:off x="6333140"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Early Impact Update &amp; Relationship Building</a:t>
            </a:r>
          </a:p>
        </p:txBody>
      </p:sp>
      <p:sp>
        <p:nvSpPr>
          <p:cNvPr name="TextBox 22" id="22"/>
          <p:cNvSpPr txBox="true"/>
          <p:nvPr/>
        </p:nvSpPr>
        <p:spPr>
          <a:xfrm rot="0">
            <a:off x="6332461" y="6162731"/>
            <a:ext cx="2526810" cy="3875951"/>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Short-Term Outcomes</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Personal Touchpoints</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Consider a site visit, virtual walkthrough, or a small reception if feasible.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Invite Dialogue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Encourage their feedback or questions.</a:t>
            </a:r>
          </a:p>
        </p:txBody>
      </p:sp>
      <p:grpSp>
        <p:nvGrpSpPr>
          <p:cNvPr name="Group 23" id="23"/>
          <p:cNvGrpSpPr/>
          <p:nvPr/>
        </p:nvGrpSpPr>
        <p:grpSpPr>
          <a:xfrm rot="0">
            <a:off x="6333140" y="4230505"/>
            <a:ext cx="2649956" cy="1549658"/>
            <a:chOff x="0" y="0"/>
            <a:chExt cx="5638478" cy="3230880"/>
          </a:xfrm>
        </p:grpSpPr>
        <p:sp>
          <p:nvSpPr>
            <p:cNvPr name="Freeform 24" id="24"/>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F9D9D"/>
            </a:solidFill>
          </p:spPr>
        </p:sp>
      </p:grpSp>
      <p:sp>
        <p:nvSpPr>
          <p:cNvPr name="TextBox 25" id="25"/>
          <p:cNvSpPr txBox="true"/>
          <p:nvPr/>
        </p:nvSpPr>
        <p:spPr>
          <a:xfrm rot="0">
            <a:off x="6718085" y="4725241"/>
            <a:ext cx="1880066"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2</a:t>
            </a:r>
          </a:p>
        </p:txBody>
      </p:sp>
      <p:sp>
        <p:nvSpPr>
          <p:cNvPr name="AutoShape 26" id="26"/>
          <p:cNvSpPr/>
          <p:nvPr/>
        </p:nvSpPr>
        <p:spPr>
          <a:xfrm>
            <a:off x="10582867" y="5049345"/>
            <a:ext cx="0" cy="907985"/>
          </a:xfrm>
          <a:prstGeom prst="line">
            <a:avLst/>
          </a:prstGeom>
          <a:ln cap="flat" w="38100">
            <a:solidFill>
              <a:srgbClr val="CEF2DA"/>
            </a:solidFill>
            <a:prstDash val="sysDot"/>
            <a:headEnd type="none" len="sm" w="sm"/>
            <a:tailEnd type="none" len="sm" w="sm"/>
          </a:ln>
        </p:spPr>
      </p:sp>
      <p:sp>
        <p:nvSpPr>
          <p:cNvPr name="TextBox 27" id="27"/>
          <p:cNvSpPr txBox="true"/>
          <p:nvPr/>
        </p:nvSpPr>
        <p:spPr>
          <a:xfrm rot="0">
            <a:off x="9213614" y="2591959"/>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Mid-Project (or Mid-Year) Progress Report</a:t>
            </a:r>
          </a:p>
        </p:txBody>
      </p:sp>
      <p:sp>
        <p:nvSpPr>
          <p:cNvPr name="TextBox 28" id="28"/>
          <p:cNvSpPr txBox="true"/>
          <p:nvPr/>
        </p:nvSpPr>
        <p:spPr>
          <a:xfrm rot="0">
            <a:off x="9238839" y="6162646"/>
            <a:ext cx="2472156" cy="1286933"/>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Detailed Progress Update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Show Gratitude Again</a:t>
            </a:r>
          </a:p>
        </p:txBody>
      </p:sp>
      <p:grpSp>
        <p:nvGrpSpPr>
          <p:cNvPr name="Group 29" id="29"/>
          <p:cNvGrpSpPr/>
          <p:nvPr/>
        </p:nvGrpSpPr>
        <p:grpSpPr>
          <a:xfrm rot="0">
            <a:off x="9212936" y="4230421"/>
            <a:ext cx="2649956" cy="1549658"/>
            <a:chOff x="0" y="0"/>
            <a:chExt cx="5638478" cy="3230880"/>
          </a:xfrm>
        </p:grpSpPr>
        <p:sp>
          <p:nvSpPr>
            <p:cNvPr name="Freeform 30" id="30"/>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F7575"/>
            </a:solidFill>
          </p:spPr>
        </p:sp>
      </p:grpSp>
      <p:sp>
        <p:nvSpPr>
          <p:cNvPr name="TextBox 31" id="31"/>
          <p:cNvSpPr txBox="true"/>
          <p:nvPr/>
        </p:nvSpPr>
        <p:spPr>
          <a:xfrm rot="0">
            <a:off x="9758409" y="4725157"/>
            <a:ext cx="1610815"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6</a:t>
            </a:r>
          </a:p>
        </p:txBody>
      </p:sp>
      <p:grpSp>
        <p:nvGrpSpPr>
          <p:cNvPr name="Group 32" id="32"/>
          <p:cNvGrpSpPr/>
          <p:nvPr/>
        </p:nvGrpSpPr>
        <p:grpSpPr>
          <a:xfrm rot="0">
            <a:off x="2244858" y="9001793"/>
            <a:ext cx="1752322" cy="1752322"/>
            <a:chOff x="0" y="0"/>
            <a:chExt cx="812800" cy="812800"/>
          </a:xfrm>
        </p:grpSpPr>
        <p:sp>
          <p:nvSpPr>
            <p:cNvPr name="Freeform 33" id="3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7575"/>
            </a:solidFill>
          </p:spPr>
        </p:sp>
        <p:sp>
          <p:nvSpPr>
            <p:cNvPr name="TextBox 34" id="3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35" id="35"/>
          <p:cNvGrpSpPr/>
          <p:nvPr/>
        </p:nvGrpSpPr>
        <p:grpSpPr>
          <a:xfrm rot="0">
            <a:off x="15003213" y="-723622"/>
            <a:ext cx="1752322" cy="1752322"/>
            <a:chOff x="0" y="0"/>
            <a:chExt cx="812800" cy="812800"/>
          </a:xfrm>
        </p:grpSpPr>
        <p:sp>
          <p:nvSpPr>
            <p:cNvPr name="Freeform 36" id="3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FB8D4"/>
            </a:solidFill>
          </p:spPr>
        </p:sp>
        <p:sp>
          <p:nvSpPr>
            <p:cNvPr name="TextBox 37" id="3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AutoShape 38" id="38"/>
          <p:cNvSpPr/>
          <p:nvPr/>
        </p:nvSpPr>
        <p:spPr>
          <a:xfrm>
            <a:off x="1927322" y="5049429"/>
            <a:ext cx="0" cy="907985"/>
          </a:xfrm>
          <a:prstGeom prst="line">
            <a:avLst/>
          </a:prstGeom>
          <a:ln cap="flat" w="38100">
            <a:solidFill>
              <a:srgbClr val="CEF2DA"/>
            </a:solidFill>
            <a:prstDash val="sysDot"/>
            <a:headEnd type="none" len="sm" w="sm"/>
            <a:tailEnd type="none" len="sm" w="sm"/>
          </a:ln>
        </p:spPr>
      </p:sp>
      <p:sp>
        <p:nvSpPr>
          <p:cNvPr name="TextBox 39" id="39"/>
          <p:cNvSpPr txBox="true"/>
          <p:nvPr/>
        </p:nvSpPr>
        <p:spPr>
          <a:xfrm rot="0">
            <a:off x="602344"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Immediate &amp; Personalized Acknowledgment</a:t>
            </a:r>
          </a:p>
        </p:txBody>
      </p:sp>
      <p:sp>
        <p:nvSpPr>
          <p:cNvPr name="TextBox 40" id="40"/>
          <p:cNvSpPr txBox="true"/>
          <p:nvPr/>
        </p:nvSpPr>
        <p:spPr>
          <a:xfrm rot="0">
            <a:off x="602344" y="6162731"/>
            <a:ext cx="2518675" cy="1934188"/>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Personal Thank-You</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Confirmation of Next Steps</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Optional Public Recognition</a:t>
            </a:r>
          </a:p>
          <a:p>
            <a:pPr algn="l">
              <a:lnSpc>
                <a:spcPts val="2548"/>
              </a:lnSpc>
            </a:pPr>
          </a:p>
        </p:txBody>
      </p:sp>
      <p:grpSp>
        <p:nvGrpSpPr>
          <p:cNvPr name="Group 41" id="41"/>
          <p:cNvGrpSpPr/>
          <p:nvPr/>
        </p:nvGrpSpPr>
        <p:grpSpPr>
          <a:xfrm rot="0">
            <a:off x="602344" y="4230505"/>
            <a:ext cx="2649956" cy="1549658"/>
            <a:chOff x="0" y="0"/>
            <a:chExt cx="5638478" cy="3230880"/>
          </a:xfrm>
        </p:grpSpPr>
        <p:sp>
          <p:nvSpPr>
            <p:cNvPr name="Freeform 42" id="42"/>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FF0F0"/>
            </a:solidFill>
          </p:spPr>
        </p:sp>
      </p:grpSp>
      <p:sp>
        <p:nvSpPr>
          <p:cNvPr name="TextBox 43" id="43"/>
          <p:cNvSpPr txBox="true"/>
          <p:nvPr/>
        </p:nvSpPr>
        <p:spPr>
          <a:xfrm rot="0">
            <a:off x="1424183" y="4725241"/>
            <a:ext cx="1006278"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1</a:t>
            </a:r>
          </a:p>
        </p:txBody>
      </p:sp>
      <p:sp>
        <p:nvSpPr>
          <p:cNvPr name="AutoShape 44" id="44"/>
          <p:cNvSpPr/>
          <p:nvPr/>
        </p:nvSpPr>
        <p:spPr>
          <a:xfrm>
            <a:off x="4817472" y="5049429"/>
            <a:ext cx="0" cy="907985"/>
          </a:xfrm>
          <a:prstGeom prst="line">
            <a:avLst/>
          </a:prstGeom>
          <a:ln cap="flat" w="38100">
            <a:solidFill>
              <a:srgbClr val="CEF2DA"/>
            </a:solidFill>
            <a:prstDash val="sysDot"/>
            <a:headEnd type="none" len="sm" w="sm"/>
            <a:tailEnd type="none" len="sm" w="sm"/>
          </a:ln>
        </p:spPr>
      </p:sp>
      <p:sp>
        <p:nvSpPr>
          <p:cNvPr name="TextBox 45" id="45"/>
          <p:cNvSpPr txBox="true"/>
          <p:nvPr/>
        </p:nvSpPr>
        <p:spPr>
          <a:xfrm rot="0">
            <a:off x="3443892" y="2592044"/>
            <a:ext cx="2649956" cy="736767"/>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Secondary Gratitude &amp; Team Introduction</a:t>
            </a:r>
          </a:p>
        </p:txBody>
      </p:sp>
      <p:sp>
        <p:nvSpPr>
          <p:cNvPr name="TextBox 46" id="46"/>
          <p:cNvSpPr txBox="true"/>
          <p:nvPr/>
        </p:nvSpPr>
        <p:spPr>
          <a:xfrm rot="0">
            <a:off x="3502995" y="6162731"/>
            <a:ext cx="2534191" cy="1286933"/>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“Second Wave” Thank-You</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Key Contacts Introduction</a:t>
            </a:r>
          </a:p>
        </p:txBody>
      </p:sp>
      <p:grpSp>
        <p:nvGrpSpPr>
          <p:cNvPr name="Group 47" id="47"/>
          <p:cNvGrpSpPr/>
          <p:nvPr/>
        </p:nvGrpSpPr>
        <p:grpSpPr>
          <a:xfrm rot="0">
            <a:off x="3443892" y="4230505"/>
            <a:ext cx="2649956" cy="1549658"/>
            <a:chOff x="0" y="0"/>
            <a:chExt cx="5638478" cy="3230880"/>
          </a:xfrm>
        </p:grpSpPr>
        <p:sp>
          <p:nvSpPr>
            <p:cNvPr name="Freeform 48" id="48"/>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ABDBD"/>
            </a:solidFill>
          </p:spPr>
        </p:sp>
      </p:grpSp>
      <p:sp>
        <p:nvSpPr>
          <p:cNvPr name="TextBox 49" id="49"/>
          <p:cNvSpPr txBox="true"/>
          <p:nvPr/>
        </p:nvSpPr>
        <p:spPr>
          <a:xfrm rot="0">
            <a:off x="4294845" y="4725241"/>
            <a:ext cx="1066256"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7</a:t>
            </a:r>
          </a:p>
        </p:txBody>
      </p:sp>
      <p:sp>
        <p:nvSpPr>
          <p:cNvPr name="AutoShape 50" id="50"/>
          <p:cNvSpPr/>
          <p:nvPr/>
        </p:nvSpPr>
        <p:spPr>
          <a:xfrm>
            <a:off x="13518959" y="5049429"/>
            <a:ext cx="0" cy="907985"/>
          </a:xfrm>
          <a:prstGeom prst="line">
            <a:avLst/>
          </a:prstGeom>
          <a:ln cap="flat" w="38100">
            <a:solidFill>
              <a:srgbClr val="CEF2DA"/>
            </a:solidFill>
            <a:prstDash val="sysDot"/>
            <a:headEnd type="none" len="sm" w="sm"/>
            <a:tailEnd type="none" len="sm" w="sm"/>
          </a:ln>
        </p:spPr>
      </p:sp>
      <p:sp>
        <p:nvSpPr>
          <p:cNvPr name="TextBox 51" id="51"/>
          <p:cNvSpPr txBox="true"/>
          <p:nvPr/>
        </p:nvSpPr>
        <p:spPr>
          <a:xfrm rot="0">
            <a:off x="12124657"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Deeper Involvement &amp; Leadership Invitation</a:t>
            </a:r>
          </a:p>
        </p:txBody>
      </p:sp>
      <p:sp>
        <p:nvSpPr>
          <p:cNvPr name="TextBox 52" id="52"/>
          <p:cNvSpPr txBox="true"/>
          <p:nvPr/>
        </p:nvSpPr>
        <p:spPr>
          <a:xfrm rot="0">
            <a:off x="12124657" y="6162731"/>
            <a:ext cx="2506860" cy="3875951"/>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Leadership or Advisory Role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Exclusive Opportunities</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Two-Way Exchange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Ask for their feedback and ideas. Major donors often enjoy being partners in solving problems, not just funders.</a:t>
            </a:r>
          </a:p>
          <a:p>
            <a:pPr algn="l">
              <a:lnSpc>
                <a:spcPts val="2548"/>
              </a:lnSpc>
            </a:pPr>
          </a:p>
        </p:txBody>
      </p:sp>
      <p:grpSp>
        <p:nvGrpSpPr>
          <p:cNvPr name="Group 53" id="53"/>
          <p:cNvGrpSpPr/>
          <p:nvPr/>
        </p:nvGrpSpPr>
        <p:grpSpPr>
          <a:xfrm rot="0">
            <a:off x="12124657" y="4230505"/>
            <a:ext cx="2649956" cy="1549658"/>
            <a:chOff x="0" y="0"/>
            <a:chExt cx="5638478" cy="3230880"/>
          </a:xfrm>
        </p:grpSpPr>
        <p:sp>
          <p:nvSpPr>
            <p:cNvPr name="Freeform 54" id="54"/>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85555"/>
            </a:solidFill>
          </p:spPr>
        </p:sp>
      </p:grpSp>
      <p:sp>
        <p:nvSpPr>
          <p:cNvPr name="TextBox 55" id="55"/>
          <p:cNvSpPr txBox="true"/>
          <p:nvPr/>
        </p:nvSpPr>
        <p:spPr>
          <a:xfrm rot="0">
            <a:off x="12691622" y="4725241"/>
            <a:ext cx="1616574"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9</a:t>
            </a:r>
          </a:p>
        </p:txBody>
      </p:sp>
      <p:sp>
        <p:nvSpPr>
          <p:cNvPr name="AutoShape 56" id="56"/>
          <p:cNvSpPr/>
          <p:nvPr/>
        </p:nvSpPr>
        <p:spPr>
          <a:xfrm>
            <a:off x="16430002" y="5049429"/>
            <a:ext cx="0" cy="907985"/>
          </a:xfrm>
          <a:prstGeom prst="line">
            <a:avLst/>
          </a:prstGeom>
          <a:ln cap="flat" w="38100">
            <a:solidFill>
              <a:srgbClr val="CEF2DA"/>
            </a:solidFill>
            <a:prstDash val="sysDot"/>
            <a:headEnd type="none" len="sm" w="sm"/>
            <a:tailEnd type="none" len="sm" w="sm"/>
          </a:ln>
        </p:spPr>
      </p:sp>
      <p:sp>
        <p:nvSpPr>
          <p:cNvPr name="TextBox 57" id="57"/>
          <p:cNvSpPr txBox="true"/>
          <p:nvPr/>
        </p:nvSpPr>
        <p:spPr>
          <a:xfrm rot="0">
            <a:off x="15035700"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Ongoing Stewardship &amp; Long-Term Engagement</a:t>
            </a:r>
          </a:p>
        </p:txBody>
      </p:sp>
      <p:sp>
        <p:nvSpPr>
          <p:cNvPr name="TextBox 58" id="58"/>
          <p:cNvSpPr txBox="true"/>
          <p:nvPr/>
        </p:nvSpPr>
        <p:spPr>
          <a:xfrm rot="0">
            <a:off x="15035700" y="6162731"/>
            <a:ext cx="2490960" cy="3552324"/>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Annual or Biannual Check-Ins</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Continuous Feedback Loop</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Legacy &amp; Planned Giving</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Once the relationship is solid, you may broach the topic of legacy gifts or endowments </a:t>
            </a:r>
          </a:p>
        </p:txBody>
      </p:sp>
      <p:grpSp>
        <p:nvGrpSpPr>
          <p:cNvPr name="Group 59" id="59"/>
          <p:cNvGrpSpPr/>
          <p:nvPr/>
        </p:nvGrpSpPr>
        <p:grpSpPr>
          <a:xfrm rot="0">
            <a:off x="15035700" y="4230505"/>
            <a:ext cx="2649956" cy="1549658"/>
            <a:chOff x="0" y="0"/>
            <a:chExt cx="5638478" cy="3230880"/>
          </a:xfrm>
        </p:grpSpPr>
        <p:sp>
          <p:nvSpPr>
            <p:cNvPr name="Freeform 60" id="60"/>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FF2222"/>
            </a:solidFill>
          </p:spPr>
        </p:sp>
      </p:grpSp>
      <p:sp>
        <p:nvSpPr>
          <p:cNvPr name="TextBox 61" id="61"/>
          <p:cNvSpPr txBox="true"/>
          <p:nvPr/>
        </p:nvSpPr>
        <p:spPr>
          <a:xfrm rot="0">
            <a:off x="15411870" y="4725241"/>
            <a:ext cx="1998164"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Month 12</a:t>
            </a:r>
          </a:p>
        </p:txBody>
      </p:sp>
      <p:sp>
        <p:nvSpPr>
          <p:cNvPr name="TextBox 62" id="62"/>
          <p:cNvSpPr txBox="true"/>
          <p:nvPr/>
        </p:nvSpPr>
        <p:spPr>
          <a:xfrm rot="0">
            <a:off x="1656727" y="1256567"/>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Major Donor Journey</a:t>
            </a:r>
          </a:p>
        </p:txBody>
      </p:sp>
      <p:sp>
        <p:nvSpPr>
          <p:cNvPr name="Freeform 63" id="63"/>
          <p:cNvSpPr/>
          <p:nvPr/>
        </p:nvSpPr>
        <p:spPr>
          <a:xfrm flipH="false" flipV="false" rot="0">
            <a:off x="756747" y="59195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transition spd="med">
    <p:fade/>
  </p:transition>
</p:sld>
</file>

<file path=ppt/slides/slide32.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4115305" y="-202929"/>
            <a:ext cx="620165" cy="620165"/>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5853793" y="-1130438"/>
            <a:ext cx="3095347" cy="309534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8" id="8"/>
          <p:cNvSpPr/>
          <p:nvPr/>
        </p:nvSpPr>
        <p:spPr>
          <a:xfrm flipH="false" flipV="false" rot="0">
            <a:off x="310466" y="9258300"/>
            <a:ext cx="17667068" cy="2672144"/>
          </a:xfrm>
          <a:custGeom>
            <a:avLst/>
            <a:gdLst/>
            <a:ahLst/>
            <a:cxnLst/>
            <a:rect r="r" b="b" t="t" l="l"/>
            <a:pathLst>
              <a:path h="2672144" w="17667068">
                <a:moveTo>
                  <a:pt x="0" y="0"/>
                </a:moveTo>
                <a:lnTo>
                  <a:pt x="17667068" y="0"/>
                </a:lnTo>
                <a:lnTo>
                  <a:pt x="17667068" y="2672144"/>
                </a:lnTo>
                <a:lnTo>
                  <a:pt x="0" y="2672144"/>
                </a:lnTo>
                <a:lnTo>
                  <a:pt x="0" y="0"/>
                </a:lnTo>
                <a:close/>
              </a:path>
            </a:pathLst>
          </a:custGeom>
          <a:blipFill>
            <a:blip r:embed="rId2">
              <a:alphaModFix amt="18999"/>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2073826" y="6379050"/>
            <a:ext cx="4699893" cy="2036670"/>
            <a:chOff x="0" y="0"/>
            <a:chExt cx="6266524" cy="2715559"/>
          </a:xfrm>
        </p:grpSpPr>
        <p:sp>
          <p:nvSpPr>
            <p:cNvPr name="Freeform 10" id="10"/>
            <p:cNvSpPr/>
            <p:nvPr/>
          </p:nvSpPr>
          <p:spPr>
            <a:xfrm flipH="false" flipV="false" rot="0">
              <a:off x="2300822" y="0"/>
              <a:ext cx="1664880" cy="1506717"/>
            </a:xfrm>
            <a:custGeom>
              <a:avLst/>
              <a:gdLst/>
              <a:ahLst/>
              <a:cxnLst/>
              <a:rect r="r" b="b" t="t" l="l"/>
              <a:pathLst>
                <a:path h="1506717" w="1664880">
                  <a:moveTo>
                    <a:pt x="0" y="0"/>
                  </a:moveTo>
                  <a:lnTo>
                    <a:pt x="1664880" y="0"/>
                  </a:lnTo>
                  <a:lnTo>
                    <a:pt x="1664880" y="1506717"/>
                  </a:lnTo>
                  <a:lnTo>
                    <a:pt x="0" y="150671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0" y="1438737"/>
              <a:ext cx="6266524" cy="1276823"/>
              <a:chOff x="0" y="0"/>
              <a:chExt cx="1171457" cy="238688"/>
            </a:xfrm>
          </p:grpSpPr>
          <p:sp>
            <p:nvSpPr>
              <p:cNvPr name="Freeform 12" id="12"/>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solidFill>
            </p:spPr>
          </p:sp>
          <p:sp>
            <p:nvSpPr>
              <p:cNvPr name="TextBox 13" id="13"/>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14" id="14"/>
            <p:cNvSpPr txBox="true"/>
            <p:nvPr/>
          </p:nvSpPr>
          <p:spPr>
            <a:xfrm rot="0">
              <a:off x="595193" y="1708742"/>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solidFill>
                  <a:latin typeface="Poppins Bold"/>
                  <a:ea typeface="Poppins Bold"/>
                  <a:cs typeface="Poppins Bold"/>
                  <a:sym typeface="Poppins Bold"/>
                </a:rPr>
                <a:t>LAPSED</a:t>
              </a:r>
            </a:p>
          </p:txBody>
        </p:sp>
      </p:grpSp>
      <p:sp>
        <p:nvSpPr>
          <p:cNvPr name="TextBox 15" id="15"/>
          <p:cNvSpPr txBox="true"/>
          <p:nvPr/>
        </p:nvSpPr>
        <p:spPr>
          <a:xfrm rot="0">
            <a:off x="2031375" y="1256652"/>
            <a:ext cx="10486074"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Key Stewardship Journeys</a:t>
            </a:r>
          </a:p>
        </p:txBody>
      </p:sp>
      <p:grpSp>
        <p:nvGrpSpPr>
          <p:cNvPr name="Group 16" id="16"/>
          <p:cNvGrpSpPr/>
          <p:nvPr/>
        </p:nvGrpSpPr>
        <p:grpSpPr>
          <a:xfrm rot="0">
            <a:off x="6716813" y="6491185"/>
            <a:ext cx="4699893" cy="1924534"/>
            <a:chOff x="0" y="0"/>
            <a:chExt cx="6266524" cy="2566045"/>
          </a:xfrm>
        </p:grpSpPr>
        <p:sp>
          <p:nvSpPr>
            <p:cNvPr name="Freeform 17" id="17"/>
            <p:cNvSpPr/>
            <p:nvPr/>
          </p:nvSpPr>
          <p:spPr>
            <a:xfrm flipH="false" flipV="false" rot="0">
              <a:off x="1883148" y="0"/>
              <a:ext cx="2500228" cy="1462633"/>
            </a:xfrm>
            <a:custGeom>
              <a:avLst/>
              <a:gdLst/>
              <a:ahLst/>
              <a:cxnLst/>
              <a:rect r="r" b="b" t="t" l="l"/>
              <a:pathLst>
                <a:path h="1462633" w="2500228">
                  <a:moveTo>
                    <a:pt x="0" y="0"/>
                  </a:moveTo>
                  <a:lnTo>
                    <a:pt x="2500228" y="0"/>
                  </a:lnTo>
                  <a:lnTo>
                    <a:pt x="2500228" y="1462633"/>
                  </a:lnTo>
                  <a:lnTo>
                    <a:pt x="0" y="1462633"/>
                  </a:lnTo>
                  <a:lnTo>
                    <a:pt x="0" y="0"/>
                  </a:lnTo>
                  <a:close/>
                </a:path>
              </a:pathLst>
            </a:custGeom>
            <a:blipFill>
              <a:blip r:embed="rId6">
                <a:alphaModFix amt="46000"/>
              </a:blip>
              <a:stretch>
                <a:fillRect l="0" t="0" r="0" b="0"/>
              </a:stretch>
            </a:blipFill>
          </p:spPr>
        </p:sp>
        <p:grpSp>
          <p:nvGrpSpPr>
            <p:cNvPr name="Group 18" id="18"/>
            <p:cNvGrpSpPr/>
            <p:nvPr/>
          </p:nvGrpSpPr>
          <p:grpSpPr>
            <a:xfrm rot="0">
              <a:off x="0" y="1289222"/>
              <a:ext cx="6266524" cy="1276823"/>
              <a:chOff x="0" y="0"/>
              <a:chExt cx="1171457" cy="238688"/>
            </a:xfrm>
          </p:grpSpPr>
          <p:sp>
            <p:nvSpPr>
              <p:cNvPr name="Freeform 19" id="19"/>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20" id="20"/>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1" id="21"/>
            <p:cNvSpPr txBox="true"/>
            <p:nvPr/>
          </p:nvSpPr>
          <p:spPr>
            <a:xfrm rot="0">
              <a:off x="595193" y="1559228"/>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MAJOR DONOR</a:t>
              </a:r>
            </a:p>
          </p:txBody>
        </p:sp>
      </p:grpSp>
      <p:grpSp>
        <p:nvGrpSpPr>
          <p:cNvPr name="Group 22" id="22"/>
          <p:cNvGrpSpPr/>
          <p:nvPr/>
        </p:nvGrpSpPr>
        <p:grpSpPr>
          <a:xfrm rot="0">
            <a:off x="1514281" y="6491185"/>
            <a:ext cx="4699893" cy="1924534"/>
            <a:chOff x="0" y="0"/>
            <a:chExt cx="6266524" cy="2566045"/>
          </a:xfrm>
        </p:grpSpPr>
        <p:sp>
          <p:nvSpPr>
            <p:cNvPr name="Freeform 23" id="23"/>
            <p:cNvSpPr/>
            <p:nvPr/>
          </p:nvSpPr>
          <p:spPr>
            <a:xfrm flipH="false" flipV="false" rot="0">
              <a:off x="1936834" y="0"/>
              <a:ext cx="2392856" cy="1462633"/>
            </a:xfrm>
            <a:custGeom>
              <a:avLst/>
              <a:gdLst/>
              <a:ahLst/>
              <a:cxnLst/>
              <a:rect r="r" b="b" t="t" l="l"/>
              <a:pathLst>
                <a:path h="1462633" w="2392856">
                  <a:moveTo>
                    <a:pt x="0" y="0"/>
                  </a:moveTo>
                  <a:lnTo>
                    <a:pt x="2392856" y="0"/>
                  </a:lnTo>
                  <a:lnTo>
                    <a:pt x="2392856" y="1462633"/>
                  </a:lnTo>
                  <a:lnTo>
                    <a:pt x="0" y="1462633"/>
                  </a:lnTo>
                  <a:lnTo>
                    <a:pt x="0" y="0"/>
                  </a:lnTo>
                  <a:close/>
                </a:path>
              </a:pathLst>
            </a:custGeom>
            <a:blipFill>
              <a:blip r:embed="rId7">
                <a:alphaModFix amt="46000"/>
              </a:blip>
              <a:stretch>
                <a:fillRect l="0" t="0" r="0" b="0"/>
              </a:stretch>
            </a:blipFill>
          </p:spPr>
        </p:sp>
        <p:grpSp>
          <p:nvGrpSpPr>
            <p:cNvPr name="Group 24" id="24"/>
            <p:cNvGrpSpPr/>
            <p:nvPr/>
          </p:nvGrpSpPr>
          <p:grpSpPr>
            <a:xfrm rot="0">
              <a:off x="0" y="1289222"/>
              <a:ext cx="6266524" cy="1276823"/>
              <a:chOff x="0" y="0"/>
              <a:chExt cx="1171457" cy="238688"/>
            </a:xfrm>
          </p:grpSpPr>
          <p:sp>
            <p:nvSpPr>
              <p:cNvPr name="Freeform 25" id="25"/>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26" id="26"/>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27" id="27"/>
            <p:cNvSpPr txBox="true"/>
            <p:nvPr/>
          </p:nvSpPr>
          <p:spPr>
            <a:xfrm rot="0">
              <a:off x="595193" y="1559228"/>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MID-LEVEL DONOR</a:t>
              </a:r>
            </a:p>
          </p:txBody>
        </p:sp>
      </p:grpSp>
      <p:grpSp>
        <p:nvGrpSpPr>
          <p:cNvPr name="Group 28" id="28"/>
          <p:cNvGrpSpPr/>
          <p:nvPr/>
        </p:nvGrpSpPr>
        <p:grpSpPr>
          <a:xfrm rot="0">
            <a:off x="12073826" y="3032662"/>
            <a:ext cx="4699893" cy="2415027"/>
            <a:chOff x="0" y="0"/>
            <a:chExt cx="6266524" cy="3220036"/>
          </a:xfrm>
        </p:grpSpPr>
        <p:sp>
          <p:nvSpPr>
            <p:cNvPr name="Freeform 29" id="29"/>
            <p:cNvSpPr/>
            <p:nvPr/>
          </p:nvSpPr>
          <p:spPr>
            <a:xfrm flipH="false" flipV="false" rot="0">
              <a:off x="1853530" y="0"/>
              <a:ext cx="2559463" cy="2114756"/>
            </a:xfrm>
            <a:custGeom>
              <a:avLst/>
              <a:gdLst/>
              <a:ahLst/>
              <a:cxnLst/>
              <a:rect r="r" b="b" t="t" l="l"/>
              <a:pathLst>
                <a:path h="2114756" w="2559463">
                  <a:moveTo>
                    <a:pt x="0" y="0"/>
                  </a:moveTo>
                  <a:lnTo>
                    <a:pt x="2559464" y="0"/>
                  </a:lnTo>
                  <a:lnTo>
                    <a:pt x="2559464" y="2114756"/>
                  </a:lnTo>
                  <a:lnTo>
                    <a:pt x="0" y="2114756"/>
                  </a:lnTo>
                  <a:lnTo>
                    <a:pt x="0" y="0"/>
                  </a:lnTo>
                  <a:close/>
                </a:path>
              </a:pathLst>
            </a:custGeom>
            <a:blipFill>
              <a:blip r:embed="rId8">
                <a:alphaModFix amt="46000"/>
                <a:extLst>
                  <a:ext uri="{96DAC541-7B7A-43D3-8B79-37D633B846F1}">
                    <asvg:svgBlip xmlns:asvg="http://schemas.microsoft.com/office/drawing/2016/SVG/main" r:embed="rId9"/>
                  </a:ext>
                </a:extLst>
              </a:blip>
              <a:stretch>
                <a:fillRect l="0" t="0" r="0" b="0"/>
              </a:stretch>
            </a:blipFill>
          </p:spPr>
        </p:sp>
        <p:grpSp>
          <p:nvGrpSpPr>
            <p:cNvPr name="Group 30" id="30"/>
            <p:cNvGrpSpPr/>
            <p:nvPr/>
          </p:nvGrpSpPr>
          <p:grpSpPr>
            <a:xfrm rot="0">
              <a:off x="0" y="1943214"/>
              <a:ext cx="6266524" cy="1276823"/>
              <a:chOff x="0" y="0"/>
              <a:chExt cx="1171457" cy="238688"/>
            </a:xfrm>
          </p:grpSpPr>
          <p:sp>
            <p:nvSpPr>
              <p:cNvPr name="Freeform 31" id="31"/>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32" id="32"/>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33" id="33"/>
            <p:cNvSpPr txBox="true"/>
            <p:nvPr/>
          </p:nvSpPr>
          <p:spPr>
            <a:xfrm rot="0">
              <a:off x="595193" y="2203694"/>
              <a:ext cx="5076138" cy="650376"/>
            </a:xfrm>
            <a:prstGeom prst="rect">
              <a:avLst/>
            </a:prstGeom>
          </p:spPr>
          <p:txBody>
            <a:bodyPr anchor="t" rtlCol="false" tIns="0" lIns="0" bIns="0" rIns="0">
              <a:spAutoFit/>
            </a:bodyPr>
            <a:lstStyle/>
            <a:p>
              <a:pPr algn="ctr">
                <a:lnSpc>
                  <a:spcPts val="3958"/>
                </a:lnSpc>
              </a:pPr>
              <a:r>
                <a:rPr lang="en-US" b="true" sz="2827" spc="67">
                  <a:solidFill>
                    <a:srgbClr val="F7F9F9">
                      <a:alpha val="45882"/>
                    </a:srgbClr>
                  </a:solidFill>
                  <a:latin typeface="Poppins Bold"/>
                  <a:ea typeface="Poppins Bold"/>
                  <a:cs typeface="Poppins Bold"/>
                  <a:sym typeface="Poppins Bold"/>
                </a:rPr>
                <a:t>RECURRING DONOR</a:t>
              </a:r>
            </a:p>
          </p:txBody>
        </p:sp>
      </p:grpSp>
      <p:grpSp>
        <p:nvGrpSpPr>
          <p:cNvPr name="Group 34" id="34"/>
          <p:cNvGrpSpPr/>
          <p:nvPr/>
        </p:nvGrpSpPr>
        <p:grpSpPr>
          <a:xfrm rot="0">
            <a:off x="6716813" y="3032662"/>
            <a:ext cx="4699893" cy="2415027"/>
            <a:chOff x="0" y="0"/>
            <a:chExt cx="6266524" cy="3220036"/>
          </a:xfrm>
        </p:grpSpPr>
        <p:sp>
          <p:nvSpPr>
            <p:cNvPr name="Freeform 35" id="35"/>
            <p:cNvSpPr/>
            <p:nvPr/>
          </p:nvSpPr>
          <p:spPr>
            <a:xfrm flipH="false" flipV="false" rot="0">
              <a:off x="2168789" y="0"/>
              <a:ext cx="1785015" cy="2954467"/>
            </a:xfrm>
            <a:custGeom>
              <a:avLst/>
              <a:gdLst/>
              <a:ahLst/>
              <a:cxnLst/>
              <a:rect r="r" b="b" t="t" l="l"/>
              <a:pathLst>
                <a:path h="2954467" w="1785015">
                  <a:moveTo>
                    <a:pt x="0" y="0"/>
                  </a:moveTo>
                  <a:lnTo>
                    <a:pt x="1785015" y="0"/>
                  </a:lnTo>
                  <a:lnTo>
                    <a:pt x="1785015" y="2954467"/>
                  </a:lnTo>
                  <a:lnTo>
                    <a:pt x="0" y="2954467"/>
                  </a:lnTo>
                  <a:lnTo>
                    <a:pt x="0" y="0"/>
                  </a:lnTo>
                  <a:close/>
                </a:path>
              </a:pathLst>
            </a:custGeom>
            <a:blipFill>
              <a:blip r:embed="rId10">
                <a:alphaModFix amt="46000"/>
                <a:extLst>
                  <a:ext uri="{96DAC541-7B7A-43D3-8B79-37D633B846F1}">
                    <asvg:svgBlip xmlns:asvg="http://schemas.microsoft.com/office/drawing/2016/SVG/main" r:embed="rId11"/>
                  </a:ext>
                </a:extLst>
              </a:blip>
              <a:stretch>
                <a:fillRect l="0" t="0" r="0" b="0"/>
              </a:stretch>
            </a:blipFill>
          </p:spPr>
        </p:sp>
        <p:grpSp>
          <p:nvGrpSpPr>
            <p:cNvPr name="Group 36" id="36"/>
            <p:cNvGrpSpPr/>
            <p:nvPr/>
          </p:nvGrpSpPr>
          <p:grpSpPr>
            <a:xfrm rot="0">
              <a:off x="0" y="1943214"/>
              <a:ext cx="6266524" cy="1276823"/>
              <a:chOff x="0" y="0"/>
              <a:chExt cx="1171457" cy="238688"/>
            </a:xfrm>
          </p:grpSpPr>
          <p:sp>
            <p:nvSpPr>
              <p:cNvPr name="Freeform 37" id="37"/>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38" id="38"/>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39" id="39"/>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FIRST-TIME DONOR</a:t>
              </a:r>
            </a:p>
          </p:txBody>
        </p:sp>
      </p:grpSp>
      <p:grpSp>
        <p:nvGrpSpPr>
          <p:cNvPr name="Group 40" id="40"/>
          <p:cNvGrpSpPr/>
          <p:nvPr/>
        </p:nvGrpSpPr>
        <p:grpSpPr>
          <a:xfrm rot="0">
            <a:off x="1514281" y="3032662"/>
            <a:ext cx="4699893" cy="2415027"/>
            <a:chOff x="0" y="0"/>
            <a:chExt cx="6266524" cy="3220036"/>
          </a:xfrm>
        </p:grpSpPr>
        <p:sp>
          <p:nvSpPr>
            <p:cNvPr name="Freeform 41" id="41"/>
            <p:cNvSpPr/>
            <p:nvPr/>
          </p:nvSpPr>
          <p:spPr>
            <a:xfrm flipH="false" flipV="false" rot="-30792">
              <a:off x="2340001" y="9064"/>
              <a:ext cx="2033014" cy="2033014"/>
            </a:xfrm>
            <a:custGeom>
              <a:avLst/>
              <a:gdLst/>
              <a:ahLst/>
              <a:cxnLst/>
              <a:rect r="r" b="b" t="t" l="l"/>
              <a:pathLst>
                <a:path h="2033014" w="2033014">
                  <a:moveTo>
                    <a:pt x="0" y="0"/>
                  </a:moveTo>
                  <a:lnTo>
                    <a:pt x="2033014" y="0"/>
                  </a:lnTo>
                  <a:lnTo>
                    <a:pt x="2033014" y="2033014"/>
                  </a:lnTo>
                  <a:lnTo>
                    <a:pt x="0" y="2033014"/>
                  </a:lnTo>
                  <a:lnTo>
                    <a:pt x="0" y="0"/>
                  </a:lnTo>
                  <a:close/>
                </a:path>
              </a:pathLst>
            </a:custGeom>
            <a:blipFill>
              <a:blip r:embed="rId12">
                <a:alphaModFix amt="46000"/>
                <a:extLst>
                  <a:ext uri="{96DAC541-7B7A-43D3-8B79-37D633B846F1}">
                    <asvg:svgBlip xmlns:asvg="http://schemas.microsoft.com/office/drawing/2016/SVG/main" r:embed="rId13"/>
                  </a:ext>
                </a:extLst>
              </a:blip>
              <a:stretch>
                <a:fillRect l="0" t="0" r="0" b="0"/>
              </a:stretch>
            </a:blipFill>
          </p:spPr>
        </p:sp>
        <p:grpSp>
          <p:nvGrpSpPr>
            <p:cNvPr name="Group 42" id="42"/>
            <p:cNvGrpSpPr/>
            <p:nvPr/>
          </p:nvGrpSpPr>
          <p:grpSpPr>
            <a:xfrm rot="0">
              <a:off x="0" y="1943214"/>
              <a:ext cx="6266524" cy="1276823"/>
              <a:chOff x="0" y="0"/>
              <a:chExt cx="1171457" cy="238688"/>
            </a:xfrm>
          </p:grpSpPr>
          <p:sp>
            <p:nvSpPr>
              <p:cNvPr name="Freeform 43" id="43"/>
              <p:cNvSpPr/>
              <p:nvPr/>
            </p:nvSpPr>
            <p:spPr>
              <a:xfrm flipH="false" flipV="false" rot="0">
                <a:off x="0" y="0"/>
                <a:ext cx="1171457" cy="238688"/>
              </a:xfrm>
              <a:custGeom>
                <a:avLst/>
                <a:gdLst/>
                <a:ahLst/>
                <a:cxnLst/>
                <a:rect r="r" b="b" t="t" l="l"/>
                <a:pathLst>
                  <a:path h="238688" w="1171457">
                    <a:moveTo>
                      <a:pt x="59106" y="0"/>
                    </a:moveTo>
                    <a:lnTo>
                      <a:pt x="1112350" y="0"/>
                    </a:lnTo>
                    <a:cubicBezTo>
                      <a:pt x="1128026" y="0"/>
                      <a:pt x="1143060" y="6227"/>
                      <a:pt x="1154145" y="17312"/>
                    </a:cubicBezTo>
                    <a:cubicBezTo>
                      <a:pt x="1165229" y="28396"/>
                      <a:pt x="1171457" y="43430"/>
                      <a:pt x="1171457" y="59106"/>
                    </a:cubicBezTo>
                    <a:lnTo>
                      <a:pt x="1171457" y="179582"/>
                    </a:lnTo>
                    <a:cubicBezTo>
                      <a:pt x="1171457" y="212225"/>
                      <a:pt x="1144994" y="238688"/>
                      <a:pt x="1112350" y="238688"/>
                    </a:cubicBezTo>
                    <a:lnTo>
                      <a:pt x="59106" y="238688"/>
                    </a:lnTo>
                    <a:cubicBezTo>
                      <a:pt x="43430" y="238688"/>
                      <a:pt x="28396" y="232461"/>
                      <a:pt x="17312" y="221376"/>
                    </a:cubicBezTo>
                    <a:cubicBezTo>
                      <a:pt x="6227" y="210291"/>
                      <a:pt x="0" y="195257"/>
                      <a:pt x="0" y="179582"/>
                    </a:cubicBezTo>
                    <a:lnTo>
                      <a:pt x="0" y="59106"/>
                    </a:lnTo>
                    <a:cubicBezTo>
                      <a:pt x="0" y="43430"/>
                      <a:pt x="6227" y="28396"/>
                      <a:pt x="17312" y="17312"/>
                    </a:cubicBezTo>
                    <a:cubicBezTo>
                      <a:pt x="28396" y="6227"/>
                      <a:pt x="43430" y="0"/>
                      <a:pt x="59106" y="0"/>
                    </a:cubicBezTo>
                    <a:close/>
                  </a:path>
                </a:pathLst>
              </a:custGeom>
              <a:solidFill>
                <a:srgbClr val="55D396">
                  <a:alpha val="45882"/>
                </a:srgbClr>
              </a:solidFill>
            </p:spPr>
          </p:sp>
          <p:sp>
            <p:nvSpPr>
              <p:cNvPr name="TextBox 44" id="44"/>
              <p:cNvSpPr txBox="true"/>
              <p:nvPr/>
            </p:nvSpPr>
            <p:spPr>
              <a:xfrm>
                <a:off x="0" y="-66675"/>
                <a:ext cx="1171457" cy="305363"/>
              </a:xfrm>
              <a:prstGeom prst="rect">
                <a:avLst/>
              </a:prstGeom>
            </p:spPr>
            <p:txBody>
              <a:bodyPr anchor="ctr" rtlCol="false" tIns="50800" lIns="50800" bIns="50800" rIns="50800"/>
              <a:lstStyle/>
              <a:p>
                <a:pPr algn="ctr">
                  <a:lnSpc>
                    <a:spcPts val="3343"/>
                  </a:lnSpc>
                </a:pPr>
              </a:p>
            </p:txBody>
          </p:sp>
        </p:grpSp>
        <p:sp>
          <p:nvSpPr>
            <p:cNvPr name="TextBox 45" id="45"/>
            <p:cNvSpPr txBox="true"/>
            <p:nvPr/>
          </p:nvSpPr>
          <p:spPr>
            <a:xfrm rot="0">
              <a:off x="595193" y="2213219"/>
              <a:ext cx="5076138" cy="660611"/>
            </a:xfrm>
            <a:prstGeom prst="rect">
              <a:avLst/>
            </a:prstGeom>
          </p:spPr>
          <p:txBody>
            <a:bodyPr anchor="t" rtlCol="false" tIns="0" lIns="0" bIns="0" rIns="0">
              <a:spAutoFit/>
            </a:bodyPr>
            <a:lstStyle/>
            <a:p>
              <a:pPr algn="ctr">
                <a:lnSpc>
                  <a:spcPts val="4098"/>
                </a:lnSpc>
              </a:pPr>
              <a:r>
                <a:rPr lang="en-US" b="true" sz="2927" spc="70">
                  <a:solidFill>
                    <a:srgbClr val="F7F9F9">
                      <a:alpha val="45882"/>
                    </a:srgbClr>
                  </a:solidFill>
                  <a:latin typeface="Poppins Bold"/>
                  <a:ea typeface="Poppins Bold"/>
                  <a:cs typeface="Poppins Bold"/>
                  <a:sym typeface="Poppins Bold"/>
                </a:rPr>
                <a:t>PROSPECT</a:t>
              </a:r>
            </a:p>
          </p:txBody>
        </p:sp>
      </p:gr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7770718" y="5957414"/>
            <a:ext cx="2649956" cy="2463676"/>
            <a:chOff x="0" y="0"/>
            <a:chExt cx="697931" cy="648869"/>
          </a:xfrm>
        </p:grpSpPr>
        <p:sp>
          <p:nvSpPr>
            <p:cNvPr name="Freeform 3" id="3"/>
            <p:cNvSpPr/>
            <p:nvPr/>
          </p:nvSpPr>
          <p:spPr>
            <a:xfrm flipH="false" flipV="false" rot="0">
              <a:off x="0" y="0"/>
              <a:ext cx="697931" cy="648869"/>
            </a:xfrm>
            <a:custGeom>
              <a:avLst/>
              <a:gdLst/>
              <a:ahLst/>
              <a:cxnLst/>
              <a:rect r="r" b="b" t="t" l="l"/>
              <a:pathLst>
                <a:path h="648869" w="697931">
                  <a:moveTo>
                    <a:pt x="148998" y="0"/>
                  </a:moveTo>
                  <a:lnTo>
                    <a:pt x="548933" y="0"/>
                  </a:lnTo>
                  <a:cubicBezTo>
                    <a:pt x="588450" y="0"/>
                    <a:pt x="626348" y="15698"/>
                    <a:pt x="654290" y="43640"/>
                  </a:cubicBezTo>
                  <a:cubicBezTo>
                    <a:pt x="682233" y="71583"/>
                    <a:pt x="697931" y="109481"/>
                    <a:pt x="697931" y="148998"/>
                  </a:cubicBezTo>
                  <a:lnTo>
                    <a:pt x="697931" y="499872"/>
                  </a:lnTo>
                  <a:cubicBezTo>
                    <a:pt x="697931" y="539388"/>
                    <a:pt x="682233" y="577286"/>
                    <a:pt x="654290" y="605229"/>
                  </a:cubicBezTo>
                  <a:cubicBezTo>
                    <a:pt x="626348" y="633171"/>
                    <a:pt x="588450" y="648869"/>
                    <a:pt x="548933" y="648869"/>
                  </a:cubicBezTo>
                  <a:lnTo>
                    <a:pt x="148998" y="648869"/>
                  </a:lnTo>
                  <a:cubicBezTo>
                    <a:pt x="109481" y="648869"/>
                    <a:pt x="71583" y="633171"/>
                    <a:pt x="43640" y="605229"/>
                  </a:cubicBezTo>
                  <a:cubicBezTo>
                    <a:pt x="15698" y="577286"/>
                    <a:pt x="0" y="539388"/>
                    <a:pt x="0" y="499872"/>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A084FF"/>
              </a:solidFill>
              <a:prstDash val="solid"/>
              <a:round/>
            </a:ln>
          </p:spPr>
        </p:sp>
        <p:sp>
          <p:nvSpPr>
            <p:cNvPr name="TextBox 4" id="4"/>
            <p:cNvSpPr txBox="true"/>
            <p:nvPr/>
          </p:nvSpPr>
          <p:spPr>
            <a:xfrm>
              <a:off x="0" y="-66675"/>
              <a:ext cx="697931" cy="715544"/>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0707103" y="5957414"/>
            <a:ext cx="2649956" cy="1848240"/>
            <a:chOff x="0" y="0"/>
            <a:chExt cx="697931" cy="486779"/>
          </a:xfrm>
        </p:grpSpPr>
        <p:sp>
          <p:nvSpPr>
            <p:cNvPr name="Freeform 6" id="6"/>
            <p:cNvSpPr/>
            <p:nvPr/>
          </p:nvSpPr>
          <p:spPr>
            <a:xfrm flipH="false" flipV="false" rot="0">
              <a:off x="0" y="0"/>
              <a:ext cx="697931" cy="486779"/>
            </a:xfrm>
            <a:custGeom>
              <a:avLst/>
              <a:gdLst/>
              <a:ahLst/>
              <a:cxnLst/>
              <a:rect r="r" b="b" t="t" l="l"/>
              <a:pathLst>
                <a:path h="486779" w="697931">
                  <a:moveTo>
                    <a:pt x="148998" y="0"/>
                  </a:moveTo>
                  <a:lnTo>
                    <a:pt x="548933" y="0"/>
                  </a:lnTo>
                  <a:cubicBezTo>
                    <a:pt x="588450" y="0"/>
                    <a:pt x="626348" y="15698"/>
                    <a:pt x="654290" y="43640"/>
                  </a:cubicBezTo>
                  <a:cubicBezTo>
                    <a:pt x="682233" y="71583"/>
                    <a:pt x="697931" y="109481"/>
                    <a:pt x="697931" y="148998"/>
                  </a:cubicBezTo>
                  <a:lnTo>
                    <a:pt x="697931" y="337781"/>
                  </a:lnTo>
                  <a:cubicBezTo>
                    <a:pt x="697931" y="377298"/>
                    <a:pt x="682233" y="415196"/>
                    <a:pt x="654290" y="443139"/>
                  </a:cubicBezTo>
                  <a:cubicBezTo>
                    <a:pt x="626348" y="471081"/>
                    <a:pt x="588450" y="486779"/>
                    <a:pt x="548933" y="486779"/>
                  </a:cubicBezTo>
                  <a:lnTo>
                    <a:pt x="148998" y="486779"/>
                  </a:lnTo>
                  <a:cubicBezTo>
                    <a:pt x="109481" y="486779"/>
                    <a:pt x="71583" y="471081"/>
                    <a:pt x="43640" y="443139"/>
                  </a:cubicBezTo>
                  <a:cubicBezTo>
                    <a:pt x="15698" y="415196"/>
                    <a:pt x="0" y="377298"/>
                    <a:pt x="0" y="337781"/>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A084FF"/>
              </a:solidFill>
              <a:prstDash val="solid"/>
              <a:round/>
            </a:ln>
          </p:spPr>
        </p:sp>
        <p:sp>
          <p:nvSpPr>
            <p:cNvPr name="TextBox 7" id="7"/>
            <p:cNvSpPr txBox="true"/>
            <p:nvPr/>
          </p:nvSpPr>
          <p:spPr>
            <a:xfrm>
              <a:off x="0" y="-66675"/>
              <a:ext cx="697931" cy="553454"/>
            </a:xfrm>
            <a:prstGeom prst="rect">
              <a:avLst/>
            </a:prstGeom>
          </p:spPr>
          <p:txBody>
            <a:bodyPr anchor="ctr" rtlCol="false" tIns="50800" lIns="50800" bIns="50800" rIns="50800"/>
            <a:lstStyle/>
            <a:p>
              <a:pPr algn="ctr">
                <a:lnSpc>
                  <a:spcPts val="3343"/>
                </a:lnSpc>
              </a:pPr>
            </a:p>
          </p:txBody>
        </p:sp>
      </p:grpSp>
      <p:grpSp>
        <p:nvGrpSpPr>
          <p:cNvPr name="Group 8" id="8"/>
          <p:cNvGrpSpPr/>
          <p:nvPr/>
        </p:nvGrpSpPr>
        <p:grpSpPr>
          <a:xfrm rot="0">
            <a:off x="1897505" y="5957414"/>
            <a:ext cx="2649956" cy="1826557"/>
            <a:chOff x="0" y="0"/>
            <a:chExt cx="697931" cy="481069"/>
          </a:xfrm>
        </p:grpSpPr>
        <p:sp>
          <p:nvSpPr>
            <p:cNvPr name="Freeform 9" id="9"/>
            <p:cNvSpPr/>
            <p:nvPr/>
          </p:nvSpPr>
          <p:spPr>
            <a:xfrm flipH="false" flipV="false" rot="0">
              <a:off x="0" y="0"/>
              <a:ext cx="697931" cy="481069"/>
            </a:xfrm>
            <a:custGeom>
              <a:avLst/>
              <a:gdLst/>
              <a:ahLst/>
              <a:cxnLst/>
              <a:rect r="r" b="b" t="t" l="l"/>
              <a:pathLst>
                <a:path h="481069" w="697931">
                  <a:moveTo>
                    <a:pt x="148998" y="0"/>
                  </a:moveTo>
                  <a:lnTo>
                    <a:pt x="548933" y="0"/>
                  </a:lnTo>
                  <a:cubicBezTo>
                    <a:pt x="588450" y="0"/>
                    <a:pt x="626348" y="15698"/>
                    <a:pt x="654290" y="43640"/>
                  </a:cubicBezTo>
                  <a:cubicBezTo>
                    <a:pt x="682233" y="71583"/>
                    <a:pt x="697931" y="109481"/>
                    <a:pt x="697931" y="148998"/>
                  </a:cubicBezTo>
                  <a:lnTo>
                    <a:pt x="697931" y="332071"/>
                  </a:lnTo>
                  <a:cubicBezTo>
                    <a:pt x="697931" y="371587"/>
                    <a:pt x="682233" y="409486"/>
                    <a:pt x="654290" y="437428"/>
                  </a:cubicBezTo>
                  <a:cubicBezTo>
                    <a:pt x="626348" y="465371"/>
                    <a:pt x="588450" y="481069"/>
                    <a:pt x="548933" y="481069"/>
                  </a:cubicBezTo>
                  <a:lnTo>
                    <a:pt x="148998" y="481069"/>
                  </a:lnTo>
                  <a:cubicBezTo>
                    <a:pt x="109481" y="481069"/>
                    <a:pt x="71583" y="465371"/>
                    <a:pt x="43640" y="437428"/>
                  </a:cubicBezTo>
                  <a:cubicBezTo>
                    <a:pt x="15698" y="409486"/>
                    <a:pt x="0" y="371587"/>
                    <a:pt x="0" y="332071"/>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A084FF"/>
              </a:solidFill>
              <a:prstDash val="solid"/>
              <a:round/>
            </a:ln>
          </p:spPr>
        </p:sp>
        <p:sp>
          <p:nvSpPr>
            <p:cNvPr name="TextBox 10" id="10"/>
            <p:cNvSpPr txBox="true"/>
            <p:nvPr/>
          </p:nvSpPr>
          <p:spPr>
            <a:xfrm>
              <a:off x="0" y="-66675"/>
              <a:ext cx="697931" cy="547744"/>
            </a:xfrm>
            <a:prstGeom prst="rect">
              <a:avLst/>
            </a:prstGeom>
          </p:spPr>
          <p:txBody>
            <a:bodyPr anchor="ctr" rtlCol="false" tIns="50800" lIns="50800" bIns="50800" rIns="50800"/>
            <a:lstStyle/>
            <a:p>
              <a:pPr algn="ctr">
                <a:lnSpc>
                  <a:spcPts val="3343"/>
                </a:lnSpc>
              </a:pPr>
            </a:p>
          </p:txBody>
        </p:sp>
      </p:grpSp>
      <p:grpSp>
        <p:nvGrpSpPr>
          <p:cNvPr name="Group 11" id="11"/>
          <p:cNvGrpSpPr/>
          <p:nvPr/>
        </p:nvGrpSpPr>
        <p:grpSpPr>
          <a:xfrm rot="0">
            <a:off x="4864002" y="5957414"/>
            <a:ext cx="2649956" cy="1826557"/>
            <a:chOff x="0" y="0"/>
            <a:chExt cx="697931" cy="481069"/>
          </a:xfrm>
        </p:grpSpPr>
        <p:sp>
          <p:nvSpPr>
            <p:cNvPr name="Freeform 12" id="12"/>
            <p:cNvSpPr/>
            <p:nvPr/>
          </p:nvSpPr>
          <p:spPr>
            <a:xfrm flipH="false" flipV="false" rot="0">
              <a:off x="0" y="0"/>
              <a:ext cx="697931" cy="481069"/>
            </a:xfrm>
            <a:custGeom>
              <a:avLst/>
              <a:gdLst/>
              <a:ahLst/>
              <a:cxnLst/>
              <a:rect r="r" b="b" t="t" l="l"/>
              <a:pathLst>
                <a:path h="481069" w="697931">
                  <a:moveTo>
                    <a:pt x="148998" y="0"/>
                  </a:moveTo>
                  <a:lnTo>
                    <a:pt x="548933" y="0"/>
                  </a:lnTo>
                  <a:cubicBezTo>
                    <a:pt x="588450" y="0"/>
                    <a:pt x="626348" y="15698"/>
                    <a:pt x="654290" y="43640"/>
                  </a:cubicBezTo>
                  <a:cubicBezTo>
                    <a:pt x="682233" y="71583"/>
                    <a:pt x="697931" y="109481"/>
                    <a:pt x="697931" y="148998"/>
                  </a:cubicBezTo>
                  <a:lnTo>
                    <a:pt x="697931" y="332071"/>
                  </a:lnTo>
                  <a:cubicBezTo>
                    <a:pt x="697931" y="371587"/>
                    <a:pt x="682233" y="409486"/>
                    <a:pt x="654290" y="437428"/>
                  </a:cubicBezTo>
                  <a:cubicBezTo>
                    <a:pt x="626348" y="465371"/>
                    <a:pt x="588450" y="481069"/>
                    <a:pt x="548933" y="481069"/>
                  </a:cubicBezTo>
                  <a:lnTo>
                    <a:pt x="148998" y="481069"/>
                  </a:lnTo>
                  <a:cubicBezTo>
                    <a:pt x="109481" y="481069"/>
                    <a:pt x="71583" y="465371"/>
                    <a:pt x="43640" y="437428"/>
                  </a:cubicBezTo>
                  <a:cubicBezTo>
                    <a:pt x="15698" y="409486"/>
                    <a:pt x="0" y="371587"/>
                    <a:pt x="0" y="332071"/>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A084FF"/>
              </a:solidFill>
              <a:prstDash val="solid"/>
              <a:round/>
            </a:ln>
          </p:spPr>
        </p:sp>
        <p:sp>
          <p:nvSpPr>
            <p:cNvPr name="TextBox 13" id="13"/>
            <p:cNvSpPr txBox="true"/>
            <p:nvPr/>
          </p:nvSpPr>
          <p:spPr>
            <a:xfrm>
              <a:off x="0" y="-66675"/>
              <a:ext cx="697931" cy="547744"/>
            </a:xfrm>
            <a:prstGeom prst="rect">
              <a:avLst/>
            </a:prstGeom>
          </p:spPr>
          <p:txBody>
            <a:bodyPr anchor="ctr" rtlCol="false" tIns="50800" lIns="50800" bIns="50800" rIns="50800"/>
            <a:lstStyle/>
            <a:p>
              <a:pPr algn="ctr">
                <a:lnSpc>
                  <a:spcPts val="3343"/>
                </a:lnSpc>
              </a:pPr>
            </a:p>
          </p:txBody>
        </p:sp>
      </p:grpSp>
      <p:grpSp>
        <p:nvGrpSpPr>
          <p:cNvPr name="Group 14" id="14"/>
          <p:cNvGrpSpPr/>
          <p:nvPr/>
        </p:nvGrpSpPr>
        <p:grpSpPr>
          <a:xfrm rot="0">
            <a:off x="13612802" y="5957414"/>
            <a:ext cx="2649956" cy="2786759"/>
            <a:chOff x="0" y="0"/>
            <a:chExt cx="697931" cy="733961"/>
          </a:xfrm>
        </p:grpSpPr>
        <p:sp>
          <p:nvSpPr>
            <p:cNvPr name="Freeform 15" id="15"/>
            <p:cNvSpPr/>
            <p:nvPr/>
          </p:nvSpPr>
          <p:spPr>
            <a:xfrm flipH="false" flipV="false" rot="0">
              <a:off x="0" y="0"/>
              <a:ext cx="697931" cy="733961"/>
            </a:xfrm>
            <a:custGeom>
              <a:avLst/>
              <a:gdLst/>
              <a:ahLst/>
              <a:cxnLst/>
              <a:rect r="r" b="b" t="t" l="l"/>
              <a:pathLst>
                <a:path h="733961" w="697931">
                  <a:moveTo>
                    <a:pt x="148998" y="0"/>
                  </a:moveTo>
                  <a:lnTo>
                    <a:pt x="548933" y="0"/>
                  </a:lnTo>
                  <a:cubicBezTo>
                    <a:pt x="588450" y="0"/>
                    <a:pt x="626348" y="15698"/>
                    <a:pt x="654290" y="43640"/>
                  </a:cubicBezTo>
                  <a:cubicBezTo>
                    <a:pt x="682233" y="71583"/>
                    <a:pt x="697931" y="109481"/>
                    <a:pt x="697931" y="148998"/>
                  </a:cubicBezTo>
                  <a:lnTo>
                    <a:pt x="697931" y="584963"/>
                  </a:lnTo>
                  <a:cubicBezTo>
                    <a:pt x="697931" y="624480"/>
                    <a:pt x="682233" y="662378"/>
                    <a:pt x="654290" y="690321"/>
                  </a:cubicBezTo>
                  <a:cubicBezTo>
                    <a:pt x="626348" y="718263"/>
                    <a:pt x="588450" y="733961"/>
                    <a:pt x="548933" y="733961"/>
                  </a:cubicBezTo>
                  <a:lnTo>
                    <a:pt x="148998" y="733961"/>
                  </a:lnTo>
                  <a:cubicBezTo>
                    <a:pt x="109481" y="733961"/>
                    <a:pt x="71583" y="718263"/>
                    <a:pt x="43640" y="690321"/>
                  </a:cubicBezTo>
                  <a:cubicBezTo>
                    <a:pt x="15698" y="662378"/>
                    <a:pt x="0" y="624480"/>
                    <a:pt x="0" y="584963"/>
                  </a:cubicBezTo>
                  <a:lnTo>
                    <a:pt x="0" y="148998"/>
                  </a:lnTo>
                  <a:cubicBezTo>
                    <a:pt x="0" y="109481"/>
                    <a:pt x="15698" y="71583"/>
                    <a:pt x="43640" y="43640"/>
                  </a:cubicBezTo>
                  <a:cubicBezTo>
                    <a:pt x="71583" y="15698"/>
                    <a:pt x="109481" y="0"/>
                    <a:pt x="148998" y="0"/>
                  </a:cubicBezTo>
                  <a:close/>
                </a:path>
              </a:pathLst>
            </a:custGeom>
            <a:solidFill>
              <a:srgbClr val="000000">
                <a:alpha val="0"/>
              </a:srgbClr>
            </a:solidFill>
            <a:ln w="38100" cap="rnd">
              <a:solidFill>
                <a:srgbClr val="A084FF"/>
              </a:solidFill>
              <a:prstDash val="solid"/>
              <a:round/>
            </a:ln>
          </p:spPr>
        </p:sp>
        <p:sp>
          <p:nvSpPr>
            <p:cNvPr name="TextBox 16" id="16"/>
            <p:cNvSpPr txBox="true"/>
            <p:nvPr/>
          </p:nvSpPr>
          <p:spPr>
            <a:xfrm>
              <a:off x="0" y="-66675"/>
              <a:ext cx="697931" cy="800636"/>
            </a:xfrm>
            <a:prstGeom prst="rect">
              <a:avLst/>
            </a:prstGeom>
          </p:spPr>
          <p:txBody>
            <a:bodyPr anchor="ctr" rtlCol="false" tIns="50800" lIns="50800" bIns="50800" rIns="50800"/>
            <a:lstStyle/>
            <a:p>
              <a:pPr algn="ctr">
                <a:lnSpc>
                  <a:spcPts val="3343"/>
                </a:lnSpc>
              </a:pPr>
            </a:p>
          </p:txBody>
        </p:sp>
      </p:grpSp>
      <p:sp>
        <p:nvSpPr>
          <p:cNvPr name="AutoShape 17" id="17"/>
          <p:cNvSpPr/>
          <p:nvPr/>
        </p:nvSpPr>
        <p:spPr>
          <a:xfrm>
            <a:off x="9115425" y="5049429"/>
            <a:ext cx="0" cy="907985"/>
          </a:xfrm>
          <a:prstGeom prst="line">
            <a:avLst/>
          </a:prstGeom>
          <a:ln cap="flat" w="38100">
            <a:solidFill>
              <a:srgbClr val="CEF2DA"/>
            </a:solidFill>
            <a:prstDash val="sysDot"/>
            <a:headEnd type="none" len="sm" w="sm"/>
            <a:tailEnd type="none" len="sm" w="sm"/>
          </a:ln>
        </p:spPr>
      </p:sp>
      <p:sp>
        <p:nvSpPr>
          <p:cNvPr name="TextBox 18" id="18"/>
          <p:cNvSpPr txBox="true"/>
          <p:nvPr/>
        </p:nvSpPr>
        <p:spPr>
          <a:xfrm rot="0">
            <a:off x="7771397" y="2592044"/>
            <a:ext cx="2649956" cy="736767"/>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Personal Outreach or Phone Call</a:t>
            </a:r>
          </a:p>
        </p:txBody>
      </p:sp>
      <p:sp>
        <p:nvSpPr>
          <p:cNvPr name="TextBox 19" id="19"/>
          <p:cNvSpPr txBox="true"/>
          <p:nvPr/>
        </p:nvSpPr>
        <p:spPr>
          <a:xfrm rot="0">
            <a:off x="7770718" y="6162731"/>
            <a:ext cx="2526810" cy="1934188"/>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Phone Outreach (if feasible)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Alternative: Personalized Email or Handwritten Note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Offer support options</a:t>
            </a:r>
          </a:p>
        </p:txBody>
      </p:sp>
      <p:grpSp>
        <p:nvGrpSpPr>
          <p:cNvPr name="Group 20" id="20"/>
          <p:cNvGrpSpPr/>
          <p:nvPr/>
        </p:nvGrpSpPr>
        <p:grpSpPr>
          <a:xfrm rot="0">
            <a:off x="7771397" y="4230505"/>
            <a:ext cx="2649956" cy="1549658"/>
            <a:chOff x="0" y="0"/>
            <a:chExt cx="5638478" cy="3230880"/>
          </a:xfrm>
        </p:grpSpPr>
        <p:sp>
          <p:nvSpPr>
            <p:cNvPr name="Freeform 21" id="21"/>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A084FF"/>
            </a:solidFill>
          </p:spPr>
        </p:sp>
      </p:grpSp>
      <p:sp>
        <p:nvSpPr>
          <p:cNvPr name="TextBox 22" id="22"/>
          <p:cNvSpPr txBox="true"/>
          <p:nvPr/>
        </p:nvSpPr>
        <p:spPr>
          <a:xfrm rot="0">
            <a:off x="8267639" y="4725241"/>
            <a:ext cx="1657472"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45</a:t>
            </a:r>
          </a:p>
        </p:txBody>
      </p:sp>
      <p:sp>
        <p:nvSpPr>
          <p:cNvPr name="AutoShape 23" id="23"/>
          <p:cNvSpPr/>
          <p:nvPr/>
        </p:nvSpPr>
        <p:spPr>
          <a:xfrm>
            <a:off x="12078274" y="5049429"/>
            <a:ext cx="0" cy="907985"/>
          </a:xfrm>
          <a:prstGeom prst="line">
            <a:avLst/>
          </a:prstGeom>
          <a:ln cap="flat" w="38100">
            <a:solidFill>
              <a:srgbClr val="CEF2DA"/>
            </a:solidFill>
            <a:prstDash val="sysDot"/>
            <a:headEnd type="none" len="sm" w="sm"/>
            <a:tailEnd type="none" len="sm" w="sm"/>
          </a:ln>
        </p:spPr>
      </p:sp>
      <p:sp>
        <p:nvSpPr>
          <p:cNvPr name="TextBox 24" id="24"/>
          <p:cNvSpPr txBox="true"/>
          <p:nvPr/>
        </p:nvSpPr>
        <p:spPr>
          <a:xfrm rot="0">
            <a:off x="10709022" y="2592044"/>
            <a:ext cx="2649956" cy="35920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“We Still Value You”</a:t>
            </a:r>
          </a:p>
        </p:txBody>
      </p:sp>
      <p:sp>
        <p:nvSpPr>
          <p:cNvPr name="TextBox 25" id="25"/>
          <p:cNvSpPr txBox="true"/>
          <p:nvPr/>
        </p:nvSpPr>
        <p:spPr>
          <a:xfrm rot="0">
            <a:off x="10734246" y="6162731"/>
            <a:ext cx="2472156" cy="1286933"/>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Final Attempt</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Offer Non-Monetary Engagement</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Polite Off-Ramp</a:t>
            </a:r>
          </a:p>
        </p:txBody>
      </p:sp>
      <p:grpSp>
        <p:nvGrpSpPr>
          <p:cNvPr name="Group 26" id="26"/>
          <p:cNvGrpSpPr/>
          <p:nvPr/>
        </p:nvGrpSpPr>
        <p:grpSpPr>
          <a:xfrm rot="0">
            <a:off x="10708343" y="4230505"/>
            <a:ext cx="2649956" cy="1549658"/>
            <a:chOff x="0" y="0"/>
            <a:chExt cx="5638478" cy="3230880"/>
          </a:xfrm>
        </p:grpSpPr>
        <p:sp>
          <p:nvSpPr>
            <p:cNvPr name="Freeform 27" id="27"/>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8C69FF"/>
            </a:solidFill>
          </p:spPr>
        </p:sp>
      </p:grpSp>
      <p:sp>
        <p:nvSpPr>
          <p:cNvPr name="TextBox 28" id="28"/>
          <p:cNvSpPr txBox="true"/>
          <p:nvPr/>
        </p:nvSpPr>
        <p:spPr>
          <a:xfrm rot="0">
            <a:off x="11285616" y="4725241"/>
            <a:ext cx="1547217"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60</a:t>
            </a:r>
          </a:p>
        </p:txBody>
      </p:sp>
      <p:grpSp>
        <p:nvGrpSpPr>
          <p:cNvPr name="Group 29" id="29"/>
          <p:cNvGrpSpPr/>
          <p:nvPr/>
        </p:nvGrpSpPr>
        <p:grpSpPr>
          <a:xfrm rot="0">
            <a:off x="17013873" y="-420723"/>
            <a:ext cx="1752322" cy="1752322"/>
            <a:chOff x="0" y="0"/>
            <a:chExt cx="812800" cy="812800"/>
          </a:xfrm>
        </p:grpSpPr>
        <p:sp>
          <p:nvSpPr>
            <p:cNvPr name="Freeform 30" id="3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31" id="31"/>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AutoShape 32" id="32"/>
          <p:cNvSpPr/>
          <p:nvPr/>
        </p:nvSpPr>
        <p:spPr>
          <a:xfrm>
            <a:off x="3222483" y="5049429"/>
            <a:ext cx="0" cy="907985"/>
          </a:xfrm>
          <a:prstGeom prst="line">
            <a:avLst/>
          </a:prstGeom>
          <a:ln cap="flat" w="38100">
            <a:solidFill>
              <a:srgbClr val="CEF2DA"/>
            </a:solidFill>
            <a:prstDash val="sysDot"/>
            <a:headEnd type="none" len="sm" w="sm"/>
            <a:tailEnd type="none" len="sm" w="sm"/>
          </a:ln>
        </p:spPr>
      </p:sp>
      <p:sp>
        <p:nvSpPr>
          <p:cNvPr name="TextBox 33" id="33"/>
          <p:cNvSpPr txBox="true"/>
          <p:nvPr/>
        </p:nvSpPr>
        <p:spPr>
          <a:xfrm rot="0">
            <a:off x="1897505" y="2592044"/>
            <a:ext cx="2649956" cy="736767"/>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“We Miss You” Postcard or Email</a:t>
            </a:r>
          </a:p>
        </p:txBody>
      </p:sp>
      <p:sp>
        <p:nvSpPr>
          <p:cNvPr name="TextBox 34" id="34"/>
          <p:cNvSpPr txBox="true"/>
          <p:nvPr/>
        </p:nvSpPr>
        <p:spPr>
          <a:xfrm rot="0">
            <a:off x="1897505" y="6162731"/>
            <a:ext cx="2649956" cy="1286933"/>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Warm, Grateful Tone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Simple Update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Low-Pressure Re-Engagement</a:t>
            </a:r>
          </a:p>
        </p:txBody>
      </p:sp>
      <p:grpSp>
        <p:nvGrpSpPr>
          <p:cNvPr name="Group 35" id="35"/>
          <p:cNvGrpSpPr/>
          <p:nvPr/>
        </p:nvGrpSpPr>
        <p:grpSpPr>
          <a:xfrm rot="0">
            <a:off x="1897505" y="4230505"/>
            <a:ext cx="2649956" cy="1549658"/>
            <a:chOff x="0" y="0"/>
            <a:chExt cx="5638478" cy="3230880"/>
          </a:xfrm>
        </p:grpSpPr>
        <p:sp>
          <p:nvSpPr>
            <p:cNvPr name="Freeform 36" id="36"/>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DAD1F8"/>
            </a:solidFill>
          </p:spPr>
        </p:sp>
      </p:grpSp>
      <p:sp>
        <p:nvSpPr>
          <p:cNvPr name="TextBox 37" id="37"/>
          <p:cNvSpPr txBox="true"/>
          <p:nvPr/>
        </p:nvSpPr>
        <p:spPr>
          <a:xfrm rot="0">
            <a:off x="2719344" y="4725241"/>
            <a:ext cx="1006278"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1</a:t>
            </a:r>
          </a:p>
        </p:txBody>
      </p:sp>
      <p:sp>
        <p:nvSpPr>
          <p:cNvPr name="AutoShape 38" id="38"/>
          <p:cNvSpPr/>
          <p:nvPr/>
        </p:nvSpPr>
        <p:spPr>
          <a:xfrm>
            <a:off x="6208030" y="5049429"/>
            <a:ext cx="0" cy="907985"/>
          </a:xfrm>
          <a:prstGeom prst="line">
            <a:avLst/>
          </a:prstGeom>
          <a:ln cap="flat" w="38100">
            <a:solidFill>
              <a:srgbClr val="CEF2DA"/>
            </a:solidFill>
            <a:prstDash val="sysDot"/>
            <a:headEnd type="none" len="sm" w="sm"/>
            <a:tailEnd type="none" len="sm" w="sm"/>
          </a:ln>
        </p:spPr>
      </p:sp>
      <p:sp>
        <p:nvSpPr>
          <p:cNvPr name="TextBox 39" id="39"/>
          <p:cNvSpPr txBox="true"/>
          <p:nvPr/>
        </p:nvSpPr>
        <p:spPr>
          <a:xfrm rot="0">
            <a:off x="4834451" y="2592044"/>
            <a:ext cx="2649956" cy="1114332"/>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Impact-Focused Letter (or Email) with a Light Ask</a:t>
            </a:r>
          </a:p>
        </p:txBody>
      </p:sp>
      <p:sp>
        <p:nvSpPr>
          <p:cNvPr name="TextBox 40" id="40"/>
          <p:cNvSpPr txBox="true"/>
          <p:nvPr/>
        </p:nvSpPr>
        <p:spPr>
          <a:xfrm rot="0">
            <a:off x="4893554" y="6162731"/>
            <a:ext cx="2649956" cy="1286933"/>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Personal Note</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Soft Ask</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Emphasize Urgency/Opportunity</a:t>
            </a:r>
          </a:p>
        </p:txBody>
      </p:sp>
      <p:grpSp>
        <p:nvGrpSpPr>
          <p:cNvPr name="Group 41" id="41"/>
          <p:cNvGrpSpPr/>
          <p:nvPr/>
        </p:nvGrpSpPr>
        <p:grpSpPr>
          <a:xfrm rot="0">
            <a:off x="4834451" y="4230505"/>
            <a:ext cx="2649956" cy="1549658"/>
            <a:chOff x="0" y="0"/>
            <a:chExt cx="5638478" cy="3230880"/>
          </a:xfrm>
        </p:grpSpPr>
        <p:sp>
          <p:nvSpPr>
            <p:cNvPr name="Freeform 42" id="42"/>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B8A3FF"/>
            </a:solidFill>
          </p:spPr>
        </p:sp>
      </p:grpSp>
      <p:sp>
        <p:nvSpPr>
          <p:cNvPr name="TextBox 43" id="43"/>
          <p:cNvSpPr txBox="true"/>
          <p:nvPr/>
        </p:nvSpPr>
        <p:spPr>
          <a:xfrm rot="0">
            <a:off x="5685404" y="4725241"/>
            <a:ext cx="1066256"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7</a:t>
            </a:r>
          </a:p>
        </p:txBody>
      </p:sp>
      <p:sp>
        <p:nvSpPr>
          <p:cNvPr name="AutoShape 44" id="44"/>
          <p:cNvSpPr/>
          <p:nvPr/>
        </p:nvSpPr>
        <p:spPr>
          <a:xfrm>
            <a:off x="15039591" y="5049429"/>
            <a:ext cx="0" cy="907985"/>
          </a:xfrm>
          <a:prstGeom prst="line">
            <a:avLst/>
          </a:prstGeom>
          <a:ln cap="flat" w="38100">
            <a:solidFill>
              <a:srgbClr val="CEF2DA"/>
            </a:solidFill>
            <a:prstDash val="sysDot"/>
            <a:headEnd type="none" len="sm" w="sm"/>
            <a:tailEnd type="none" len="sm" w="sm"/>
          </a:ln>
        </p:spPr>
      </p:sp>
      <p:sp>
        <p:nvSpPr>
          <p:cNvPr name="TextBox 45" id="45"/>
          <p:cNvSpPr txBox="true"/>
          <p:nvPr/>
        </p:nvSpPr>
        <p:spPr>
          <a:xfrm rot="0">
            <a:off x="13645289" y="2592044"/>
            <a:ext cx="2649956" cy="736767"/>
          </a:xfrm>
          <a:prstGeom prst="rect">
            <a:avLst/>
          </a:prstGeom>
        </p:spPr>
        <p:txBody>
          <a:bodyPr anchor="t" rtlCol="false" tIns="0" lIns="0" bIns="0" rIns="0">
            <a:spAutoFit/>
          </a:bodyPr>
          <a:lstStyle/>
          <a:p>
            <a:pPr algn="l">
              <a:lnSpc>
                <a:spcPts val="2972"/>
              </a:lnSpc>
            </a:pPr>
            <a:r>
              <a:rPr lang="en-US" sz="1981" spc="39" b="true">
                <a:solidFill>
                  <a:srgbClr val="191919"/>
                </a:solidFill>
                <a:latin typeface="Aileron Regular Bold"/>
                <a:ea typeface="Aileron Regular Bold"/>
                <a:cs typeface="Aileron Regular Bold"/>
                <a:sym typeface="Aileron Regular Bold"/>
              </a:rPr>
              <a:t>Minimal or Inactive Communications</a:t>
            </a:r>
          </a:p>
        </p:txBody>
      </p:sp>
      <p:sp>
        <p:nvSpPr>
          <p:cNvPr name="TextBox 46" id="46"/>
          <p:cNvSpPr txBox="true"/>
          <p:nvPr/>
        </p:nvSpPr>
        <p:spPr>
          <a:xfrm rot="0">
            <a:off x="13645289" y="6162731"/>
            <a:ext cx="2649956" cy="2581442"/>
          </a:xfrm>
          <a:prstGeom prst="rect">
            <a:avLst/>
          </a:prstGeom>
        </p:spPr>
        <p:txBody>
          <a:bodyPr anchor="t" rtlCol="false" tIns="0" lIns="0" bIns="0" rIns="0">
            <a:spAutoFit/>
          </a:bodyPr>
          <a:lstStyle/>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Update CRM</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Label them as “Inactive” or “Do Not Solicit” (if they requested it).</a:t>
            </a:r>
          </a:p>
          <a:p>
            <a:pPr algn="l" marL="366777" indent="-183389" lvl="1">
              <a:lnSpc>
                <a:spcPts val="2548"/>
              </a:lnSpc>
              <a:buFont typeface="Arial"/>
              <a:buChar char="•"/>
            </a:pPr>
            <a:r>
              <a:rPr lang="en-US" sz="1698" spc="33">
                <a:solidFill>
                  <a:srgbClr val="191919"/>
                </a:solidFill>
                <a:latin typeface="Aileron Regular"/>
                <a:ea typeface="Aileron Regular"/>
                <a:cs typeface="Aileron Regular"/>
                <a:sym typeface="Aileron Regular"/>
              </a:rPr>
              <a:t>Be Ready to Reactivate</a:t>
            </a:r>
          </a:p>
          <a:p>
            <a:pPr algn="l">
              <a:lnSpc>
                <a:spcPts val="2548"/>
              </a:lnSpc>
            </a:pPr>
          </a:p>
        </p:txBody>
      </p:sp>
      <p:grpSp>
        <p:nvGrpSpPr>
          <p:cNvPr name="Group 47" id="47"/>
          <p:cNvGrpSpPr/>
          <p:nvPr/>
        </p:nvGrpSpPr>
        <p:grpSpPr>
          <a:xfrm rot="0">
            <a:off x="13645289" y="4230505"/>
            <a:ext cx="2649956" cy="1549658"/>
            <a:chOff x="0" y="0"/>
            <a:chExt cx="5638478" cy="3230880"/>
          </a:xfrm>
        </p:grpSpPr>
        <p:sp>
          <p:nvSpPr>
            <p:cNvPr name="Freeform 48" id="48"/>
            <p:cNvSpPr/>
            <p:nvPr/>
          </p:nvSpPr>
          <p:spPr>
            <a:xfrm flipH="false" flipV="false" rot="0">
              <a:off x="5080" y="12700"/>
              <a:ext cx="5623239" cy="3205480"/>
            </a:xfrm>
            <a:custGeom>
              <a:avLst/>
              <a:gdLst/>
              <a:ahLst/>
              <a:cxnLst/>
              <a:rect r="r" b="b" t="t" l="l"/>
              <a:pathLst>
                <a:path h="3205480" w="5623239">
                  <a:moveTo>
                    <a:pt x="4833298" y="3205480"/>
                  </a:moveTo>
                  <a:lnTo>
                    <a:pt x="0" y="3205480"/>
                  </a:lnTo>
                  <a:lnTo>
                    <a:pt x="791210" y="1602740"/>
                  </a:lnTo>
                  <a:lnTo>
                    <a:pt x="0" y="0"/>
                  </a:lnTo>
                  <a:lnTo>
                    <a:pt x="4833298" y="0"/>
                  </a:lnTo>
                  <a:lnTo>
                    <a:pt x="5623238" y="1602740"/>
                  </a:lnTo>
                  <a:lnTo>
                    <a:pt x="4833298" y="3205480"/>
                  </a:lnTo>
                  <a:close/>
                </a:path>
              </a:pathLst>
            </a:custGeom>
            <a:solidFill>
              <a:srgbClr val="693FF6"/>
            </a:solidFill>
          </p:spPr>
        </p:sp>
      </p:grpSp>
      <p:sp>
        <p:nvSpPr>
          <p:cNvPr name="TextBox 49" id="49"/>
          <p:cNvSpPr txBox="true"/>
          <p:nvPr/>
        </p:nvSpPr>
        <p:spPr>
          <a:xfrm rot="0">
            <a:off x="14212254" y="4725241"/>
            <a:ext cx="1616574" cy="503036"/>
          </a:xfrm>
          <a:prstGeom prst="rect">
            <a:avLst/>
          </a:prstGeom>
        </p:spPr>
        <p:txBody>
          <a:bodyPr anchor="t" rtlCol="false" tIns="0" lIns="0" bIns="0" rIns="0">
            <a:spAutoFit/>
          </a:bodyPr>
          <a:lstStyle/>
          <a:p>
            <a:pPr algn="ctr">
              <a:lnSpc>
                <a:spcPts val="4162"/>
              </a:lnSpc>
            </a:pPr>
            <a:r>
              <a:rPr lang="en-US" sz="2972">
                <a:solidFill>
                  <a:srgbClr val="191919"/>
                </a:solidFill>
                <a:latin typeface="Silka"/>
                <a:ea typeface="Silka"/>
                <a:cs typeface="Silka"/>
                <a:sym typeface="Silka"/>
              </a:rPr>
              <a:t>Day 120</a:t>
            </a:r>
          </a:p>
        </p:txBody>
      </p:sp>
      <p:sp>
        <p:nvSpPr>
          <p:cNvPr name="TextBox 50" id="50"/>
          <p:cNvSpPr txBox="true"/>
          <p:nvPr/>
        </p:nvSpPr>
        <p:spPr>
          <a:xfrm rot="0">
            <a:off x="1897505" y="1256652"/>
            <a:ext cx="10442205"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Lapsed Donor Journey</a:t>
            </a:r>
          </a:p>
        </p:txBody>
      </p:sp>
      <p:grpSp>
        <p:nvGrpSpPr>
          <p:cNvPr name="Group 51" id="51"/>
          <p:cNvGrpSpPr/>
          <p:nvPr/>
        </p:nvGrpSpPr>
        <p:grpSpPr>
          <a:xfrm rot="0">
            <a:off x="-1236856" y="8421090"/>
            <a:ext cx="3731820" cy="3731820"/>
            <a:chOff x="0" y="0"/>
            <a:chExt cx="812800" cy="812800"/>
          </a:xfrm>
        </p:grpSpPr>
        <p:sp>
          <p:nvSpPr>
            <p:cNvPr name="Freeform 52" id="5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084FF"/>
            </a:solidFill>
          </p:spPr>
        </p:sp>
        <p:sp>
          <p:nvSpPr>
            <p:cNvPr name="TextBox 53" id="53"/>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54" id="54"/>
          <p:cNvSpPr/>
          <p:nvPr/>
        </p:nvSpPr>
        <p:spPr>
          <a:xfrm flipH="false" flipV="false" rot="0">
            <a:off x="16262759" y="9437180"/>
            <a:ext cx="1334872" cy="188367"/>
          </a:xfrm>
          <a:custGeom>
            <a:avLst/>
            <a:gdLst/>
            <a:ahLst/>
            <a:cxnLst/>
            <a:rect r="r" b="b" t="t" l="l"/>
            <a:pathLst>
              <a:path h="188367" w="1334872">
                <a:moveTo>
                  <a:pt x="0" y="0"/>
                </a:moveTo>
                <a:lnTo>
                  <a:pt x="1334872" y="0"/>
                </a:lnTo>
                <a:lnTo>
                  <a:pt x="1334872" y="188367"/>
                </a:lnTo>
                <a:lnTo>
                  <a:pt x="0" y="18836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transition spd="med">
    <p:fade/>
  </p:transition>
</p:sld>
</file>

<file path=ppt/slides/slide3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9720794" y="5957056"/>
            <a:ext cx="11534968" cy="11534968"/>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5D396"/>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13773439" y="3760765"/>
            <a:ext cx="620165" cy="62016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8" id="8"/>
          <p:cNvGrpSpPr/>
          <p:nvPr/>
        </p:nvGrpSpPr>
        <p:grpSpPr>
          <a:xfrm rot="0">
            <a:off x="14966033" y="1172090"/>
            <a:ext cx="1752322" cy="1752322"/>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10" id="10"/>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11" id="11"/>
          <p:cNvGrpSpPr/>
          <p:nvPr/>
        </p:nvGrpSpPr>
        <p:grpSpPr>
          <a:xfrm rot="0">
            <a:off x="-2271967" y="3873854"/>
            <a:ext cx="13029664" cy="1014151"/>
            <a:chOff x="0" y="0"/>
            <a:chExt cx="17372885" cy="1352201"/>
          </a:xfrm>
        </p:grpSpPr>
        <p:grpSp>
          <p:nvGrpSpPr>
            <p:cNvPr name="Group 12" id="12"/>
            <p:cNvGrpSpPr/>
            <p:nvPr/>
          </p:nvGrpSpPr>
          <p:grpSpPr>
            <a:xfrm rot="0">
              <a:off x="0" y="0"/>
              <a:ext cx="14383474" cy="1352201"/>
              <a:chOff x="0" y="0"/>
              <a:chExt cx="2538941" cy="238688"/>
            </a:xfrm>
          </p:grpSpPr>
          <p:sp>
            <p:nvSpPr>
              <p:cNvPr name="Freeform 13" id="13"/>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55D396"/>
              </a:solidFill>
            </p:spPr>
          </p:sp>
          <p:sp>
            <p:nvSpPr>
              <p:cNvPr name="TextBox 14" id="14"/>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15" id="15"/>
            <p:cNvSpPr txBox="true"/>
            <p:nvPr/>
          </p:nvSpPr>
          <p:spPr>
            <a:xfrm rot="0">
              <a:off x="5721689"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Touchpoint Automation</a:t>
              </a:r>
            </a:p>
          </p:txBody>
        </p:sp>
      </p:grpSp>
      <p:grpSp>
        <p:nvGrpSpPr>
          <p:cNvPr name="Group 16" id="16"/>
          <p:cNvGrpSpPr/>
          <p:nvPr/>
        </p:nvGrpSpPr>
        <p:grpSpPr>
          <a:xfrm rot="0">
            <a:off x="-2271967" y="5449980"/>
            <a:ext cx="13029664" cy="1014151"/>
            <a:chOff x="0" y="0"/>
            <a:chExt cx="17372885" cy="1352201"/>
          </a:xfrm>
        </p:grpSpPr>
        <p:grpSp>
          <p:nvGrpSpPr>
            <p:cNvPr name="Group 17" id="17"/>
            <p:cNvGrpSpPr/>
            <p:nvPr/>
          </p:nvGrpSpPr>
          <p:grpSpPr>
            <a:xfrm rot="0">
              <a:off x="0" y="0"/>
              <a:ext cx="14383474" cy="1352201"/>
              <a:chOff x="0" y="0"/>
              <a:chExt cx="2538941" cy="238688"/>
            </a:xfrm>
          </p:grpSpPr>
          <p:sp>
            <p:nvSpPr>
              <p:cNvPr name="Freeform 18" id="18"/>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55D396"/>
              </a:solidFill>
            </p:spPr>
          </p:sp>
          <p:sp>
            <p:nvSpPr>
              <p:cNvPr name="TextBox 19" id="19"/>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20" id="20"/>
            <p:cNvSpPr txBox="true"/>
            <p:nvPr/>
          </p:nvSpPr>
          <p:spPr>
            <a:xfrm rot="0">
              <a:off x="5721689"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Task &amp; Workflow Creation</a:t>
              </a:r>
            </a:p>
          </p:txBody>
        </p:sp>
      </p:grpSp>
      <p:grpSp>
        <p:nvGrpSpPr>
          <p:cNvPr name="Group 21" id="21"/>
          <p:cNvGrpSpPr/>
          <p:nvPr/>
        </p:nvGrpSpPr>
        <p:grpSpPr>
          <a:xfrm rot="0">
            <a:off x="-2271967" y="7026106"/>
            <a:ext cx="13029664" cy="1014151"/>
            <a:chOff x="0" y="0"/>
            <a:chExt cx="17372885" cy="1352201"/>
          </a:xfrm>
        </p:grpSpPr>
        <p:grpSp>
          <p:nvGrpSpPr>
            <p:cNvPr name="Group 22" id="22"/>
            <p:cNvGrpSpPr/>
            <p:nvPr/>
          </p:nvGrpSpPr>
          <p:grpSpPr>
            <a:xfrm rot="0">
              <a:off x="0" y="0"/>
              <a:ext cx="14383474" cy="1352201"/>
              <a:chOff x="0" y="0"/>
              <a:chExt cx="2538941" cy="238688"/>
            </a:xfrm>
          </p:grpSpPr>
          <p:sp>
            <p:nvSpPr>
              <p:cNvPr name="Freeform 23" id="23"/>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55D396"/>
              </a:solidFill>
            </p:spPr>
          </p:sp>
          <p:sp>
            <p:nvSpPr>
              <p:cNvPr name="TextBox 24" id="24"/>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25" id="25"/>
            <p:cNvSpPr txBox="true"/>
            <p:nvPr/>
          </p:nvSpPr>
          <p:spPr>
            <a:xfrm rot="0">
              <a:off x="5721689"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Communication Cadences</a:t>
              </a:r>
            </a:p>
          </p:txBody>
        </p:sp>
      </p:grpSp>
      <p:sp>
        <p:nvSpPr>
          <p:cNvPr name="TextBox 26" id="26"/>
          <p:cNvSpPr txBox="true"/>
          <p:nvPr/>
        </p:nvSpPr>
        <p:spPr>
          <a:xfrm rot="0">
            <a:off x="2031375" y="1256652"/>
            <a:ext cx="10248217" cy="1819275"/>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Map the Journeys to CRM Processes</a:t>
            </a:r>
          </a:p>
        </p:txBody>
      </p:sp>
    </p:spTree>
  </p:cSld>
  <p:clrMapOvr>
    <a:masterClrMapping/>
  </p:clrMapOvr>
</p:sld>
</file>

<file path=ppt/slides/slide3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7138021">
            <a:off x="-19196579" y="-15823405"/>
            <a:ext cx="31636032" cy="31646811"/>
            <a:chOff x="0" y="0"/>
            <a:chExt cx="42181375" cy="42195748"/>
          </a:xfrm>
        </p:grpSpPr>
        <p:sp>
          <p:nvSpPr>
            <p:cNvPr name="Freeform 3" id="3"/>
            <p:cNvSpPr/>
            <p:nvPr/>
          </p:nvSpPr>
          <p:spPr>
            <a:xfrm flipH="false" flipV="false" rot="8088874">
              <a:off x="5389649" y="6966939"/>
              <a:ext cx="31402078" cy="28261870"/>
            </a:xfrm>
            <a:custGeom>
              <a:avLst/>
              <a:gdLst/>
              <a:ahLst/>
              <a:cxnLst/>
              <a:rect r="r" b="b" t="t" l="l"/>
              <a:pathLst>
                <a:path h="28261870" w="31402078">
                  <a:moveTo>
                    <a:pt x="0" y="0"/>
                  </a:moveTo>
                  <a:lnTo>
                    <a:pt x="31402078" y="0"/>
                  </a:lnTo>
                  <a:lnTo>
                    <a:pt x="31402078" y="28261870"/>
                  </a:lnTo>
                  <a:lnTo>
                    <a:pt x="0" y="2826187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7379043">
              <a:off x="6524638" y="20261010"/>
              <a:ext cx="4145703" cy="4145703"/>
            </a:xfrm>
            <a:custGeom>
              <a:avLst/>
              <a:gdLst/>
              <a:ahLst/>
              <a:cxnLst/>
              <a:rect r="r" b="b" t="t" l="l"/>
              <a:pathLst>
                <a:path h="4145703" w="4145703">
                  <a:moveTo>
                    <a:pt x="0" y="0"/>
                  </a:moveTo>
                  <a:lnTo>
                    <a:pt x="4145703" y="0"/>
                  </a:lnTo>
                  <a:lnTo>
                    <a:pt x="4145703" y="4145703"/>
                  </a:lnTo>
                  <a:lnTo>
                    <a:pt x="0" y="41457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8983881">
              <a:off x="20187061" y="6178600"/>
              <a:ext cx="4145703" cy="4145703"/>
            </a:xfrm>
            <a:custGeom>
              <a:avLst/>
              <a:gdLst/>
              <a:ahLst/>
              <a:cxnLst/>
              <a:rect r="r" b="b" t="t" l="l"/>
              <a:pathLst>
                <a:path h="4145703" w="4145703">
                  <a:moveTo>
                    <a:pt x="0" y="0"/>
                  </a:moveTo>
                  <a:lnTo>
                    <a:pt x="4145702" y="0"/>
                  </a:lnTo>
                  <a:lnTo>
                    <a:pt x="4145702" y="4145703"/>
                  </a:lnTo>
                  <a:lnTo>
                    <a:pt x="0" y="41457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25095006" y="25291758"/>
              <a:ext cx="4385521" cy="3979861"/>
            </a:xfrm>
            <a:custGeom>
              <a:avLst/>
              <a:gdLst/>
              <a:ahLst/>
              <a:cxnLst/>
              <a:rect r="r" b="b" t="t" l="l"/>
              <a:pathLst>
                <a:path h="3979861" w="4385521">
                  <a:moveTo>
                    <a:pt x="0" y="0"/>
                  </a:moveTo>
                  <a:lnTo>
                    <a:pt x="4385521" y="0"/>
                  </a:lnTo>
                  <a:lnTo>
                    <a:pt x="4385521" y="3979860"/>
                  </a:lnTo>
                  <a:lnTo>
                    <a:pt x="0" y="397986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grpSp>
        <p:nvGrpSpPr>
          <p:cNvPr name="Group 7" id="7"/>
          <p:cNvGrpSpPr/>
          <p:nvPr/>
        </p:nvGrpSpPr>
        <p:grpSpPr>
          <a:xfrm rot="0">
            <a:off x="9746997" y="3303759"/>
            <a:ext cx="10787606" cy="1014151"/>
            <a:chOff x="0" y="0"/>
            <a:chExt cx="14383474" cy="1352201"/>
          </a:xfrm>
        </p:grpSpPr>
        <p:grpSp>
          <p:nvGrpSpPr>
            <p:cNvPr name="Group 8" id="8"/>
            <p:cNvGrpSpPr/>
            <p:nvPr/>
          </p:nvGrpSpPr>
          <p:grpSpPr>
            <a:xfrm rot="0">
              <a:off x="0" y="0"/>
              <a:ext cx="14383474" cy="1352201"/>
              <a:chOff x="0" y="0"/>
              <a:chExt cx="2538941" cy="238688"/>
            </a:xfrm>
          </p:grpSpPr>
          <p:sp>
            <p:nvSpPr>
              <p:cNvPr name="Freeform 9" id="9"/>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55D396"/>
              </a:solidFill>
            </p:spPr>
          </p:sp>
          <p:sp>
            <p:nvSpPr>
              <p:cNvPr name="TextBox 10" id="10"/>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11" id="11"/>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Email open/click rates</a:t>
              </a:r>
            </a:p>
          </p:txBody>
        </p:sp>
      </p:grpSp>
      <p:grpSp>
        <p:nvGrpSpPr>
          <p:cNvPr name="Group 12" id="12"/>
          <p:cNvGrpSpPr/>
          <p:nvPr/>
        </p:nvGrpSpPr>
        <p:grpSpPr>
          <a:xfrm rot="0">
            <a:off x="9746997" y="4780037"/>
            <a:ext cx="10787606" cy="1014151"/>
            <a:chOff x="0" y="0"/>
            <a:chExt cx="14383474" cy="1352201"/>
          </a:xfrm>
        </p:grpSpPr>
        <p:grpSp>
          <p:nvGrpSpPr>
            <p:cNvPr name="Group 13" id="13"/>
            <p:cNvGrpSpPr/>
            <p:nvPr/>
          </p:nvGrpSpPr>
          <p:grpSpPr>
            <a:xfrm rot="0">
              <a:off x="0" y="0"/>
              <a:ext cx="14383474" cy="1352201"/>
              <a:chOff x="0" y="0"/>
              <a:chExt cx="2538941" cy="238688"/>
            </a:xfrm>
          </p:grpSpPr>
          <p:sp>
            <p:nvSpPr>
              <p:cNvPr name="Freeform 14" id="14"/>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55D396"/>
              </a:solidFill>
            </p:spPr>
          </p:sp>
          <p:sp>
            <p:nvSpPr>
              <p:cNvPr name="TextBox 15" id="15"/>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16" id="16"/>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Donor Retention</a:t>
              </a:r>
            </a:p>
          </p:txBody>
        </p:sp>
      </p:grpSp>
      <p:grpSp>
        <p:nvGrpSpPr>
          <p:cNvPr name="Group 17" id="17"/>
          <p:cNvGrpSpPr/>
          <p:nvPr/>
        </p:nvGrpSpPr>
        <p:grpSpPr>
          <a:xfrm rot="0">
            <a:off x="9746997" y="6256315"/>
            <a:ext cx="10787606" cy="1014151"/>
            <a:chOff x="0" y="0"/>
            <a:chExt cx="14383474" cy="1352201"/>
          </a:xfrm>
        </p:grpSpPr>
        <p:grpSp>
          <p:nvGrpSpPr>
            <p:cNvPr name="Group 18" id="18"/>
            <p:cNvGrpSpPr/>
            <p:nvPr/>
          </p:nvGrpSpPr>
          <p:grpSpPr>
            <a:xfrm rot="0">
              <a:off x="0" y="0"/>
              <a:ext cx="14383474" cy="1352201"/>
              <a:chOff x="0" y="0"/>
              <a:chExt cx="2538941" cy="238688"/>
            </a:xfrm>
          </p:grpSpPr>
          <p:sp>
            <p:nvSpPr>
              <p:cNvPr name="Freeform 19" id="19"/>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55D396"/>
              </a:solidFill>
            </p:spPr>
          </p:sp>
          <p:sp>
            <p:nvSpPr>
              <p:cNvPr name="TextBox 20" id="20"/>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21" id="21"/>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Donation frequency/size</a:t>
              </a:r>
            </a:p>
          </p:txBody>
        </p:sp>
      </p:grpSp>
      <p:grpSp>
        <p:nvGrpSpPr>
          <p:cNvPr name="Group 22" id="22"/>
          <p:cNvGrpSpPr/>
          <p:nvPr/>
        </p:nvGrpSpPr>
        <p:grpSpPr>
          <a:xfrm rot="0">
            <a:off x="9746997" y="7737191"/>
            <a:ext cx="10787606" cy="1014151"/>
            <a:chOff x="0" y="0"/>
            <a:chExt cx="14383474" cy="1352201"/>
          </a:xfrm>
        </p:grpSpPr>
        <p:grpSp>
          <p:nvGrpSpPr>
            <p:cNvPr name="Group 23" id="23"/>
            <p:cNvGrpSpPr/>
            <p:nvPr/>
          </p:nvGrpSpPr>
          <p:grpSpPr>
            <a:xfrm rot="0">
              <a:off x="0" y="0"/>
              <a:ext cx="14383474" cy="1352201"/>
              <a:chOff x="0" y="0"/>
              <a:chExt cx="2538941" cy="238688"/>
            </a:xfrm>
          </p:grpSpPr>
          <p:sp>
            <p:nvSpPr>
              <p:cNvPr name="Freeform 24" id="24"/>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55D396"/>
              </a:solidFill>
            </p:spPr>
          </p:sp>
          <p:sp>
            <p:nvSpPr>
              <p:cNvPr name="TextBox 25" id="25"/>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26" id="26"/>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Donor Satisfaction</a:t>
              </a:r>
            </a:p>
          </p:txBody>
        </p:sp>
      </p:grpSp>
      <p:sp>
        <p:nvSpPr>
          <p:cNvPr name="TextBox 27" id="27"/>
          <p:cNvSpPr txBox="true"/>
          <p:nvPr/>
        </p:nvSpPr>
        <p:spPr>
          <a:xfrm rot="0">
            <a:off x="10356225" y="1090784"/>
            <a:ext cx="8023270" cy="270510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Create a</a:t>
            </a:r>
            <a:r>
              <a:rPr lang="en-US" sz="5817" b="true">
                <a:solidFill>
                  <a:srgbClr val="2A2F36"/>
                </a:solidFill>
                <a:latin typeface="Poppins Semi-Bold"/>
                <a:ea typeface="Poppins Semi-Bold"/>
                <a:cs typeface="Poppins Semi-Bold"/>
                <a:sym typeface="Poppins Semi-Bold"/>
              </a:rPr>
              <a:t> </a:t>
            </a:r>
          </a:p>
          <a:p>
            <a:pPr algn="l">
              <a:lnSpc>
                <a:spcPts val="6981"/>
              </a:lnSpc>
            </a:pPr>
            <a:r>
              <a:rPr lang="en-US" sz="5817" b="true">
                <a:solidFill>
                  <a:srgbClr val="2A2F36"/>
                </a:solidFill>
                <a:latin typeface="Poppins Semi-Bold"/>
                <a:ea typeface="Poppins Semi-Bold"/>
                <a:cs typeface="Poppins Semi-Bold"/>
                <a:sym typeface="Poppins Semi-Bold"/>
              </a:rPr>
              <a:t>Measurement Plan</a:t>
            </a:r>
          </a:p>
          <a:p>
            <a:pPr algn="l">
              <a:lnSpc>
                <a:spcPts val="6981"/>
              </a:lnSpc>
            </a:pPr>
          </a:p>
        </p:txBody>
      </p:sp>
    </p:spTree>
  </p:cSld>
  <p:clrMapOvr>
    <a:masterClrMapping/>
  </p:clrMapOvr>
  <p:transition spd="fast">
    <p:fade/>
  </p:transition>
</p:sld>
</file>

<file path=ppt/slides/slide36.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sp>
        <p:nvSpPr>
          <p:cNvPr name="TextBox 2" id="2"/>
          <p:cNvSpPr txBox="true"/>
          <p:nvPr/>
        </p:nvSpPr>
        <p:spPr>
          <a:xfrm rot="0">
            <a:off x="10356225" y="4396740"/>
            <a:ext cx="7308716" cy="375285"/>
          </a:xfrm>
          <a:prstGeom prst="rect">
            <a:avLst/>
          </a:prstGeom>
        </p:spPr>
        <p:txBody>
          <a:bodyPr anchor="t" rtlCol="false" tIns="0" lIns="0" bIns="0" rIns="0">
            <a:spAutoFit/>
          </a:bodyPr>
          <a:lstStyle/>
          <a:p>
            <a:pPr algn="l">
              <a:lnSpc>
                <a:spcPts val="2940"/>
              </a:lnSpc>
            </a:pPr>
            <a:r>
              <a:rPr lang="en-US" sz="2100" spc="50" b="true">
                <a:solidFill>
                  <a:srgbClr val="40454D"/>
                </a:solidFill>
                <a:latin typeface="Poppins Bold"/>
                <a:ea typeface="Poppins Bold"/>
                <a:cs typeface="Poppins Bold"/>
                <a:sym typeface="Poppins Bold"/>
              </a:rPr>
              <a:t>Produce a clear, user-friendly stewardship plan.</a:t>
            </a:r>
          </a:p>
        </p:txBody>
      </p:sp>
      <p:sp>
        <p:nvSpPr>
          <p:cNvPr name="TextBox 3" id="3"/>
          <p:cNvSpPr txBox="true"/>
          <p:nvPr/>
        </p:nvSpPr>
        <p:spPr>
          <a:xfrm rot="0">
            <a:off x="10356225" y="6604781"/>
            <a:ext cx="7308716" cy="746760"/>
          </a:xfrm>
          <a:prstGeom prst="rect">
            <a:avLst/>
          </a:prstGeom>
        </p:spPr>
        <p:txBody>
          <a:bodyPr anchor="t" rtlCol="false" tIns="0" lIns="0" bIns="0" rIns="0">
            <a:spAutoFit/>
          </a:bodyPr>
          <a:lstStyle/>
          <a:p>
            <a:pPr algn="l">
              <a:lnSpc>
                <a:spcPts val="2940"/>
              </a:lnSpc>
            </a:pPr>
            <a:r>
              <a:rPr lang="en-US" sz="2100" spc="50" b="true">
                <a:solidFill>
                  <a:srgbClr val="40454D"/>
                </a:solidFill>
                <a:latin typeface="Poppins Bold"/>
                <a:ea typeface="Poppins Bold"/>
                <a:cs typeface="Poppins Bold"/>
                <a:sym typeface="Poppins Bold"/>
              </a:rPr>
              <a:t>Ensure staff &amp; volunteers know how to use CRM &amp; understand each donor journey.</a:t>
            </a:r>
          </a:p>
        </p:txBody>
      </p:sp>
      <p:sp>
        <p:nvSpPr>
          <p:cNvPr name="TextBox 4" id="4"/>
          <p:cNvSpPr txBox="true"/>
          <p:nvPr/>
        </p:nvSpPr>
        <p:spPr>
          <a:xfrm rot="0">
            <a:off x="10356225" y="1090784"/>
            <a:ext cx="8023270"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Document &amp; Train</a:t>
            </a:r>
          </a:p>
        </p:txBody>
      </p:sp>
      <p:grpSp>
        <p:nvGrpSpPr>
          <p:cNvPr name="Group 5" id="5"/>
          <p:cNvGrpSpPr/>
          <p:nvPr/>
        </p:nvGrpSpPr>
        <p:grpSpPr>
          <a:xfrm rot="0">
            <a:off x="9746997" y="3303759"/>
            <a:ext cx="10787606" cy="1014151"/>
            <a:chOff x="0" y="0"/>
            <a:chExt cx="14383474" cy="1352201"/>
          </a:xfrm>
        </p:grpSpPr>
        <p:grpSp>
          <p:nvGrpSpPr>
            <p:cNvPr name="Group 6" id="6"/>
            <p:cNvGrpSpPr/>
            <p:nvPr/>
          </p:nvGrpSpPr>
          <p:grpSpPr>
            <a:xfrm rot="0">
              <a:off x="0" y="0"/>
              <a:ext cx="14383474" cy="1352201"/>
              <a:chOff x="0" y="0"/>
              <a:chExt cx="2538941" cy="238688"/>
            </a:xfrm>
          </p:grpSpPr>
          <p:sp>
            <p:nvSpPr>
              <p:cNvPr name="Freeform 7" id="7"/>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55D396"/>
              </a:solidFill>
            </p:spPr>
          </p:sp>
          <p:sp>
            <p:nvSpPr>
              <p:cNvPr name="TextBox 8" id="8"/>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9" id="9"/>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Documenation</a:t>
              </a:r>
            </a:p>
          </p:txBody>
        </p:sp>
      </p:grpSp>
      <p:grpSp>
        <p:nvGrpSpPr>
          <p:cNvPr name="Group 10" id="10"/>
          <p:cNvGrpSpPr/>
          <p:nvPr/>
        </p:nvGrpSpPr>
        <p:grpSpPr>
          <a:xfrm rot="0">
            <a:off x="9746997" y="5511800"/>
            <a:ext cx="10787606" cy="1014151"/>
            <a:chOff x="0" y="0"/>
            <a:chExt cx="14383474" cy="1352201"/>
          </a:xfrm>
        </p:grpSpPr>
        <p:grpSp>
          <p:nvGrpSpPr>
            <p:cNvPr name="Group 11" id="11"/>
            <p:cNvGrpSpPr/>
            <p:nvPr/>
          </p:nvGrpSpPr>
          <p:grpSpPr>
            <a:xfrm rot="0">
              <a:off x="0" y="0"/>
              <a:ext cx="14383474" cy="1352201"/>
              <a:chOff x="0" y="0"/>
              <a:chExt cx="2538941" cy="238688"/>
            </a:xfrm>
          </p:grpSpPr>
          <p:sp>
            <p:nvSpPr>
              <p:cNvPr name="Freeform 12" id="12"/>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55D396"/>
              </a:solidFill>
            </p:spPr>
          </p:sp>
          <p:sp>
            <p:nvSpPr>
              <p:cNvPr name="TextBox 13" id="13"/>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14" id="14"/>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Team Training</a:t>
              </a:r>
            </a:p>
          </p:txBody>
        </p:sp>
      </p:grpSp>
      <p:grpSp>
        <p:nvGrpSpPr>
          <p:cNvPr name="Group 15" id="15"/>
          <p:cNvGrpSpPr/>
          <p:nvPr/>
        </p:nvGrpSpPr>
        <p:grpSpPr>
          <a:xfrm rot="7138021">
            <a:off x="-19196579" y="-15823405"/>
            <a:ext cx="31636032" cy="31646811"/>
            <a:chOff x="0" y="0"/>
            <a:chExt cx="42181375" cy="42195748"/>
          </a:xfrm>
        </p:grpSpPr>
        <p:sp>
          <p:nvSpPr>
            <p:cNvPr name="Freeform 16" id="16"/>
            <p:cNvSpPr/>
            <p:nvPr/>
          </p:nvSpPr>
          <p:spPr>
            <a:xfrm flipH="false" flipV="false" rot="8088874">
              <a:off x="5389649" y="6966939"/>
              <a:ext cx="31402078" cy="28261870"/>
            </a:xfrm>
            <a:custGeom>
              <a:avLst/>
              <a:gdLst/>
              <a:ahLst/>
              <a:cxnLst/>
              <a:rect r="r" b="b" t="t" l="l"/>
              <a:pathLst>
                <a:path h="28261870" w="31402078">
                  <a:moveTo>
                    <a:pt x="0" y="0"/>
                  </a:moveTo>
                  <a:lnTo>
                    <a:pt x="31402078" y="0"/>
                  </a:lnTo>
                  <a:lnTo>
                    <a:pt x="31402078" y="28261870"/>
                  </a:lnTo>
                  <a:lnTo>
                    <a:pt x="0" y="2826187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7" id="17"/>
            <p:cNvSpPr/>
            <p:nvPr/>
          </p:nvSpPr>
          <p:spPr>
            <a:xfrm flipH="false" flipV="false" rot="7379043">
              <a:off x="6524638" y="20261010"/>
              <a:ext cx="4145703" cy="4145703"/>
            </a:xfrm>
            <a:custGeom>
              <a:avLst/>
              <a:gdLst/>
              <a:ahLst/>
              <a:cxnLst/>
              <a:rect r="r" b="b" t="t" l="l"/>
              <a:pathLst>
                <a:path h="4145703" w="4145703">
                  <a:moveTo>
                    <a:pt x="0" y="0"/>
                  </a:moveTo>
                  <a:lnTo>
                    <a:pt x="4145703" y="0"/>
                  </a:lnTo>
                  <a:lnTo>
                    <a:pt x="4145703" y="4145703"/>
                  </a:lnTo>
                  <a:lnTo>
                    <a:pt x="0" y="41457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8" id="18"/>
            <p:cNvSpPr/>
            <p:nvPr/>
          </p:nvSpPr>
          <p:spPr>
            <a:xfrm flipH="false" flipV="false" rot="8983881">
              <a:off x="20187061" y="6178600"/>
              <a:ext cx="4145703" cy="4145703"/>
            </a:xfrm>
            <a:custGeom>
              <a:avLst/>
              <a:gdLst/>
              <a:ahLst/>
              <a:cxnLst/>
              <a:rect r="r" b="b" t="t" l="l"/>
              <a:pathLst>
                <a:path h="4145703" w="4145703">
                  <a:moveTo>
                    <a:pt x="0" y="0"/>
                  </a:moveTo>
                  <a:lnTo>
                    <a:pt x="4145702" y="0"/>
                  </a:lnTo>
                  <a:lnTo>
                    <a:pt x="4145702" y="4145703"/>
                  </a:lnTo>
                  <a:lnTo>
                    <a:pt x="0" y="41457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9" id="19"/>
            <p:cNvSpPr/>
            <p:nvPr/>
          </p:nvSpPr>
          <p:spPr>
            <a:xfrm flipH="false" flipV="false" rot="0">
              <a:off x="25095006" y="25291758"/>
              <a:ext cx="4385521" cy="3979861"/>
            </a:xfrm>
            <a:custGeom>
              <a:avLst/>
              <a:gdLst/>
              <a:ahLst/>
              <a:cxnLst/>
              <a:rect r="r" b="b" t="t" l="l"/>
              <a:pathLst>
                <a:path h="3979861" w="4385521">
                  <a:moveTo>
                    <a:pt x="0" y="0"/>
                  </a:moveTo>
                  <a:lnTo>
                    <a:pt x="4385521" y="0"/>
                  </a:lnTo>
                  <a:lnTo>
                    <a:pt x="4385521" y="3979860"/>
                  </a:lnTo>
                  <a:lnTo>
                    <a:pt x="0" y="397986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spTree>
  </p:cSld>
  <p:clrMapOvr>
    <a:masterClrMapping/>
  </p:clrMapOvr>
  <p:transition spd="fast">
    <p:fade/>
  </p:transition>
</p:sld>
</file>

<file path=ppt/slides/slide37.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7138021">
            <a:off x="-19196579" y="-15823405"/>
            <a:ext cx="31636032" cy="31646811"/>
            <a:chOff x="0" y="0"/>
            <a:chExt cx="42181375" cy="42195748"/>
          </a:xfrm>
        </p:grpSpPr>
        <p:sp>
          <p:nvSpPr>
            <p:cNvPr name="Freeform 3" id="3"/>
            <p:cNvSpPr/>
            <p:nvPr/>
          </p:nvSpPr>
          <p:spPr>
            <a:xfrm flipH="false" flipV="false" rot="8088874">
              <a:off x="5389649" y="6966939"/>
              <a:ext cx="31402078" cy="28261870"/>
            </a:xfrm>
            <a:custGeom>
              <a:avLst/>
              <a:gdLst/>
              <a:ahLst/>
              <a:cxnLst/>
              <a:rect r="r" b="b" t="t" l="l"/>
              <a:pathLst>
                <a:path h="28261870" w="31402078">
                  <a:moveTo>
                    <a:pt x="0" y="0"/>
                  </a:moveTo>
                  <a:lnTo>
                    <a:pt x="31402078" y="0"/>
                  </a:lnTo>
                  <a:lnTo>
                    <a:pt x="31402078" y="28261870"/>
                  </a:lnTo>
                  <a:lnTo>
                    <a:pt x="0" y="2826187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7379043">
              <a:off x="6524638" y="20261010"/>
              <a:ext cx="4145703" cy="4145703"/>
            </a:xfrm>
            <a:custGeom>
              <a:avLst/>
              <a:gdLst/>
              <a:ahLst/>
              <a:cxnLst/>
              <a:rect r="r" b="b" t="t" l="l"/>
              <a:pathLst>
                <a:path h="4145703" w="4145703">
                  <a:moveTo>
                    <a:pt x="0" y="0"/>
                  </a:moveTo>
                  <a:lnTo>
                    <a:pt x="4145703" y="0"/>
                  </a:lnTo>
                  <a:lnTo>
                    <a:pt x="4145703" y="4145703"/>
                  </a:lnTo>
                  <a:lnTo>
                    <a:pt x="0" y="41457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8983881">
              <a:off x="20187061" y="6178600"/>
              <a:ext cx="4145703" cy="4145703"/>
            </a:xfrm>
            <a:custGeom>
              <a:avLst/>
              <a:gdLst/>
              <a:ahLst/>
              <a:cxnLst/>
              <a:rect r="r" b="b" t="t" l="l"/>
              <a:pathLst>
                <a:path h="4145703" w="4145703">
                  <a:moveTo>
                    <a:pt x="0" y="0"/>
                  </a:moveTo>
                  <a:lnTo>
                    <a:pt x="4145702" y="0"/>
                  </a:lnTo>
                  <a:lnTo>
                    <a:pt x="4145702" y="4145703"/>
                  </a:lnTo>
                  <a:lnTo>
                    <a:pt x="0" y="41457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25095006" y="25291758"/>
              <a:ext cx="4385521" cy="3979861"/>
            </a:xfrm>
            <a:custGeom>
              <a:avLst/>
              <a:gdLst/>
              <a:ahLst/>
              <a:cxnLst/>
              <a:rect r="r" b="b" t="t" l="l"/>
              <a:pathLst>
                <a:path h="3979861" w="4385521">
                  <a:moveTo>
                    <a:pt x="0" y="0"/>
                  </a:moveTo>
                  <a:lnTo>
                    <a:pt x="4385521" y="0"/>
                  </a:lnTo>
                  <a:lnTo>
                    <a:pt x="4385521" y="3979860"/>
                  </a:lnTo>
                  <a:lnTo>
                    <a:pt x="0" y="397986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sp>
        <p:nvSpPr>
          <p:cNvPr name="TextBox 7" id="7"/>
          <p:cNvSpPr txBox="true"/>
          <p:nvPr/>
        </p:nvSpPr>
        <p:spPr>
          <a:xfrm rot="0">
            <a:off x="10356225" y="1090784"/>
            <a:ext cx="8023270" cy="270510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Semi-Bold"/>
                <a:ea typeface="Poppins Semi-Bold"/>
                <a:cs typeface="Poppins Semi-Bold"/>
                <a:sym typeface="Poppins Semi-Bold"/>
              </a:rPr>
              <a:t>Outcome of</a:t>
            </a:r>
            <a:r>
              <a:rPr lang="en-US" sz="5817" b="true">
                <a:solidFill>
                  <a:srgbClr val="2A2F36"/>
                </a:solidFill>
                <a:latin typeface="Poppins Semi-Bold"/>
                <a:ea typeface="Poppins Semi-Bold"/>
                <a:cs typeface="Poppins Semi-Bold"/>
                <a:sym typeface="Poppins Semi-Bold"/>
              </a:rPr>
              <a:t> the</a:t>
            </a:r>
          </a:p>
          <a:p>
            <a:pPr algn="l">
              <a:lnSpc>
                <a:spcPts val="6981"/>
              </a:lnSpc>
            </a:pPr>
            <a:r>
              <a:rPr lang="en-US" sz="5817" b="true">
                <a:solidFill>
                  <a:srgbClr val="2A2F36"/>
                </a:solidFill>
                <a:latin typeface="Poppins Semi-Bold"/>
                <a:ea typeface="Poppins Semi-Bold"/>
                <a:cs typeface="Poppins Semi-Bold"/>
                <a:sym typeface="Poppins Semi-Bold"/>
              </a:rPr>
              <a:t>Establish Phase</a:t>
            </a:r>
          </a:p>
          <a:p>
            <a:pPr algn="l">
              <a:lnSpc>
                <a:spcPts val="6981"/>
              </a:lnSpc>
            </a:pPr>
          </a:p>
        </p:txBody>
      </p:sp>
      <p:grpSp>
        <p:nvGrpSpPr>
          <p:cNvPr name="Group 8" id="8"/>
          <p:cNvGrpSpPr/>
          <p:nvPr/>
        </p:nvGrpSpPr>
        <p:grpSpPr>
          <a:xfrm rot="0">
            <a:off x="10039240" y="5680098"/>
            <a:ext cx="6836592" cy="1042041"/>
            <a:chOff x="0" y="0"/>
            <a:chExt cx="9115456" cy="1389388"/>
          </a:xfrm>
        </p:grpSpPr>
        <p:grpSp>
          <p:nvGrpSpPr>
            <p:cNvPr name="Group 9" id="9"/>
            <p:cNvGrpSpPr/>
            <p:nvPr/>
          </p:nvGrpSpPr>
          <p:grpSpPr>
            <a:xfrm rot="0">
              <a:off x="0" y="0"/>
              <a:ext cx="9115456" cy="1389388"/>
              <a:chOff x="0" y="0"/>
              <a:chExt cx="1800584" cy="274447"/>
            </a:xfrm>
          </p:grpSpPr>
          <p:sp>
            <p:nvSpPr>
              <p:cNvPr name="Freeform 10" id="10"/>
              <p:cNvSpPr/>
              <p:nvPr/>
            </p:nvSpPr>
            <p:spPr>
              <a:xfrm flipH="false" flipV="false" rot="0">
                <a:off x="0" y="0"/>
                <a:ext cx="1800584" cy="274447"/>
              </a:xfrm>
              <a:custGeom>
                <a:avLst/>
                <a:gdLst/>
                <a:ahLst/>
                <a:cxnLst/>
                <a:rect r="r" b="b" t="t" l="l"/>
                <a:pathLst>
                  <a:path h="274447" w="1800584">
                    <a:moveTo>
                      <a:pt x="36238" y="0"/>
                    </a:moveTo>
                    <a:lnTo>
                      <a:pt x="1764346" y="0"/>
                    </a:lnTo>
                    <a:cubicBezTo>
                      <a:pt x="1773957" y="0"/>
                      <a:pt x="1783174" y="3818"/>
                      <a:pt x="1789970" y="10614"/>
                    </a:cubicBezTo>
                    <a:cubicBezTo>
                      <a:pt x="1796766" y="17410"/>
                      <a:pt x="1800584" y="26627"/>
                      <a:pt x="1800584" y="36238"/>
                    </a:cubicBezTo>
                    <a:lnTo>
                      <a:pt x="1800584" y="238209"/>
                    </a:lnTo>
                    <a:cubicBezTo>
                      <a:pt x="1800584" y="247820"/>
                      <a:pt x="1796766" y="257037"/>
                      <a:pt x="1789970" y="263833"/>
                    </a:cubicBezTo>
                    <a:cubicBezTo>
                      <a:pt x="1783174" y="270629"/>
                      <a:pt x="1773957" y="274447"/>
                      <a:pt x="1764346" y="274447"/>
                    </a:cubicBezTo>
                    <a:lnTo>
                      <a:pt x="36238" y="274447"/>
                    </a:lnTo>
                    <a:cubicBezTo>
                      <a:pt x="26627" y="274447"/>
                      <a:pt x="17410" y="270629"/>
                      <a:pt x="10614" y="263833"/>
                    </a:cubicBezTo>
                    <a:cubicBezTo>
                      <a:pt x="3818" y="257037"/>
                      <a:pt x="0" y="247820"/>
                      <a:pt x="0" y="238209"/>
                    </a:cubicBezTo>
                    <a:lnTo>
                      <a:pt x="0" y="36238"/>
                    </a:lnTo>
                    <a:cubicBezTo>
                      <a:pt x="0" y="26627"/>
                      <a:pt x="3818" y="17410"/>
                      <a:pt x="10614" y="10614"/>
                    </a:cubicBezTo>
                    <a:cubicBezTo>
                      <a:pt x="17410" y="3818"/>
                      <a:pt x="26627" y="0"/>
                      <a:pt x="36238" y="0"/>
                    </a:cubicBezTo>
                    <a:close/>
                  </a:path>
                </a:pathLst>
              </a:custGeom>
              <a:solidFill>
                <a:srgbClr val="66D389"/>
              </a:solidFill>
            </p:spPr>
          </p:sp>
          <p:sp>
            <p:nvSpPr>
              <p:cNvPr name="TextBox 11" id="11"/>
              <p:cNvSpPr txBox="true"/>
              <p:nvPr/>
            </p:nvSpPr>
            <p:spPr>
              <a:xfrm>
                <a:off x="0" y="-66675"/>
                <a:ext cx="1800584" cy="341122"/>
              </a:xfrm>
              <a:prstGeom prst="rect">
                <a:avLst/>
              </a:prstGeom>
            </p:spPr>
            <p:txBody>
              <a:bodyPr anchor="ctr" rtlCol="false" tIns="50800" lIns="50800" bIns="50800" rIns="50800"/>
              <a:lstStyle/>
              <a:p>
                <a:pPr algn="ctr">
                  <a:lnSpc>
                    <a:spcPts val="3343"/>
                  </a:lnSpc>
                </a:pPr>
              </a:p>
            </p:txBody>
          </p:sp>
        </p:grpSp>
        <p:sp>
          <p:nvSpPr>
            <p:cNvPr name="Freeform 12" id="12"/>
            <p:cNvSpPr/>
            <p:nvPr/>
          </p:nvSpPr>
          <p:spPr>
            <a:xfrm flipH="false" flipV="false" rot="0">
              <a:off x="625410" y="414906"/>
              <a:ext cx="800378" cy="563264"/>
            </a:xfrm>
            <a:custGeom>
              <a:avLst/>
              <a:gdLst/>
              <a:ahLst/>
              <a:cxnLst/>
              <a:rect r="r" b="b" t="t" l="l"/>
              <a:pathLst>
                <a:path h="563264" w="800378">
                  <a:moveTo>
                    <a:pt x="0" y="0"/>
                  </a:moveTo>
                  <a:lnTo>
                    <a:pt x="800378" y="0"/>
                  </a:lnTo>
                  <a:lnTo>
                    <a:pt x="800378" y="563264"/>
                  </a:lnTo>
                  <a:lnTo>
                    <a:pt x="0" y="56326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3" id="13"/>
            <p:cNvSpPr txBox="true"/>
            <p:nvPr/>
          </p:nvSpPr>
          <p:spPr>
            <a:xfrm rot="0">
              <a:off x="2247360" y="403959"/>
              <a:ext cx="6060204" cy="571945"/>
            </a:xfrm>
            <a:prstGeom prst="rect">
              <a:avLst/>
            </a:prstGeom>
          </p:spPr>
          <p:txBody>
            <a:bodyPr anchor="t" rtlCol="false" tIns="0" lIns="0" bIns="0" rIns="0">
              <a:spAutoFit/>
            </a:bodyPr>
            <a:lstStyle/>
            <a:p>
              <a:pPr algn="l" marL="0" indent="0" lvl="0">
                <a:lnSpc>
                  <a:spcPts val="3146"/>
                </a:lnSpc>
              </a:pPr>
              <a:r>
                <a:rPr lang="en-US" b="true" sz="2809" spc="28">
                  <a:solidFill>
                    <a:srgbClr val="F7F9F9"/>
                  </a:solidFill>
                  <a:latin typeface="Poppins Semi-Bold"/>
                  <a:ea typeface="Poppins Semi-Bold"/>
                  <a:cs typeface="Poppins Semi-Bold"/>
                  <a:sym typeface="Poppins Semi-Bold"/>
                </a:rPr>
                <a:t>Mapped Journeys</a:t>
              </a:r>
            </a:p>
          </p:txBody>
        </p:sp>
      </p:grpSp>
      <p:grpSp>
        <p:nvGrpSpPr>
          <p:cNvPr name="Group 14" id="14"/>
          <p:cNvGrpSpPr/>
          <p:nvPr/>
        </p:nvGrpSpPr>
        <p:grpSpPr>
          <a:xfrm rot="0">
            <a:off x="10039240" y="7455563"/>
            <a:ext cx="6836592" cy="1042041"/>
            <a:chOff x="0" y="0"/>
            <a:chExt cx="9115456" cy="1389388"/>
          </a:xfrm>
        </p:grpSpPr>
        <p:grpSp>
          <p:nvGrpSpPr>
            <p:cNvPr name="Group 15" id="15"/>
            <p:cNvGrpSpPr/>
            <p:nvPr/>
          </p:nvGrpSpPr>
          <p:grpSpPr>
            <a:xfrm rot="0">
              <a:off x="0" y="0"/>
              <a:ext cx="9115456" cy="1389388"/>
              <a:chOff x="0" y="0"/>
              <a:chExt cx="1800584" cy="274447"/>
            </a:xfrm>
          </p:grpSpPr>
          <p:sp>
            <p:nvSpPr>
              <p:cNvPr name="Freeform 16" id="16"/>
              <p:cNvSpPr/>
              <p:nvPr/>
            </p:nvSpPr>
            <p:spPr>
              <a:xfrm flipH="false" flipV="false" rot="0">
                <a:off x="0" y="0"/>
                <a:ext cx="1800584" cy="274447"/>
              </a:xfrm>
              <a:custGeom>
                <a:avLst/>
                <a:gdLst/>
                <a:ahLst/>
                <a:cxnLst/>
                <a:rect r="r" b="b" t="t" l="l"/>
                <a:pathLst>
                  <a:path h="274447" w="1800584">
                    <a:moveTo>
                      <a:pt x="36238" y="0"/>
                    </a:moveTo>
                    <a:lnTo>
                      <a:pt x="1764346" y="0"/>
                    </a:lnTo>
                    <a:cubicBezTo>
                      <a:pt x="1773957" y="0"/>
                      <a:pt x="1783174" y="3818"/>
                      <a:pt x="1789970" y="10614"/>
                    </a:cubicBezTo>
                    <a:cubicBezTo>
                      <a:pt x="1796766" y="17410"/>
                      <a:pt x="1800584" y="26627"/>
                      <a:pt x="1800584" y="36238"/>
                    </a:cubicBezTo>
                    <a:lnTo>
                      <a:pt x="1800584" y="238209"/>
                    </a:lnTo>
                    <a:cubicBezTo>
                      <a:pt x="1800584" y="247820"/>
                      <a:pt x="1796766" y="257037"/>
                      <a:pt x="1789970" y="263833"/>
                    </a:cubicBezTo>
                    <a:cubicBezTo>
                      <a:pt x="1783174" y="270629"/>
                      <a:pt x="1773957" y="274447"/>
                      <a:pt x="1764346" y="274447"/>
                    </a:cubicBezTo>
                    <a:lnTo>
                      <a:pt x="36238" y="274447"/>
                    </a:lnTo>
                    <a:cubicBezTo>
                      <a:pt x="26627" y="274447"/>
                      <a:pt x="17410" y="270629"/>
                      <a:pt x="10614" y="263833"/>
                    </a:cubicBezTo>
                    <a:cubicBezTo>
                      <a:pt x="3818" y="257037"/>
                      <a:pt x="0" y="247820"/>
                      <a:pt x="0" y="238209"/>
                    </a:cubicBezTo>
                    <a:lnTo>
                      <a:pt x="0" y="36238"/>
                    </a:lnTo>
                    <a:cubicBezTo>
                      <a:pt x="0" y="26627"/>
                      <a:pt x="3818" y="17410"/>
                      <a:pt x="10614" y="10614"/>
                    </a:cubicBezTo>
                    <a:cubicBezTo>
                      <a:pt x="17410" y="3818"/>
                      <a:pt x="26627" y="0"/>
                      <a:pt x="36238" y="0"/>
                    </a:cubicBezTo>
                    <a:close/>
                  </a:path>
                </a:pathLst>
              </a:custGeom>
              <a:solidFill>
                <a:srgbClr val="66D389"/>
              </a:solidFill>
            </p:spPr>
          </p:sp>
          <p:sp>
            <p:nvSpPr>
              <p:cNvPr name="TextBox 17" id="17"/>
              <p:cNvSpPr txBox="true"/>
              <p:nvPr/>
            </p:nvSpPr>
            <p:spPr>
              <a:xfrm>
                <a:off x="0" y="-66675"/>
                <a:ext cx="1800584" cy="341122"/>
              </a:xfrm>
              <a:prstGeom prst="rect">
                <a:avLst/>
              </a:prstGeom>
            </p:spPr>
            <p:txBody>
              <a:bodyPr anchor="ctr" rtlCol="false" tIns="50800" lIns="50800" bIns="50800" rIns="50800"/>
              <a:lstStyle/>
              <a:p>
                <a:pPr algn="ctr">
                  <a:lnSpc>
                    <a:spcPts val="3343"/>
                  </a:lnSpc>
                </a:pPr>
              </a:p>
            </p:txBody>
          </p:sp>
        </p:grpSp>
        <p:sp>
          <p:nvSpPr>
            <p:cNvPr name="Freeform 18" id="18"/>
            <p:cNvSpPr/>
            <p:nvPr/>
          </p:nvSpPr>
          <p:spPr>
            <a:xfrm flipH="false" flipV="false" rot="0">
              <a:off x="625410" y="391143"/>
              <a:ext cx="800378" cy="563264"/>
            </a:xfrm>
            <a:custGeom>
              <a:avLst/>
              <a:gdLst/>
              <a:ahLst/>
              <a:cxnLst/>
              <a:rect r="r" b="b" t="t" l="l"/>
              <a:pathLst>
                <a:path h="563264" w="800378">
                  <a:moveTo>
                    <a:pt x="0" y="0"/>
                  </a:moveTo>
                  <a:lnTo>
                    <a:pt x="800378" y="0"/>
                  </a:lnTo>
                  <a:lnTo>
                    <a:pt x="800378" y="563264"/>
                  </a:lnTo>
                  <a:lnTo>
                    <a:pt x="0" y="56326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9" id="19"/>
            <p:cNvSpPr txBox="true"/>
            <p:nvPr/>
          </p:nvSpPr>
          <p:spPr>
            <a:xfrm rot="0">
              <a:off x="2576101" y="145284"/>
              <a:ext cx="5881873" cy="1096308"/>
            </a:xfrm>
            <a:prstGeom prst="rect">
              <a:avLst/>
            </a:prstGeom>
          </p:spPr>
          <p:txBody>
            <a:bodyPr anchor="t" rtlCol="false" tIns="0" lIns="0" bIns="0" rIns="0">
              <a:spAutoFit/>
            </a:bodyPr>
            <a:lstStyle/>
            <a:p>
              <a:pPr algn="l" marL="0" indent="0" lvl="0">
                <a:lnSpc>
                  <a:spcPts val="3146"/>
                </a:lnSpc>
              </a:pPr>
              <a:r>
                <a:rPr lang="en-US" b="true" sz="2809" spc="28">
                  <a:solidFill>
                    <a:srgbClr val="F7F9F9"/>
                  </a:solidFill>
                  <a:latin typeface="Poppins Semi-Bold"/>
                  <a:ea typeface="Poppins Semi-Bold"/>
                  <a:cs typeface="Poppins Semi-Bold"/>
                  <a:sym typeface="Poppins Semi-Bold"/>
                </a:rPr>
                <a:t>Configured CRM Automations</a:t>
              </a:r>
            </a:p>
          </p:txBody>
        </p:sp>
      </p:grpSp>
      <p:grpSp>
        <p:nvGrpSpPr>
          <p:cNvPr name="Group 20" id="20"/>
          <p:cNvGrpSpPr/>
          <p:nvPr/>
        </p:nvGrpSpPr>
        <p:grpSpPr>
          <a:xfrm rot="0">
            <a:off x="10039240" y="3909265"/>
            <a:ext cx="6836592" cy="1042041"/>
            <a:chOff x="0" y="0"/>
            <a:chExt cx="9115456" cy="1389388"/>
          </a:xfrm>
        </p:grpSpPr>
        <p:grpSp>
          <p:nvGrpSpPr>
            <p:cNvPr name="Group 21" id="21"/>
            <p:cNvGrpSpPr/>
            <p:nvPr/>
          </p:nvGrpSpPr>
          <p:grpSpPr>
            <a:xfrm rot="0">
              <a:off x="0" y="0"/>
              <a:ext cx="9115456" cy="1389388"/>
              <a:chOff x="0" y="0"/>
              <a:chExt cx="1800584" cy="274447"/>
            </a:xfrm>
          </p:grpSpPr>
          <p:sp>
            <p:nvSpPr>
              <p:cNvPr name="Freeform 22" id="22"/>
              <p:cNvSpPr/>
              <p:nvPr/>
            </p:nvSpPr>
            <p:spPr>
              <a:xfrm flipH="false" flipV="false" rot="0">
                <a:off x="0" y="0"/>
                <a:ext cx="1800584" cy="274447"/>
              </a:xfrm>
              <a:custGeom>
                <a:avLst/>
                <a:gdLst/>
                <a:ahLst/>
                <a:cxnLst/>
                <a:rect r="r" b="b" t="t" l="l"/>
                <a:pathLst>
                  <a:path h="274447" w="1800584">
                    <a:moveTo>
                      <a:pt x="36238" y="0"/>
                    </a:moveTo>
                    <a:lnTo>
                      <a:pt x="1764346" y="0"/>
                    </a:lnTo>
                    <a:cubicBezTo>
                      <a:pt x="1773957" y="0"/>
                      <a:pt x="1783174" y="3818"/>
                      <a:pt x="1789970" y="10614"/>
                    </a:cubicBezTo>
                    <a:cubicBezTo>
                      <a:pt x="1796766" y="17410"/>
                      <a:pt x="1800584" y="26627"/>
                      <a:pt x="1800584" y="36238"/>
                    </a:cubicBezTo>
                    <a:lnTo>
                      <a:pt x="1800584" y="238209"/>
                    </a:lnTo>
                    <a:cubicBezTo>
                      <a:pt x="1800584" y="247820"/>
                      <a:pt x="1796766" y="257037"/>
                      <a:pt x="1789970" y="263833"/>
                    </a:cubicBezTo>
                    <a:cubicBezTo>
                      <a:pt x="1783174" y="270629"/>
                      <a:pt x="1773957" y="274447"/>
                      <a:pt x="1764346" y="274447"/>
                    </a:cubicBezTo>
                    <a:lnTo>
                      <a:pt x="36238" y="274447"/>
                    </a:lnTo>
                    <a:cubicBezTo>
                      <a:pt x="26627" y="274447"/>
                      <a:pt x="17410" y="270629"/>
                      <a:pt x="10614" y="263833"/>
                    </a:cubicBezTo>
                    <a:cubicBezTo>
                      <a:pt x="3818" y="257037"/>
                      <a:pt x="0" y="247820"/>
                      <a:pt x="0" y="238209"/>
                    </a:cubicBezTo>
                    <a:lnTo>
                      <a:pt x="0" y="36238"/>
                    </a:lnTo>
                    <a:cubicBezTo>
                      <a:pt x="0" y="26627"/>
                      <a:pt x="3818" y="17410"/>
                      <a:pt x="10614" y="10614"/>
                    </a:cubicBezTo>
                    <a:cubicBezTo>
                      <a:pt x="17410" y="3818"/>
                      <a:pt x="26627" y="0"/>
                      <a:pt x="36238" y="0"/>
                    </a:cubicBezTo>
                    <a:close/>
                  </a:path>
                </a:pathLst>
              </a:custGeom>
              <a:solidFill>
                <a:srgbClr val="66D389"/>
              </a:solidFill>
            </p:spPr>
          </p:sp>
          <p:sp>
            <p:nvSpPr>
              <p:cNvPr name="TextBox 23" id="23"/>
              <p:cNvSpPr txBox="true"/>
              <p:nvPr/>
            </p:nvSpPr>
            <p:spPr>
              <a:xfrm>
                <a:off x="0" y="-66675"/>
                <a:ext cx="1800584" cy="341122"/>
              </a:xfrm>
              <a:prstGeom prst="rect">
                <a:avLst/>
              </a:prstGeom>
            </p:spPr>
            <p:txBody>
              <a:bodyPr anchor="ctr" rtlCol="false" tIns="50800" lIns="50800" bIns="50800" rIns="50800"/>
              <a:lstStyle/>
              <a:p>
                <a:pPr algn="ctr">
                  <a:lnSpc>
                    <a:spcPts val="3343"/>
                  </a:lnSpc>
                </a:pPr>
              </a:p>
            </p:txBody>
          </p:sp>
        </p:grpSp>
        <p:sp>
          <p:nvSpPr>
            <p:cNvPr name="Freeform 24" id="24"/>
            <p:cNvSpPr/>
            <p:nvPr/>
          </p:nvSpPr>
          <p:spPr>
            <a:xfrm flipH="false" flipV="false" rot="0">
              <a:off x="625410" y="432492"/>
              <a:ext cx="800378" cy="563264"/>
            </a:xfrm>
            <a:custGeom>
              <a:avLst/>
              <a:gdLst/>
              <a:ahLst/>
              <a:cxnLst/>
              <a:rect r="r" b="b" t="t" l="l"/>
              <a:pathLst>
                <a:path h="563264" w="800378">
                  <a:moveTo>
                    <a:pt x="0" y="0"/>
                  </a:moveTo>
                  <a:lnTo>
                    <a:pt x="800378" y="0"/>
                  </a:lnTo>
                  <a:lnTo>
                    <a:pt x="800378" y="563264"/>
                  </a:lnTo>
                  <a:lnTo>
                    <a:pt x="0" y="56326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25" id="25"/>
            <p:cNvSpPr txBox="true"/>
            <p:nvPr/>
          </p:nvSpPr>
          <p:spPr>
            <a:xfrm rot="0">
              <a:off x="2247360" y="161207"/>
              <a:ext cx="6539355" cy="1096308"/>
            </a:xfrm>
            <a:prstGeom prst="rect">
              <a:avLst/>
            </a:prstGeom>
          </p:spPr>
          <p:txBody>
            <a:bodyPr anchor="t" rtlCol="false" tIns="0" lIns="0" bIns="0" rIns="0">
              <a:spAutoFit/>
            </a:bodyPr>
            <a:lstStyle/>
            <a:p>
              <a:pPr algn="l" marL="0" indent="0" lvl="0">
                <a:lnSpc>
                  <a:spcPts val="3146"/>
                </a:lnSpc>
              </a:pPr>
              <a:r>
                <a:rPr lang="en-US" b="true" sz="2809" spc="28">
                  <a:solidFill>
                    <a:srgbClr val="F7F9F9"/>
                  </a:solidFill>
                  <a:latin typeface="Poppins Semi-Bold"/>
                  <a:ea typeface="Poppins Semi-Bold"/>
                  <a:cs typeface="Poppins Semi-Bold"/>
                  <a:sym typeface="Poppins Semi-Bold"/>
                </a:rPr>
                <a:t>A Documented Donor Stewardship Plan</a:t>
              </a:r>
            </a:p>
          </p:txBody>
        </p:sp>
      </p:grpSp>
    </p:spTree>
  </p:cSld>
  <p:clrMapOvr>
    <a:masterClrMapping/>
  </p:clrMapOvr>
  <p:transition spd="slow">
    <p:fade/>
  </p:transition>
</p:sld>
</file>

<file path=ppt/slides/slide38.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236252">
            <a:off x="-15818016" y="-15404305"/>
            <a:ext cx="31636032" cy="31646811"/>
            <a:chOff x="0" y="0"/>
            <a:chExt cx="42181375" cy="42195748"/>
          </a:xfrm>
        </p:grpSpPr>
        <p:sp>
          <p:nvSpPr>
            <p:cNvPr name="Freeform 3" id="3"/>
            <p:cNvSpPr/>
            <p:nvPr/>
          </p:nvSpPr>
          <p:spPr>
            <a:xfrm flipH="false" flipV="false" rot="8088874">
              <a:off x="5389649" y="6966939"/>
              <a:ext cx="31402078" cy="28261870"/>
            </a:xfrm>
            <a:custGeom>
              <a:avLst/>
              <a:gdLst/>
              <a:ahLst/>
              <a:cxnLst/>
              <a:rect r="r" b="b" t="t" l="l"/>
              <a:pathLst>
                <a:path h="28261870" w="31402078">
                  <a:moveTo>
                    <a:pt x="0" y="0"/>
                  </a:moveTo>
                  <a:lnTo>
                    <a:pt x="31402078" y="0"/>
                  </a:lnTo>
                  <a:lnTo>
                    <a:pt x="31402078" y="28261870"/>
                  </a:lnTo>
                  <a:lnTo>
                    <a:pt x="0" y="2826187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7379043">
              <a:off x="6524638" y="20261010"/>
              <a:ext cx="4145703" cy="4145703"/>
            </a:xfrm>
            <a:custGeom>
              <a:avLst/>
              <a:gdLst/>
              <a:ahLst/>
              <a:cxnLst/>
              <a:rect r="r" b="b" t="t" l="l"/>
              <a:pathLst>
                <a:path h="4145703" w="4145703">
                  <a:moveTo>
                    <a:pt x="0" y="0"/>
                  </a:moveTo>
                  <a:lnTo>
                    <a:pt x="4145703" y="0"/>
                  </a:lnTo>
                  <a:lnTo>
                    <a:pt x="4145703" y="4145703"/>
                  </a:lnTo>
                  <a:lnTo>
                    <a:pt x="0" y="41457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8983881">
              <a:off x="20187061" y="6178600"/>
              <a:ext cx="4145703" cy="4145703"/>
            </a:xfrm>
            <a:custGeom>
              <a:avLst/>
              <a:gdLst/>
              <a:ahLst/>
              <a:cxnLst/>
              <a:rect r="r" b="b" t="t" l="l"/>
              <a:pathLst>
                <a:path h="4145703" w="4145703">
                  <a:moveTo>
                    <a:pt x="0" y="0"/>
                  </a:moveTo>
                  <a:lnTo>
                    <a:pt x="4145702" y="0"/>
                  </a:lnTo>
                  <a:lnTo>
                    <a:pt x="4145702" y="4145703"/>
                  </a:lnTo>
                  <a:lnTo>
                    <a:pt x="0" y="41457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25095006" y="25291758"/>
              <a:ext cx="4385521" cy="3979861"/>
            </a:xfrm>
            <a:custGeom>
              <a:avLst/>
              <a:gdLst/>
              <a:ahLst/>
              <a:cxnLst/>
              <a:rect r="r" b="b" t="t" l="l"/>
              <a:pathLst>
                <a:path h="3979861" w="4385521">
                  <a:moveTo>
                    <a:pt x="0" y="0"/>
                  </a:moveTo>
                  <a:lnTo>
                    <a:pt x="4385521" y="0"/>
                  </a:lnTo>
                  <a:lnTo>
                    <a:pt x="4385521" y="3979860"/>
                  </a:lnTo>
                  <a:lnTo>
                    <a:pt x="0" y="397986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sp>
        <p:nvSpPr>
          <p:cNvPr name="TextBox 7" id="7"/>
          <p:cNvSpPr txBox="true"/>
          <p:nvPr/>
        </p:nvSpPr>
        <p:spPr>
          <a:xfrm rot="0">
            <a:off x="10356225" y="3749040"/>
            <a:ext cx="7308716" cy="375285"/>
          </a:xfrm>
          <a:prstGeom prst="rect">
            <a:avLst/>
          </a:prstGeom>
        </p:spPr>
        <p:txBody>
          <a:bodyPr anchor="t" rtlCol="false" tIns="0" lIns="0" bIns="0" rIns="0">
            <a:spAutoFit/>
          </a:bodyPr>
          <a:lstStyle/>
          <a:p>
            <a:pPr algn="l">
              <a:lnSpc>
                <a:spcPts val="2940"/>
              </a:lnSpc>
            </a:pPr>
            <a:r>
              <a:rPr lang="en-US" sz="2100" spc="50" b="true">
                <a:solidFill>
                  <a:srgbClr val="40454D"/>
                </a:solidFill>
                <a:latin typeface="Poppins Bold"/>
                <a:ea typeface="Poppins Bold"/>
                <a:cs typeface="Poppins Bold"/>
                <a:sym typeface="Poppins Bold"/>
              </a:rPr>
              <a:t>Follow documented workflows &amp; processes</a:t>
            </a:r>
          </a:p>
        </p:txBody>
      </p:sp>
      <p:sp>
        <p:nvSpPr>
          <p:cNvPr name="TextBox 8" id="8"/>
          <p:cNvSpPr txBox="true"/>
          <p:nvPr/>
        </p:nvSpPr>
        <p:spPr>
          <a:xfrm rot="0">
            <a:off x="10356225" y="5501424"/>
            <a:ext cx="7308716" cy="375285"/>
          </a:xfrm>
          <a:prstGeom prst="rect">
            <a:avLst/>
          </a:prstGeom>
        </p:spPr>
        <p:txBody>
          <a:bodyPr anchor="t" rtlCol="false" tIns="0" lIns="0" bIns="0" rIns="0">
            <a:spAutoFit/>
          </a:bodyPr>
          <a:lstStyle/>
          <a:p>
            <a:pPr algn="l">
              <a:lnSpc>
                <a:spcPts val="2940"/>
              </a:lnSpc>
            </a:pPr>
            <a:r>
              <a:rPr lang="en-US" sz="2100" spc="50" b="true">
                <a:solidFill>
                  <a:srgbClr val="40454D"/>
                </a:solidFill>
                <a:latin typeface="Poppins Bold"/>
                <a:ea typeface="Poppins Bold"/>
                <a:cs typeface="Poppins Bold"/>
                <a:sym typeface="Poppins Bold"/>
              </a:rPr>
              <a:t>Regular team touch-points</a:t>
            </a:r>
          </a:p>
        </p:txBody>
      </p:sp>
      <p:sp>
        <p:nvSpPr>
          <p:cNvPr name="TextBox 9" id="9"/>
          <p:cNvSpPr txBox="true"/>
          <p:nvPr/>
        </p:nvSpPr>
        <p:spPr>
          <a:xfrm rot="0">
            <a:off x="10356225" y="7255440"/>
            <a:ext cx="7308716" cy="375285"/>
          </a:xfrm>
          <a:prstGeom prst="rect">
            <a:avLst/>
          </a:prstGeom>
        </p:spPr>
        <p:txBody>
          <a:bodyPr anchor="t" rtlCol="false" tIns="0" lIns="0" bIns="0" rIns="0">
            <a:spAutoFit/>
          </a:bodyPr>
          <a:lstStyle/>
          <a:p>
            <a:pPr algn="l">
              <a:lnSpc>
                <a:spcPts val="2940"/>
              </a:lnSpc>
            </a:pPr>
            <a:r>
              <a:rPr lang="en-US" sz="2100" spc="50" b="true">
                <a:solidFill>
                  <a:srgbClr val="40454D"/>
                </a:solidFill>
                <a:latin typeface="Poppins Bold"/>
                <a:ea typeface="Poppins Bold"/>
                <a:cs typeface="Poppins Bold"/>
                <a:sym typeface="Poppins Bold"/>
              </a:rPr>
              <a:t>Regularly report on key metrics</a:t>
            </a:r>
          </a:p>
        </p:txBody>
      </p:sp>
      <p:sp>
        <p:nvSpPr>
          <p:cNvPr name="TextBox 10" id="10"/>
          <p:cNvSpPr txBox="true"/>
          <p:nvPr/>
        </p:nvSpPr>
        <p:spPr>
          <a:xfrm rot="0">
            <a:off x="10356225" y="9009455"/>
            <a:ext cx="7308716" cy="375285"/>
          </a:xfrm>
          <a:prstGeom prst="rect">
            <a:avLst/>
          </a:prstGeom>
        </p:spPr>
        <p:txBody>
          <a:bodyPr anchor="t" rtlCol="false" tIns="0" lIns="0" bIns="0" rIns="0">
            <a:spAutoFit/>
          </a:bodyPr>
          <a:lstStyle/>
          <a:p>
            <a:pPr algn="l">
              <a:lnSpc>
                <a:spcPts val="2940"/>
              </a:lnSpc>
            </a:pPr>
            <a:r>
              <a:rPr lang="en-US" sz="2100" spc="50" b="true">
                <a:solidFill>
                  <a:srgbClr val="40454D"/>
                </a:solidFill>
                <a:latin typeface="Poppins Bold"/>
                <a:ea typeface="Poppins Bold"/>
                <a:cs typeface="Poppins Bold"/>
                <a:sym typeface="Poppins Bold"/>
              </a:rPr>
              <a:t>After a set period, you return to Evaluate.</a:t>
            </a:r>
          </a:p>
        </p:txBody>
      </p:sp>
      <p:grpSp>
        <p:nvGrpSpPr>
          <p:cNvPr name="Group 11" id="11"/>
          <p:cNvGrpSpPr/>
          <p:nvPr/>
        </p:nvGrpSpPr>
        <p:grpSpPr>
          <a:xfrm rot="0">
            <a:off x="9746997" y="2656059"/>
            <a:ext cx="10787606" cy="1014151"/>
            <a:chOff x="0" y="0"/>
            <a:chExt cx="14383474" cy="1352201"/>
          </a:xfrm>
        </p:grpSpPr>
        <p:grpSp>
          <p:nvGrpSpPr>
            <p:cNvPr name="Group 12" id="12"/>
            <p:cNvGrpSpPr/>
            <p:nvPr/>
          </p:nvGrpSpPr>
          <p:grpSpPr>
            <a:xfrm rot="0">
              <a:off x="0" y="0"/>
              <a:ext cx="14383474" cy="1352201"/>
              <a:chOff x="0" y="0"/>
              <a:chExt cx="2538941" cy="238688"/>
            </a:xfrm>
          </p:grpSpPr>
          <p:sp>
            <p:nvSpPr>
              <p:cNvPr name="Freeform 13" id="13"/>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0F8FED"/>
              </a:solidFill>
            </p:spPr>
          </p:sp>
          <p:sp>
            <p:nvSpPr>
              <p:cNvPr name="TextBox 14" id="14"/>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15" id="15"/>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Implement</a:t>
              </a:r>
            </a:p>
          </p:txBody>
        </p:sp>
      </p:grpSp>
      <p:grpSp>
        <p:nvGrpSpPr>
          <p:cNvPr name="Group 16" id="16"/>
          <p:cNvGrpSpPr/>
          <p:nvPr/>
        </p:nvGrpSpPr>
        <p:grpSpPr>
          <a:xfrm rot="0">
            <a:off x="9746997" y="4408443"/>
            <a:ext cx="10787606" cy="1014151"/>
            <a:chOff x="0" y="0"/>
            <a:chExt cx="14383474" cy="1352201"/>
          </a:xfrm>
        </p:grpSpPr>
        <p:grpSp>
          <p:nvGrpSpPr>
            <p:cNvPr name="Group 17" id="17"/>
            <p:cNvGrpSpPr/>
            <p:nvPr/>
          </p:nvGrpSpPr>
          <p:grpSpPr>
            <a:xfrm rot="0">
              <a:off x="0" y="0"/>
              <a:ext cx="14383474" cy="1352201"/>
              <a:chOff x="0" y="0"/>
              <a:chExt cx="2538941" cy="238688"/>
            </a:xfrm>
          </p:grpSpPr>
          <p:sp>
            <p:nvSpPr>
              <p:cNvPr name="Freeform 18" id="18"/>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0F8FED"/>
              </a:solidFill>
            </p:spPr>
          </p:sp>
          <p:sp>
            <p:nvSpPr>
              <p:cNvPr name="TextBox 19" id="19"/>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20" id="20"/>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Communicate</a:t>
              </a:r>
            </a:p>
          </p:txBody>
        </p:sp>
      </p:grpSp>
      <p:grpSp>
        <p:nvGrpSpPr>
          <p:cNvPr name="Group 21" id="21"/>
          <p:cNvGrpSpPr/>
          <p:nvPr/>
        </p:nvGrpSpPr>
        <p:grpSpPr>
          <a:xfrm rot="0">
            <a:off x="9746997" y="6162458"/>
            <a:ext cx="10787606" cy="1014151"/>
            <a:chOff x="0" y="0"/>
            <a:chExt cx="14383474" cy="1352201"/>
          </a:xfrm>
        </p:grpSpPr>
        <p:grpSp>
          <p:nvGrpSpPr>
            <p:cNvPr name="Group 22" id="22"/>
            <p:cNvGrpSpPr/>
            <p:nvPr/>
          </p:nvGrpSpPr>
          <p:grpSpPr>
            <a:xfrm rot="0">
              <a:off x="0" y="0"/>
              <a:ext cx="14383474" cy="1352201"/>
              <a:chOff x="0" y="0"/>
              <a:chExt cx="2538941" cy="238688"/>
            </a:xfrm>
          </p:grpSpPr>
          <p:sp>
            <p:nvSpPr>
              <p:cNvPr name="Freeform 23" id="23"/>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0F8FED"/>
              </a:solidFill>
            </p:spPr>
          </p:sp>
          <p:sp>
            <p:nvSpPr>
              <p:cNvPr name="TextBox 24" id="24"/>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25" id="25"/>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Track Progress</a:t>
              </a:r>
            </a:p>
          </p:txBody>
        </p:sp>
      </p:grpSp>
      <p:grpSp>
        <p:nvGrpSpPr>
          <p:cNvPr name="Group 26" id="26"/>
          <p:cNvGrpSpPr/>
          <p:nvPr/>
        </p:nvGrpSpPr>
        <p:grpSpPr>
          <a:xfrm rot="0">
            <a:off x="9746997" y="7916474"/>
            <a:ext cx="10787606" cy="1014151"/>
            <a:chOff x="0" y="0"/>
            <a:chExt cx="14383474" cy="1352201"/>
          </a:xfrm>
        </p:grpSpPr>
        <p:grpSp>
          <p:nvGrpSpPr>
            <p:cNvPr name="Group 27" id="27"/>
            <p:cNvGrpSpPr/>
            <p:nvPr/>
          </p:nvGrpSpPr>
          <p:grpSpPr>
            <a:xfrm rot="0">
              <a:off x="0" y="0"/>
              <a:ext cx="14383474" cy="1352201"/>
              <a:chOff x="0" y="0"/>
              <a:chExt cx="2538941" cy="238688"/>
            </a:xfrm>
          </p:grpSpPr>
          <p:sp>
            <p:nvSpPr>
              <p:cNvPr name="Freeform 28" id="28"/>
              <p:cNvSpPr/>
              <p:nvPr/>
            </p:nvSpPr>
            <p:spPr>
              <a:xfrm flipH="false" flipV="false" rot="0">
                <a:off x="0" y="0"/>
                <a:ext cx="2538941" cy="238688"/>
              </a:xfrm>
              <a:custGeom>
                <a:avLst/>
                <a:gdLst/>
                <a:ahLst/>
                <a:cxnLst/>
                <a:rect r="r" b="b" t="t" l="l"/>
                <a:pathLst>
                  <a:path h="238688" w="2538941">
                    <a:moveTo>
                      <a:pt x="27271" y="0"/>
                    </a:moveTo>
                    <a:lnTo>
                      <a:pt x="2511670" y="0"/>
                    </a:lnTo>
                    <a:cubicBezTo>
                      <a:pt x="2518902" y="0"/>
                      <a:pt x="2525839" y="2873"/>
                      <a:pt x="2530953" y="7988"/>
                    </a:cubicBezTo>
                    <a:cubicBezTo>
                      <a:pt x="2536068" y="13102"/>
                      <a:pt x="2538941" y="20039"/>
                      <a:pt x="2538941" y="27271"/>
                    </a:cubicBezTo>
                    <a:lnTo>
                      <a:pt x="2538941" y="211416"/>
                    </a:lnTo>
                    <a:cubicBezTo>
                      <a:pt x="2538941" y="226478"/>
                      <a:pt x="2526731" y="238688"/>
                      <a:pt x="2511670" y="238688"/>
                    </a:cubicBezTo>
                    <a:lnTo>
                      <a:pt x="27271" y="238688"/>
                    </a:lnTo>
                    <a:cubicBezTo>
                      <a:pt x="20039" y="238688"/>
                      <a:pt x="13102" y="235815"/>
                      <a:pt x="7988" y="230700"/>
                    </a:cubicBezTo>
                    <a:cubicBezTo>
                      <a:pt x="2873" y="225586"/>
                      <a:pt x="0" y="218649"/>
                      <a:pt x="0" y="211416"/>
                    </a:cubicBezTo>
                    <a:lnTo>
                      <a:pt x="0" y="27271"/>
                    </a:lnTo>
                    <a:cubicBezTo>
                      <a:pt x="0" y="20039"/>
                      <a:pt x="2873" y="13102"/>
                      <a:pt x="7988" y="7988"/>
                    </a:cubicBezTo>
                    <a:cubicBezTo>
                      <a:pt x="13102" y="2873"/>
                      <a:pt x="20039" y="0"/>
                      <a:pt x="27271" y="0"/>
                    </a:cubicBezTo>
                    <a:close/>
                  </a:path>
                </a:pathLst>
              </a:custGeom>
              <a:solidFill>
                <a:srgbClr val="0F8FED"/>
              </a:solidFill>
            </p:spPr>
          </p:sp>
          <p:sp>
            <p:nvSpPr>
              <p:cNvPr name="TextBox 29" id="29"/>
              <p:cNvSpPr txBox="true"/>
              <p:nvPr/>
            </p:nvSpPr>
            <p:spPr>
              <a:xfrm>
                <a:off x="0" y="-66675"/>
                <a:ext cx="2538941" cy="305363"/>
              </a:xfrm>
              <a:prstGeom prst="rect">
                <a:avLst/>
              </a:prstGeom>
            </p:spPr>
            <p:txBody>
              <a:bodyPr anchor="ctr" rtlCol="false" tIns="50800" lIns="50800" bIns="50800" rIns="50800"/>
              <a:lstStyle/>
              <a:p>
                <a:pPr algn="ctr">
                  <a:lnSpc>
                    <a:spcPts val="3343"/>
                  </a:lnSpc>
                </a:pPr>
              </a:p>
            </p:txBody>
          </p:sp>
        </p:grpSp>
        <p:sp>
          <p:nvSpPr>
            <p:cNvPr name="TextBox 30" id="30"/>
            <p:cNvSpPr txBox="true"/>
            <p:nvPr/>
          </p:nvSpPr>
          <p:spPr>
            <a:xfrm rot="0">
              <a:off x="812304" y="271395"/>
              <a:ext cx="11651196" cy="714162"/>
            </a:xfrm>
            <a:prstGeom prst="rect">
              <a:avLst/>
            </a:prstGeom>
          </p:spPr>
          <p:txBody>
            <a:bodyPr anchor="t" rtlCol="false" tIns="0" lIns="0" bIns="0" rIns="0">
              <a:spAutoFit/>
            </a:bodyPr>
            <a:lstStyle/>
            <a:p>
              <a:pPr algn="l">
                <a:lnSpc>
                  <a:spcPts val="4340"/>
                </a:lnSpc>
              </a:pPr>
              <a:r>
                <a:rPr lang="en-US" sz="3100" spc="74" b="true">
                  <a:solidFill>
                    <a:srgbClr val="F7F9F9"/>
                  </a:solidFill>
                  <a:latin typeface="Poppins Bold"/>
                  <a:ea typeface="Poppins Bold"/>
                  <a:cs typeface="Poppins Bold"/>
                  <a:sym typeface="Poppins Bold"/>
                </a:rPr>
                <a:t>Improve</a:t>
              </a:r>
            </a:p>
          </p:txBody>
        </p:sp>
      </p:grpSp>
      <p:sp>
        <p:nvSpPr>
          <p:cNvPr name="TextBox 31" id="31"/>
          <p:cNvSpPr txBox="true"/>
          <p:nvPr/>
        </p:nvSpPr>
        <p:spPr>
          <a:xfrm rot="0">
            <a:off x="10356225" y="1090784"/>
            <a:ext cx="8023270" cy="933450"/>
          </a:xfrm>
          <a:prstGeom prst="rect">
            <a:avLst/>
          </a:prstGeom>
        </p:spPr>
        <p:txBody>
          <a:bodyPr anchor="t" rtlCol="false" tIns="0" lIns="0" bIns="0" rIns="0">
            <a:spAutoFit/>
          </a:bodyPr>
          <a:lstStyle/>
          <a:p>
            <a:pPr algn="l">
              <a:lnSpc>
                <a:spcPts val="6981"/>
              </a:lnSpc>
            </a:pPr>
            <a:r>
              <a:rPr lang="en-US" sz="5817" b="true">
                <a:solidFill>
                  <a:srgbClr val="2A2F36"/>
                </a:solidFill>
                <a:latin typeface="Poppins Bold"/>
                <a:ea typeface="Poppins Bold"/>
                <a:cs typeface="Poppins Bold"/>
                <a:sym typeface="Poppins Bold"/>
              </a:rPr>
              <a:t>Execute</a:t>
            </a:r>
          </a:p>
        </p:txBody>
      </p:sp>
    </p:spTree>
  </p:cSld>
  <p:clrMapOvr>
    <a:masterClrMapping/>
  </p:clrMapOvr>
  <p:transition spd="slow">
    <p:fade/>
  </p:transition>
</p:sld>
</file>

<file path=ppt/slides/slide39.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8817683" y="-583200"/>
            <a:ext cx="9658142" cy="9495633"/>
            <a:chOff x="0" y="0"/>
            <a:chExt cx="12877523" cy="12660844"/>
          </a:xfrm>
        </p:grpSpPr>
        <p:sp>
          <p:nvSpPr>
            <p:cNvPr name="Freeform 3" id="3"/>
            <p:cNvSpPr/>
            <p:nvPr/>
          </p:nvSpPr>
          <p:spPr>
            <a:xfrm flipH="false" flipV="false" rot="2150547">
              <a:off x="1625212" y="1998228"/>
              <a:ext cx="9627098" cy="8664389"/>
            </a:xfrm>
            <a:custGeom>
              <a:avLst/>
              <a:gdLst/>
              <a:ahLst/>
              <a:cxnLst/>
              <a:rect r="r" b="b" t="t" l="l"/>
              <a:pathLst>
                <a:path h="8664389" w="9627098">
                  <a:moveTo>
                    <a:pt x="0" y="0"/>
                  </a:moveTo>
                  <a:lnTo>
                    <a:pt x="9627099" y="0"/>
                  </a:lnTo>
                  <a:lnTo>
                    <a:pt x="9627099" y="8664388"/>
                  </a:lnTo>
                  <a:lnTo>
                    <a:pt x="0" y="866438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6749237" y="9408359"/>
              <a:ext cx="1270970" cy="1270970"/>
            </a:xfrm>
            <a:custGeom>
              <a:avLst/>
              <a:gdLst/>
              <a:ahLst/>
              <a:cxnLst/>
              <a:rect r="r" b="b" t="t" l="l"/>
              <a:pathLst>
                <a:path h="1270970" w="1270970">
                  <a:moveTo>
                    <a:pt x="0" y="0"/>
                  </a:moveTo>
                  <a:lnTo>
                    <a:pt x="1270970" y="0"/>
                  </a:lnTo>
                  <a:lnTo>
                    <a:pt x="1270970" y="1270970"/>
                  </a:lnTo>
                  <a:lnTo>
                    <a:pt x="0" y="127097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1857168" y="5955075"/>
              <a:ext cx="1270970" cy="1270970"/>
            </a:xfrm>
            <a:custGeom>
              <a:avLst/>
              <a:gdLst/>
              <a:ahLst/>
              <a:cxnLst/>
              <a:rect r="r" b="b" t="t" l="l"/>
              <a:pathLst>
                <a:path h="1270970" w="1270970">
                  <a:moveTo>
                    <a:pt x="0" y="0"/>
                  </a:moveTo>
                  <a:lnTo>
                    <a:pt x="1270970" y="0"/>
                  </a:lnTo>
                  <a:lnTo>
                    <a:pt x="1270970" y="1270970"/>
                  </a:lnTo>
                  <a:lnTo>
                    <a:pt x="0" y="127097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7236998" y="3546594"/>
              <a:ext cx="1344492" cy="1220127"/>
            </a:xfrm>
            <a:custGeom>
              <a:avLst/>
              <a:gdLst/>
              <a:ahLst/>
              <a:cxnLst/>
              <a:rect r="r" b="b" t="t" l="l"/>
              <a:pathLst>
                <a:path h="1220127" w="1344492">
                  <a:moveTo>
                    <a:pt x="0" y="0"/>
                  </a:moveTo>
                  <a:lnTo>
                    <a:pt x="1344492" y="0"/>
                  </a:lnTo>
                  <a:lnTo>
                    <a:pt x="1344492" y="1220126"/>
                  </a:lnTo>
                  <a:lnTo>
                    <a:pt x="0" y="122012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3628227" y="4782568"/>
              <a:ext cx="4625791" cy="4625791"/>
            </a:xfrm>
            <a:custGeom>
              <a:avLst/>
              <a:gdLst/>
              <a:ahLst/>
              <a:cxnLst/>
              <a:rect r="r" b="b" t="t" l="l"/>
              <a:pathLst>
                <a:path h="4625791" w="4625791">
                  <a:moveTo>
                    <a:pt x="0" y="0"/>
                  </a:moveTo>
                  <a:lnTo>
                    <a:pt x="4625791" y="0"/>
                  </a:lnTo>
                  <a:lnTo>
                    <a:pt x="4625791" y="4625791"/>
                  </a:lnTo>
                  <a:lnTo>
                    <a:pt x="0" y="4625791"/>
                  </a:lnTo>
                  <a:lnTo>
                    <a:pt x="0" y="0"/>
                  </a:lnTo>
                  <a:close/>
                </a:path>
              </a:pathLst>
            </a:custGeom>
            <a:blipFill>
              <a:blip r:embed="rId10"/>
              <a:stretch>
                <a:fillRect l="0" t="0" r="0" b="0"/>
              </a:stretch>
            </a:blipFill>
          </p:spPr>
        </p:sp>
      </p:grpSp>
      <p:grpSp>
        <p:nvGrpSpPr>
          <p:cNvPr name="Group 8" id="8"/>
          <p:cNvGrpSpPr/>
          <p:nvPr/>
        </p:nvGrpSpPr>
        <p:grpSpPr>
          <a:xfrm rot="0">
            <a:off x="15314980" y="9558885"/>
            <a:ext cx="2982365" cy="2982365"/>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0C2D8"/>
            </a:solidFill>
          </p:spPr>
        </p:sp>
        <p:sp>
          <p:nvSpPr>
            <p:cNvPr name="TextBox 10" id="10"/>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11" id="11"/>
          <p:cNvGrpSpPr/>
          <p:nvPr/>
        </p:nvGrpSpPr>
        <p:grpSpPr>
          <a:xfrm rot="0">
            <a:off x="-232882" y="8856103"/>
            <a:ext cx="702782" cy="702782"/>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0454D"/>
            </a:solidFill>
          </p:spPr>
        </p:sp>
        <p:sp>
          <p:nvSpPr>
            <p:cNvPr name="TextBox 13" id="13"/>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14" id="14"/>
          <p:cNvGrpSpPr/>
          <p:nvPr/>
        </p:nvGrpSpPr>
        <p:grpSpPr>
          <a:xfrm rot="0">
            <a:off x="1274209" y="-461482"/>
            <a:ext cx="1350482" cy="1350482"/>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16" id="16"/>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17" id="17"/>
          <p:cNvGrpSpPr/>
          <p:nvPr/>
        </p:nvGrpSpPr>
        <p:grpSpPr>
          <a:xfrm rot="0">
            <a:off x="16806162" y="-909304"/>
            <a:ext cx="1938004" cy="1938004"/>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6D389"/>
            </a:solidFill>
          </p:spPr>
        </p:sp>
        <p:sp>
          <p:nvSpPr>
            <p:cNvPr name="TextBox 19" id="19"/>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20" id="20"/>
          <p:cNvGrpSpPr/>
          <p:nvPr/>
        </p:nvGrpSpPr>
        <p:grpSpPr>
          <a:xfrm rot="0">
            <a:off x="1504840" y="4448198"/>
            <a:ext cx="6836592" cy="1042041"/>
            <a:chOff x="0" y="0"/>
            <a:chExt cx="9115456" cy="1389388"/>
          </a:xfrm>
        </p:grpSpPr>
        <p:grpSp>
          <p:nvGrpSpPr>
            <p:cNvPr name="Group 21" id="21"/>
            <p:cNvGrpSpPr/>
            <p:nvPr/>
          </p:nvGrpSpPr>
          <p:grpSpPr>
            <a:xfrm rot="0">
              <a:off x="0" y="0"/>
              <a:ext cx="9115456" cy="1389388"/>
              <a:chOff x="0" y="0"/>
              <a:chExt cx="1800584" cy="274447"/>
            </a:xfrm>
          </p:grpSpPr>
          <p:sp>
            <p:nvSpPr>
              <p:cNvPr name="Freeform 22" id="22"/>
              <p:cNvSpPr/>
              <p:nvPr/>
            </p:nvSpPr>
            <p:spPr>
              <a:xfrm flipH="false" flipV="false" rot="0">
                <a:off x="0" y="0"/>
                <a:ext cx="1800584" cy="274447"/>
              </a:xfrm>
              <a:custGeom>
                <a:avLst/>
                <a:gdLst/>
                <a:ahLst/>
                <a:cxnLst/>
                <a:rect r="r" b="b" t="t" l="l"/>
                <a:pathLst>
                  <a:path h="274447" w="1800584">
                    <a:moveTo>
                      <a:pt x="36238" y="0"/>
                    </a:moveTo>
                    <a:lnTo>
                      <a:pt x="1764346" y="0"/>
                    </a:lnTo>
                    <a:cubicBezTo>
                      <a:pt x="1773957" y="0"/>
                      <a:pt x="1783174" y="3818"/>
                      <a:pt x="1789970" y="10614"/>
                    </a:cubicBezTo>
                    <a:cubicBezTo>
                      <a:pt x="1796766" y="17410"/>
                      <a:pt x="1800584" y="26627"/>
                      <a:pt x="1800584" y="36238"/>
                    </a:cubicBezTo>
                    <a:lnTo>
                      <a:pt x="1800584" y="238209"/>
                    </a:lnTo>
                    <a:cubicBezTo>
                      <a:pt x="1800584" y="247820"/>
                      <a:pt x="1796766" y="257037"/>
                      <a:pt x="1789970" y="263833"/>
                    </a:cubicBezTo>
                    <a:cubicBezTo>
                      <a:pt x="1783174" y="270629"/>
                      <a:pt x="1773957" y="274447"/>
                      <a:pt x="1764346" y="274447"/>
                    </a:cubicBezTo>
                    <a:lnTo>
                      <a:pt x="36238" y="274447"/>
                    </a:lnTo>
                    <a:cubicBezTo>
                      <a:pt x="26627" y="274447"/>
                      <a:pt x="17410" y="270629"/>
                      <a:pt x="10614" y="263833"/>
                    </a:cubicBezTo>
                    <a:cubicBezTo>
                      <a:pt x="3818" y="257037"/>
                      <a:pt x="0" y="247820"/>
                      <a:pt x="0" y="238209"/>
                    </a:cubicBezTo>
                    <a:lnTo>
                      <a:pt x="0" y="36238"/>
                    </a:lnTo>
                    <a:cubicBezTo>
                      <a:pt x="0" y="26627"/>
                      <a:pt x="3818" y="17410"/>
                      <a:pt x="10614" y="10614"/>
                    </a:cubicBezTo>
                    <a:cubicBezTo>
                      <a:pt x="17410" y="3818"/>
                      <a:pt x="26627" y="0"/>
                      <a:pt x="36238" y="0"/>
                    </a:cubicBezTo>
                    <a:close/>
                  </a:path>
                </a:pathLst>
              </a:custGeom>
              <a:solidFill>
                <a:srgbClr val="0F8FED"/>
              </a:solidFill>
            </p:spPr>
          </p:sp>
          <p:sp>
            <p:nvSpPr>
              <p:cNvPr name="TextBox 23" id="23"/>
              <p:cNvSpPr txBox="true"/>
              <p:nvPr/>
            </p:nvSpPr>
            <p:spPr>
              <a:xfrm>
                <a:off x="0" y="-66675"/>
                <a:ext cx="1800584" cy="341122"/>
              </a:xfrm>
              <a:prstGeom prst="rect">
                <a:avLst/>
              </a:prstGeom>
            </p:spPr>
            <p:txBody>
              <a:bodyPr anchor="ctr" rtlCol="false" tIns="50800" lIns="50800" bIns="50800" rIns="50800"/>
              <a:lstStyle/>
              <a:p>
                <a:pPr algn="ctr">
                  <a:lnSpc>
                    <a:spcPts val="3343"/>
                  </a:lnSpc>
                </a:pPr>
              </a:p>
            </p:txBody>
          </p:sp>
        </p:grpSp>
        <p:sp>
          <p:nvSpPr>
            <p:cNvPr name="Freeform 24" id="24"/>
            <p:cNvSpPr/>
            <p:nvPr/>
          </p:nvSpPr>
          <p:spPr>
            <a:xfrm flipH="false" flipV="false" rot="0">
              <a:off x="625410" y="414906"/>
              <a:ext cx="800378" cy="563264"/>
            </a:xfrm>
            <a:custGeom>
              <a:avLst/>
              <a:gdLst/>
              <a:ahLst/>
              <a:cxnLst/>
              <a:rect r="r" b="b" t="t" l="l"/>
              <a:pathLst>
                <a:path h="563264" w="800378">
                  <a:moveTo>
                    <a:pt x="0" y="0"/>
                  </a:moveTo>
                  <a:lnTo>
                    <a:pt x="800378" y="0"/>
                  </a:lnTo>
                  <a:lnTo>
                    <a:pt x="800378" y="563264"/>
                  </a:lnTo>
                  <a:lnTo>
                    <a:pt x="0" y="563264"/>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25" id="25"/>
            <p:cNvSpPr txBox="true"/>
            <p:nvPr/>
          </p:nvSpPr>
          <p:spPr>
            <a:xfrm rot="0">
              <a:off x="2048088" y="403959"/>
              <a:ext cx="6060204" cy="571945"/>
            </a:xfrm>
            <a:prstGeom prst="rect">
              <a:avLst/>
            </a:prstGeom>
          </p:spPr>
          <p:txBody>
            <a:bodyPr anchor="t" rtlCol="false" tIns="0" lIns="0" bIns="0" rIns="0">
              <a:spAutoFit/>
            </a:bodyPr>
            <a:lstStyle/>
            <a:p>
              <a:pPr algn="l" marL="0" indent="0" lvl="0">
                <a:lnSpc>
                  <a:spcPts val="3146"/>
                </a:lnSpc>
              </a:pPr>
              <a:r>
                <a:rPr lang="en-US" b="true" sz="2809" spc="28">
                  <a:solidFill>
                    <a:srgbClr val="F7F9F9"/>
                  </a:solidFill>
                  <a:latin typeface="Poppins Semi-Bold"/>
                  <a:ea typeface="Poppins Semi-Bold"/>
                  <a:cs typeface="Poppins Semi-Bold"/>
                  <a:sym typeface="Poppins Semi-Bold"/>
                </a:rPr>
                <a:t>Establish</a:t>
              </a:r>
            </a:p>
          </p:txBody>
        </p:sp>
      </p:grpSp>
      <p:grpSp>
        <p:nvGrpSpPr>
          <p:cNvPr name="Group 26" id="26"/>
          <p:cNvGrpSpPr/>
          <p:nvPr/>
        </p:nvGrpSpPr>
        <p:grpSpPr>
          <a:xfrm rot="0">
            <a:off x="1504840" y="6185563"/>
            <a:ext cx="6836592" cy="1042041"/>
            <a:chOff x="0" y="0"/>
            <a:chExt cx="9115456" cy="1389388"/>
          </a:xfrm>
        </p:grpSpPr>
        <p:grpSp>
          <p:nvGrpSpPr>
            <p:cNvPr name="Group 27" id="27"/>
            <p:cNvGrpSpPr/>
            <p:nvPr/>
          </p:nvGrpSpPr>
          <p:grpSpPr>
            <a:xfrm rot="0">
              <a:off x="0" y="0"/>
              <a:ext cx="9115456" cy="1389388"/>
              <a:chOff x="0" y="0"/>
              <a:chExt cx="1800584" cy="274447"/>
            </a:xfrm>
          </p:grpSpPr>
          <p:sp>
            <p:nvSpPr>
              <p:cNvPr name="Freeform 28" id="28"/>
              <p:cNvSpPr/>
              <p:nvPr/>
            </p:nvSpPr>
            <p:spPr>
              <a:xfrm flipH="false" flipV="false" rot="0">
                <a:off x="0" y="0"/>
                <a:ext cx="1800584" cy="274447"/>
              </a:xfrm>
              <a:custGeom>
                <a:avLst/>
                <a:gdLst/>
                <a:ahLst/>
                <a:cxnLst/>
                <a:rect r="r" b="b" t="t" l="l"/>
                <a:pathLst>
                  <a:path h="274447" w="1800584">
                    <a:moveTo>
                      <a:pt x="36238" y="0"/>
                    </a:moveTo>
                    <a:lnTo>
                      <a:pt x="1764346" y="0"/>
                    </a:lnTo>
                    <a:cubicBezTo>
                      <a:pt x="1773957" y="0"/>
                      <a:pt x="1783174" y="3818"/>
                      <a:pt x="1789970" y="10614"/>
                    </a:cubicBezTo>
                    <a:cubicBezTo>
                      <a:pt x="1796766" y="17410"/>
                      <a:pt x="1800584" y="26627"/>
                      <a:pt x="1800584" y="36238"/>
                    </a:cubicBezTo>
                    <a:lnTo>
                      <a:pt x="1800584" y="238209"/>
                    </a:lnTo>
                    <a:cubicBezTo>
                      <a:pt x="1800584" y="247820"/>
                      <a:pt x="1796766" y="257037"/>
                      <a:pt x="1789970" y="263833"/>
                    </a:cubicBezTo>
                    <a:cubicBezTo>
                      <a:pt x="1783174" y="270629"/>
                      <a:pt x="1773957" y="274447"/>
                      <a:pt x="1764346" y="274447"/>
                    </a:cubicBezTo>
                    <a:lnTo>
                      <a:pt x="36238" y="274447"/>
                    </a:lnTo>
                    <a:cubicBezTo>
                      <a:pt x="26627" y="274447"/>
                      <a:pt x="17410" y="270629"/>
                      <a:pt x="10614" y="263833"/>
                    </a:cubicBezTo>
                    <a:cubicBezTo>
                      <a:pt x="3818" y="257037"/>
                      <a:pt x="0" y="247820"/>
                      <a:pt x="0" y="238209"/>
                    </a:cubicBezTo>
                    <a:lnTo>
                      <a:pt x="0" y="36238"/>
                    </a:lnTo>
                    <a:cubicBezTo>
                      <a:pt x="0" y="26627"/>
                      <a:pt x="3818" y="17410"/>
                      <a:pt x="10614" y="10614"/>
                    </a:cubicBezTo>
                    <a:cubicBezTo>
                      <a:pt x="17410" y="3818"/>
                      <a:pt x="26627" y="0"/>
                      <a:pt x="36238" y="0"/>
                    </a:cubicBezTo>
                    <a:close/>
                  </a:path>
                </a:pathLst>
              </a:custGeom>
              <a:solidFill>
                <a:srgbClr val="0F8FED"/>
              </a:solidFill>
            </p:spPr>
          </p:sp>
          <p:sp>
            <p:nvSpPr>
              <p:cNvPr name="TextBox 29" id="29"/>
              <p:cNvSpPr txBox="true"/>
              <p:nvPr/>
            </p:nvSpPr>
            <p:spPr>
              <a:xfrm>
                <a:off x="0" y="-66675"/>
                <a:ext cx="1800584" cy="341122"/>
              </a:xfrm>
              <a:prstGeom prst="rect">
                <a:avLst/>
              </a:prstGeom>
            </p:spPr>
            <p:txBody>
              <a:bodyPr anchor="ctr" rtlCol="false" tIns="50800" lIns="50800" bIns="50800" rIns="50800"/>
              <a:lstStyle/>
              <a:p>
                <a:pPr algn="ctr">
                  <a:lnSpc>
                    <a:spcPts val="3343"/>
                  </a:lnSpc>
                </a:pPr>
              </a:p>
            </p:txBody>
          </p:sp>
        </p:grpSp>
        <p:sp>
          <p:nvSpPr>
            <p:cNvPr name="Freeform 30" id="30"/>
            <p:cNvSpPr/>
            <p:nvPr/>
          </p:nvSpPr>
          <p:spPr>
            <a:xfrm flipH="false" flipV="false" rot="0">
              <a:off x="625410" y="391143"/>
              <a:ext cx="800378" cy="563264"/>
            </a:xfrm>
            <a:custGeom>
              <a:avLst/>
              <a:gdLst/>
              <a:ahLst/>
              <a:cxnLst/>
              <a:rect r="r" b="b" t="t" l="l"/>
              <a:pathLst>
                <a:path h="563264" w="800378">
                  <a:moveTo>
                    <a:pt x="0" y="0"/>
                  </a:moveTo>
                  <a:lnTo>
                    <a:pt x="800378" y="0"/>
                  </a:lnTo>
                  <a:lnTo>
                    <a:pt x="800378" y="563264"/>
                  </a:lnTo>
                  <a:lnTo>
                    <a:pt x="0" y="563264"/>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31" id="31"/>
            <p:cNvSpPr txBox="true"/>
            <p:nvPr/>
          </p:nvSpPr>
          <p:spPr>
            <a:xfrm rot="0">
              <a:off x="2048088" y="396875"/>
              <a:ext cx="5881873" cy="571945"/>
            </a:xfrm>
            <a:prstGeom prst="rect">
              <a:avLst/>
            </a:prstGeom>
          </p:spPr>
          <p:txBody>
            <a:bodyPr anchor="t" rtlCol="false" tIns="0" lIns="0" bIns="0" rIns="0">
              <a:spAutoFit/>
            </a:bodyPr>
            <a:lstStyle/>
            <a:p>
              <a:pPr algn="l" marL="0" indent="0" lvl="0">
                <a:lnSpc>
                  <a:spcPts val="3146"/>
                </a:lnSpc>
              </a:pPr>
              <a:r>
                <a:rPr lang="en-US" b="true" sz="2809" spc="28">
                  <a:solidFill>
                    <a:srgbClr val="F7F9F9"/>
                  </a:solidFill>
                  <a:latin typeface="Poppins Semi-Bold"/>
                  <a:ea typeface="Poppins Semi-Bold"/>
                  <a:cs typeface="Poppins Semi-Bold"/>
                  <a:sym typeface="Poppins Semi-Bold"/>
                </a:rPr>
                <a:t>Execute</a:t>
              </a:r>
            </a:p>
          </p:txBody>
        </p:sp>
      </p:grpSp>
      <p:grpSp>
        <p:nvGrpSpPr>
          <p:cNvPr name="Group 32" id="32"/>
          <p:cNvGrpSpPr/>
          <p:nvPr/>
        </p:nvGrpSpPr>
        <p:grpSpPr>
          <a:xfrm rot="0">
            <a:off x="1504840" y="2715465"/>
            <a:ext cx="6836592" cy="1042041"/>
            <a:chOff x="0" y="0"/>
            <a:chExt cx="9115456" cy="1389388"/>
          </a:xfrm>
        </p:grpSpPr>
        <p:grpSp>
          <p:nvGrpSpPr>
            <p:cNvPr name="Group 33" id="33"/>
            <p:cNvGrpSpPr/>
            <p:nvPr/>
          </p:nvGrpSpPr>
          <p:grpSpPr>
            <a:xfrm rot="0">
              <a:off x="0" y="0"/>
              <a:ext cx="9115456" cy="1389388"/>
              <a:chOff x="0" y="0"/>
              <a:chExt cx="1800584" cy="274447"/>
            </a:xfrm>
          </p:grpSpPr>
          <p:sp>
            <p:nvSpPr>
              <p:cNvPr name="Freeform 34" id="34"/>
              <p:cNvSpPr/>
              <p:nvPr/>
            </p:nvSpPr>
            <p:spPr>
              <a:xfrm flipH="false" flipV="false" rot="0">
                <a:off x="0" y="0"/>
                <a:ext cx="1800584" cy="274447"/>
              </a:xfrm>
              <a:custGeom>
                <a:avLst/>
                <a:gdLst/>
                <a:ahLst/>
                <a:cxnLst/>
                <a:rect r="r" b="b" t="t" l="l"/>
                <a:pathLst>
                  <a:path h="274447" w="1800584">
                    <a:moveTo>
                      <a:pt x="36238" y="0"/>
                    </a:moveTo>
                    <a:lnTo>
                      <a:pt x="1764346" y="0"/>
                    </a:lnTo>
                    <a:cubicBezTo>
                      <a:pt x="1773957" y="0"/>
                      <a:pt x="1783174" y="3818"/>
                      <a:pt x="1789970" y="10614"/>
                    </a:cubicBezTo>
                    <a:cubicBezTo>
                      <a:pt x="1796766" y="17410"/>
                      <a:pt x="1800584" y="26627"/>
                      <a:pt x="1800584" y="36238"/>
                    </a:cubicBezTo>
                    <a:lnTo>
                      <a:pt x="1800584" y="238209"/>
                    </a:lnTo>
                    <a:cubicBezTo>
                      <a:pt x="1800584" y="247820"/>
                      <a:pt x="1796766" y="257037"/>
                      <a:pt x="1789970" y="263833"/>
                    </a:cubicBezTo>
                    <a:cubicBezTo>
                      <a:pt x="1783174" y="270629"/>
                      <a:pt x="1773957" y="274447"/>
                      <a:pt x="1764346" y="274447"/>
                    </a:cubicBezTo>
                    <a:lnTo>
                      <a:pt x="36238" y="274447"/>
                    </a:lnTo>
                    <a:cubicBezTo>
                      <a:pt x="26627" y="274447"/>
                      <a:pt x="17410" y="270629"/>
                      <a:pt x="10614" y="263833"/>
                    </a:cubicBezTo>
                    <a:cubicBezTo>
                      <a:pt x="3818" y="257037"/>
                      <a:pt x="0" y="247820"/>
                      <a:pt x="0" y="238209"/>
                    </a:cubicBezTo>
                    <a:lnTo>
                      <a:pt x="0" y="36238"/>
                    </a:lnTo>
                    <a:cubicBezTo>
                      <a:pt x="0" y="26627"/>
                      <a:pt x="3818" y="17410"/>
                      <a:pt x="10614" y="10614"/>
                    </a:cubicBezTo>
                    <a:cubicBezTo>
                      <a:pt x="17410" y="3818"/>
                      <a:pt x="26627" y="0"/>
                      <a:pt x="36238" y="0"/>
                    </a:cubicBezTo>
                    <a:close/>
                  </a:path>
                </a:pathLst>
              </a:custGeom>
              <a:solidFill>
                <a:srgbClr val="0F8FED"/>
              </a:solidFill>
            </p:spPr>
          </p:sp>
          <p:sp>
            <p:nvSpPr>
              <p:cNvPr name="TextBox 35" id="35"/>
              <p:cNvSpPr txBox="true"/>
              <p:nvPr/>
            </p:nvSpPr>
            <p:spPr>
              <a:xfrm>
                <a:off x="0" y="-66675"/>
                <a:ext cx="1800584" cy="341122"/>
              </a:xfrm>
              <a:prstGeom prst="rect">
                <a:avLst/>
              </a:prstGeom>
            </p:spPr>
            <p:txBody>
              <a:bodyPr anchor="ctr" rtlCol="false" tIns="50800" lIns="50800" bIns="50800" rIns="50800"/>
              <a:lstStyle/>
              <a:p>
                <a:pPr algn="ctr">
                  <a:lnSpc>
                    <a:spcPts val="3343"/>
                  </a:lnSpc>
                </a:pPr>
              </a:p>
            </p:txBody>
          </p:sp>
        </p:grpSp>
        <p:sp>
          <p:nvSpPr>
            <p:cNvPr name="Freeform 36" id="36"/>
            <p:cNvSpPr/>
            <p:nvPr/>
          </p:nvSpPr>
          <p:spPr>
            <a:xfrm flipH="false" flipV="false" rot="0">
              <a:off x="625410" y="432492"/>
              <a:ext cx="800378" cy="563264"/>
            </a:xfrm>
            <a:custGeom>
              <a:avLst/>
              <a:gdLst/>
              <a:ahLst/>
              <a:cxnLst/>
              <a:rect r="r" b="b" t="t" l="l"/>
              <a:pathLst>
                <a:path h="563264" w="800378">
                  <a:moveTo>
                    <a:pt x="0" y="0"/>
                  </a:moveTo>
                  <a:lnTo>
                    <a:pt x="800378" y="0"/>
                  </a:lnTo>
                  <a:lnTo>
                    <a:pt x="800378" y="563264"/>
                  </a:lnTo>
                  <a:lnTo>
                    <a:pt x="0" y="563264"/>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37" id="37"/>
            <p:cNvSpPr txBox="true"/>
            <p:nvPr/>
          </p:nvSpPr>
          <p:spPr>
            <a:xfrm rot="0">
              <a:off x="2048088" y="403959"/>
              <a:ext cx="6539355" cy="571945"/>
            </a:xfrm>
            <a:prstGeom prst="rect">
              <a:avLst/>
            </a:prstGeom>
          </p:spPr>
          <p:txBody>
            <a:bodyPr anchor="t" rtlCol="false" tIns="0" lIns="0" bIns="0" rIns="0">
              <a:spAutoFit/>
            </a:bodyPr>
            <a:lstStyle/>
            <a:p>
              <a:pPr algn="l" marL="0" indent="0" lvl="0">
                <a:lnSpc>
                  <a:spcPts val="3146"/>
                </a:lnSpc>
              </a:pPr>
              <a:r>
                <a:rPr lang="en-US" b="true" sz="2809" spc="28">
                  <a:solidFill>
                    <a:srgbClr val="F7F9F9"/>
                  </a:solidFill>
                  <a:latin typeface="Poppins Semi-Bold"/>
                  <a:ea typeface="Poppins Semi-Bold"/>
                  <a:cs typeface="Poppins Semi-Bold"/>
                  <a:sym typeface="Poppins Semi-Bold"/>
                </a:rPr>
                <a:t>Evaluate</a:t>
              </a:r>
            </a:p>
          </p:txBody>
        </p:sp>
      </p:grpSp>
    </p:spTree>
  </p:cSld>
  <p:clrMapOvr>
    <a:masterClrMapping/>
  </p:clrMapOvr>
  <p:transition spd="slow">
    <p:fade/>
  </p:transition>
</p:sld>
</file>

<file path=ppt/slides/slide40.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918653" y="5952470"/>
            <a:ext cx="6053217" cy="795688"/>
            <a:chOff x="0" y="0"/>
            <a:chExt cx="1510635" cy="198571"/>
          </a:xfrm>
        </p:grpSpPr>
        <p:sp>
          <p:nvSpPr>
            <p:cNvPr name="Freeform 3" id="3"/>
            <p:cNvSpPr/>
            <p:nvPr/>
          </p:nvSpPr>
          <p:spPr>
            <a:xfrm flipH="false" flipV="false" rot="0">
              <a:off x="0" y="0"/>
              <a:ext cx="1510635" cy="198571"/>
            </a:xfrm>
            <a:custGeom>
              <a:avLst/>
              <a:gdLst/>
              <a:ahLst/>
              <a:cxnLst/>
              <a:rect r="r" b="b" t="t" l="l"/>
              <a:pathLst>
                <a:path h="198571" w="1510635">
                  <a:moveTo>
                    <a:pt x="23022" y="0"/>
                  </a:moveTo>
                  <a:lnTo>
                    <a:pt x="1487614" y="0"/>
                  </a:lnTo>
                  <a:cubicBezTo>
                    <a:pt x="1500328" y="0"/>
                    <a:pt x="1510635" y="10307"/>
                    <a:pt x="1510635" y="23022"/>
                  </a:cubicBezTo>
                  <a:lnTo>
                    <a:pt x="1510635" y="175550"/>
                  </a:lnTo>
                  <a:cubicBezTo>
                    <a:pt x="1510635" y="181655"/>
                    <a:pt x="1508210" y="187511"/>
                    <a:pt x="1503892" y="191828"/>
                  </a:cubicBezTo>
                  <a:cubicBezTo>
                    <a:pt x="1499575" y="196146"/>
                    <a:pt x="1493719" y="198571"/>
                    <a:pt x="1487614" y="198571"/>
                  </a:cubicBezTo>
                  <a:lnTo>
                    <a:pt x="23022" y="198571"/>
                  </a:lnTo>
                  <a:cubicBezTo>
                    <a:pt x="16916" y="198571"/>
                    <a:pt x="11060" y="196146"/>
                    <a:pt x="6743" y="191828"/>
                  </a:cubicBezTo>
                  <a:cubicBezTo>
                    <a:pt x="2425" y="187511"/>
                    <a:pt x="0" y="181655"/>
                    <a:pt x="0" y="175550"/>
                  </a:cubicBezTo>
                  <a:lnTo>
                    <a:pt x="0" y="23022"/>
                  </a:lnTo>
                  <a:cubicBezTo>
                    <a:pt x="0" y="16916"/>
                    <a:pt x="2425" y="11060"/>
                    <a:pt x="6743" y="6743"/>
                  </a:cubicBezTo>
                  <a:cubicBezTo>
                    <a:pt x="11060" y="2425"/>
                    <a:pt x="16916" y="0"/>
                    <a:pt x="23022" y="0"/>
                  </a:cubicBezTo>
                  <a:close/>
                </a:path>
              </a:pathLst>
            </a:custGeom>
            <a:solidFill>
              <a:srgbClr val="0F8EED"/>
            </a:solidFill>
          </p:spPr>
        </p:sp>
        <p:sp>
          <p:nvSpPr>
            <p:cNvPr name="TextBox 4" id="4"/>
            <p:cNvSpPr txBox="true"/>
            <p:nvPr/>
          </p:nvSpPr>
          <p:spPr>
            <a:xfrm>
              <a:off x="0" y="-66675"/>
              <a:ext cx="1510635" cy="265246"/>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9727458" y="408535"/>
            <a:ext cx="620165" cy="62016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EED"/>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8" id="8"/>
          <p:cNvGrpSpPr/>
          <p:nvPr/>
        </p:nvGrpSpPr>
        <p:grpSpPr>
          <a:xfrm rot="0">
            <a:off x="7655283" y="-1425899"/>
            <a:ext cx="1752322" cy="1752322"/>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6D389"/>
            </a:solidFill>
          </p:spPr>
        </p:sp>
        <p:sp>
          <p:nvSpPr>
            <p:cNvPr name="TextBox 10" id="10"/>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11" id="11"/>
          <p:cNvGrpSpPr/>
          <p:nvPr/>
        </p:nvGrpSpPr>
        <p:grpSpPr>
          <a:xfrm rot="0">
            <a:off x="13932958" y="8991739"/>
            <a:ext cx="2590522" cy="2590522"/>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13" id="13"/>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14" id="14"/>
          <p:cNvSpPr/>
          <p:nvPr/>
        </p:nvSpPr>
        <p:spPr>
          <a:xfrm flipH="false" flipV="false" rot="0">
            <a:off x="528051" y="2565400"/>
            <a:ext cx="4883672" cy="689148"/>
          </a:xfrm>
          <a:custGeom>
            <a:avLst/>
            <a:gdLst/>
            <a:ahLst/>
            <a:cxnLst/>
            <a:rect r="r" b="b" t="t" l="l"/>
            <a:pathLst>
              <a:path h="689148" w="4883672">
                <a:moveTo>
                  <a:pt x="0" y="0"/>
                </a:moveTo>
                <a:lnTo>
                  <a:pt x="4883672" y="0"/>
                </a:lnTo>
                <a:lnTo>
                  <a:pt x="4883672" y="689148"/>
                </a:lnTo>
                <a:lnTo>
                  <a:pt x="0" y="68914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5" id="15"/>
          <p:cNvSpPr txBox="true"/>
          <p:nvPr/>
        </p:nvSpPr>
        <p:spPr>
          <a:xfrm rot="0">
            <a:off x="528051" y="3314514"/>
            <a:ext cx="7012988" cy="1484380"/>
          </a:xfrm>
          <a:prstGeom prst="rect">
            <a:avLst/>
          </a:prstGeom>
        </p:spPr>
        <p:txBody>
          <a:bodyPr anchor="t" rtlCol="false" tIns="0" lIns="0" bIns="0" rIns="0">
            <a:spAutoFit/>
          </a:bodyPr>
          <a:lstStyle/>
          <a:p>
            <a:pPr algn="l">
              <a:lnSpc>
                <a:spcPts val="11503"/>
              </a:lnSpc>
            </a:pPr>
            <a:r>
              <a:rPr lang="en-US" sz="8216" b="true">
                <a:solidFill>
                  <a:srgbClr val="000000"/>
                </a:solidFill>
                <a:latin typeface="Poppins Bold"/>
                <a:ea typeface="Poppins Bold"/>
                <a:cs typeface="Poppins Bold"/>
                <a:sym typeface="Poppins Bold"/>
              </a:rPr>
              <a:t>Q&amp;A</a:t>
            </a:r>
          </a:p>
        </p:txBody>
      </p:sp>
      <p:sp>
        <p:nvSpPr>
          <p:cNvPr name="TextBox 16" id="16"/>
          <p:cNvSpPr txBox="true"/>
          <p:nvPr/>
        </p:nvSpPr>
        <p:spPr>
          <a:xfrm rot="0">
            <a:off x="620257" y="4798759"/>
            <a:ext cx="8150542" cy="673861"/>
          </a:xfrm>
          <a:prstGeom prst="rect">
            <a:avLst/>
          </a:prstGeom>
        </p:spPr>
        <p:txBody>
          <a:bodyPr anchor="t" rtlCol="false" tIns="0" lIns="0" bIns="0" rIns="0">
            <a:spAutoFit/>
          </a:bodyPr>
          <a:lstStyle/>
          <a:p>
            <a:pPr algn="l">
              <a:lnSpc>
                <a:spcPts val="5175"/>
              </a:lnSpc>
            </a:pPr>
            <a:r>
              <a:rPr lang="en-US" sz="3696" b="true">
                <a:solidFill>
                  <a:srgbClr val="000000"/>
                </a:solidFill>
                <a:latin typeface="Poppins Semi-Bold"/>
                <a:ea typeface="Poppins Semi-Bold"/>
                <a:cs typeface="Poppins Semi-Bold"/>
                <a:sym typeface="Poppins Semi-Bold"/>
              </a:rPr>
              <a:t>Let’s talk!</a:t>
            </a:r>
          </a:p>
        </p:txBody>
      </p:sp>
      <p:sp>
        <p:nvSpPr>
          <p:cNvPr name="TextBox 17" id="17"/>
          <p:cNvSpPr txBox="true"/>
          <p:nvPr/>
        </p:nvSpPr>
        <p:spPr>
          <a:xfrm rot="0">
            <a:off x="613845" y="7357758"/>
            <a:ext cx="7041438" cy="511726"/>
          </a:xfrm>
          <a:prstGeom prst="rect">
            <a:avLst/>
          </a:prstGeom>
        </p:spPr>
        <p:txBody>
          <a:bodyPr anchor="t" rtlCol="false" tIns="0" lIns="0" bIns="0" rIns="0">
            <a:spAutoFit/>
          </a:bodyPr>
          <a:lstStyle/>
          <a:p>
            <a:pPr algn="l">
              <a:lnSpc>
                <a:spcPts val="4037"/>
              </a:lnSpc>
            </a:pPr>
            <a:r>
              <a:rPr lang="en-US" sz="2883" i="true" b="true">
                <a:solidFill>
                  <a:srgbClr val="40454D"/>
                </a:solidFill>
                <a:latin typeface="Poppins Semi-Bold Italics"/>
                <a:ea typeface="Poppins Semi-Bold Italics"/>
                <a:cs typeface="Poppins Semi-Bold Italics"/>
                <a:sym typeface="Poppins Semi-Bold Italics"/>
              </a:rPr>
              <a:t>Matt Bitzegaio</a:t>
            </a:r>
          </a:p>
        </p:txBody>
      </p:sp>
      <p:grpSp>
        <p:nvGrpSpPr>
          <p:cNvPr name="Group 18" id="18"/>
          <p:cNvGrpSpPr/>
          <p:nvPr/>
        </p:nvGrpSpPr>
        <p:grpSpPr>
          <a:xfrm rot="0">
            <a:off x="8531444" y="2565400"/>
            <a:ext cx="8487614" cy="4024891"/>
            <a:chOff x="0" y="0"/>
            <a:chExt cx="1804113" cy="855524"/>
          </a:xfrm>
        </p:grpSpPr>
        <p:sp>
          <p:nvSpPr>
            <p:cNvPr name="Freeform 19" id="19"/>
            <p:cNvSpPr/>
            <p:nvPr/>
          </p:nvSpPr>
          <p:spPr>
            <a:xfrm flipH="false" flipV="false" rot="0">
              <a:off x="0" y="0"/>
              <a:ext cx="1804113" cy="855524"/>
            </a:xfrm>
            <a:custGeom>
              <a:avLst/>
              <a:gdLst/>
              <a:ahLst/>
              <a:cxnLst/>
              <a:rect r="r" b="b" t="t" l="l"/>
              <a:pathLst>
                <a:path h="855524" w="1804113">
                  <a:moveTo>
                    <a:pt x="29189" y="0"/>
                  </a:moveTo>
                  <a:lnTo>
                    <a:pt x="1774925" y="0"/>
                  </a:lnTo>
                  <a:cubicBezTo>
                    <a:pt x="1791045" y="0"/>
                    <a:pt x="1804113" y="13068"/>
                    <a:pt x="1804113" y="29189"/>
                  </a:cubicBezTo>
                  <a:lnTo>
                    <a:pt x="1804113" y="826336"/>
                  </a:lnTo>
                  <a:cubicBezTo>
                    <a:pt x="1804113" y="842456"/>
                    <a:pt x="1791045" y="855524"/>
                    <a:pt x="1774925" y="855524"/>
                  </a:cubicBezTo>
                  <a:lnTo>
                    <a:pt x="29189" y="855524"/>
                  </a:lnTo>
                  <a:cubicBezTo>
                    <a:pt x="13068" y="855524"/>
                    <a:pt x="0" y="842456"/>
                    <a:pt x="0" y="826336"/>
                  </a:cubicBezTo>
                  <a:lnTo>
                    <a:pt x="0" y="29189"/>
                  </a:lnTo>
                  <a:cubicBezTo>
                    <a:pt x="0" y="13068"/>
                    <a:pt x="13068" y="0"/>
                    <a:pt x="29189" y="0"/>
                  </a:cubicBezTo>
                  <a:close/>
                </a:path>
              </a:pathLst>
            </a:custGeom>
            <a:solidFill>
              <a:srgbClr val="66D389"/>
            </a:solidFill>
          </p:spPr>
        </p:sp>
        <p:sp>
          <p:nvSpPr>
            <p:cNvPr name="TextBox 20" id="20"/>
            <p:cNvSpPr txBox="true"/>
            <p:nvPr/>
          </p:nvSpPr>
          <p:spPr>
            <a:xfrm>
              <a:off x="0" y="-66675"/>
              <a:ext cx="1804113" cy="922199"/>
            </a:xfrm>
            <a:prstGeom prst="rect">
              <a:avLst/>
            </a:prstGeom>
          </p:spPr>
          <p:txBody>
            <a:bodyPr anchor="ctr" rtlCol="false" tIns="50800" lIns="50800" bIns="50800" rIns="50800"/>
            <a:lstStyle/>
            <a:p>
              <a:pPr algn="ctr">
                <a:lnSpc>
                  <a:spcPts val="3343"/>
                </a:lnSpc>
              </a:pPr>
            </a:p>
          </p:txBody>
        </p:sp>
      </p:grpSp>
      <p:sp>
        <p:nvSpPr>
          <p:cNvPr name="TextBox 21" id="21"/>
          <p:cNvSpPr txBox="true"/>
          <p:nvPr/>
        </p:nvSpPr>
        <p:spPr>
          <a:xfrm rot="0">
            <a:off x="8735351" y="2931667"/>
            <a:ext cx="8079800" cy="3282832"/>
          </a:xfrm>
          <a:prstGeom prst="rect">
            <a:avLst/>
          </a:prstGeom>
        </p:spPr>
        <p:txBody>
          <a:bodyPr anchor="t" rtlCol="false" tIns="0" lIns="0" bIns="0" rIns="0">
            <a:spAutoFit/>
          </a:bodyPr>
          <a:lstStyle/>
          <a:p>
            <a:pPr algn="l">
              <a:lnSpc>
                <a:spcPts val="6118"/>
              </a:lnSpc>
            </a:pPr>
            <a:r>
              <a:rPr lang="en-US" sz="5463" spc="54" b="true">
                <a:solidFill>
                  <a:srgbClr val="40454D"/>
                </a:solidFill>
                <a:latin typeface="Poppins Bold"/>
                <a:ea typeface="Poppins Bold"/>
                <a:cs typeface="Poppins Bold"/>
                <a:sym typeface="Poppins Bold"/>
              </a:rPr>
              <a:t>Read our article on journeys at:</a:t>
            </a:r>
          </a:p>
          <a:p>
            <a:pPr algn="l">
              <a:lnSpc>
                <a:spcPts val="6118"/>
              </a:lnSpc>
            </a:pPr>
          </a:p>
          <a:p>
            <a:pPr algn="l" marL="0" indent="0" lvl="0">
              <a:lnSpc>
                <a:spcPts val="3655"/>
              </a:lnSpc>
            </a:pPr>
            <a:r>
              <a:rPr lang="en-US" b="true" sz="3263" spc="32">
                <a:solidFill>
                  <a:srgbClr val="40454D"/>
                </a:solidFill>
                <a:latin typeface="Poppins Bold"/>
                <a:ea typeface="Poppins Bold"/>
                <a:cs typeface="Poppins Bold"/>
                <a:sym typeface="Poppins Bold"/>
              </a:rPr>
              <a:t>https://www.donordock.com/articles/6-donor-segments</a:t>
            </a:r>
          </a:p>
        </p:txBody>
      </p:sp>
    </p:spTree>
  </p:cSld>
  <p:clrMapOvr>
    <a:masterClrMapping/>
  </p:clrMapOvr>
  <p:transition spd="slow">
    <p:push dir="l"/>
  </p:transition>
</p:sld>
</file>

<file path=ppt/slides/slide41.xml><?xml version="1.0" encoding="utf-8"?>
<p:sld xmlns:p="http://schemas.openxmlformats.org/presentationml/2006/main" xmlns:a="http://schemas.openxmlformats.org/drawingml/2006/main" xmlns:r="http://schemas.openxmlformats.org/officeDocument/2006/relationships">
  <p:cSld>
    <p:bg>
      <p:bgPr>
        <a:solidFill>
          <a:srgbClr val="F7F9F9"/>
        </a:solidFill>
      </p:bgPr>
    </p:bg>
    <p:spTree>
      <p:nvGrpSpPr>
        <p:cNvPr id="1" name=""/>
        <p:cNvGrpSpPr/>
        <p:nvPr/>
      </p:nvGrpSpPr>
      <p:grpSpPr>
        <a:xfrm>
          <a:off x="0" y="0"/>
          <a:ext cx="0" cy="0"/>
          <a:chOff x="0" y="0"/>
          <a:chExt cx="0" cy="0"/>
        </a:xfrm>
      </p:grpSpPr>
      <p:grpSp>
        <p:nvGrpSpPr>
          <p:cNvPr name="Group 2" id="2"/>
          <p:cNvGrpSpPr/>
          <p:nvPr/>
        </p:nvGrpSpPr>
        <p:grpSpPr>
          <a:xfrm rot="0">
            <a:off x="-1918653" y="5952470"/>
            <a:ext cx="6053217" cy="795688"/>
            <a:chOff x="0" y="0"/>
            <a:chExt cx="1510635" cy="198571"/>
          </a:xfrm>
        </p:grpSpPr>
        <p:sp>
          <p:nvSpPr>
            <p:cNvPr name="Freeform 3" id="3"/>
            <p:cNvSpPr/>
            <p:nvPr/>
          </p:nvSpPr>
          <p:spPr>
            <a:xfrm flipH="false" flipV="false" rot="0">
              <a:off x="0" y="0"/>
              <a:ext cx="1510635" cy="198571"/>
            </a:xfrm>
            <a:custGeom>
              <a:avLst/>
              <a:gdLst/>
              <a:ahLst/>
              <a:cxnLst/>
              <a:rect r="r" b="b" t="t" l="l"/>
              <a:pathLst>
                <a:path h="198571" w="1510635">
                  <a:moveTo>
                    <a:pt x="23022" y="0"/>
                  </a:moveTo>
                  <a:lnTo>
                    <a:pt x="1487614" y="0"/>
                  </a:lnTo>
                  <a:cubicBezTo>
                    <a:pt x="1500328" y="0"/>
                    <a:pt x="1510635" y="10307"/>
                    <a:pt x="1510635" y="23022"/>
                  </a:cubicBezTo>
                  <a:lnTo>
                    <a:pt x="1510635" y="175550"/>
                  </a:lnTo>
                  <a:cubicBezTo>
                    <a:pt x="1510635" y="181655"/>
                    <a:pt x="1508210" y="187511"/>
                    <a:pt x="1503892" y="191828"/>
                  </a:cubicBezTo>
                  <a:cubicBezTo>
                    <a:pt x="1499575" y="196146"/>
                    <a:pt x="1493719" y="198571"/>
                    <a:pt x="1487614" y="198571"/>
                  </a:cubicBezTo>
                  <a:lnTo>
                    <a:pt x="23022" y="198571"/>
                  </a:lnTo>
                  <a:cubicBezTo>
                    <a:pt x="16916" y="198571"/>
                    <a:pt x="11060" y="196146"/>
                    <a:pt x="6743" y="191828"/>
                  </a:cubicBezTo>
                  <a:cubicBezTo>
                    <a:pt x="2425" y="187511"/>
                    <a:pt x="0" y="181655"/>
                    <a:pt x="0" y="175550"/>
                  </a:cubicBezTo>
                  <a:lnTo>
                    <a:pt x="0" y="23022"/>
                  </a:lnTo>
                  <a:cubicBezTo>
                    <a:pt x="0" y="16916"/>
                    <a:pt x="2425" y="11060"/>
                    <a:pt x="6743" y="6743"/>
                  </a:cubicBezTo>
                  <a:cubicBezTo>
                    <a:pt x="11060" y="2425"/>
                    <a:pt x="16916" y="0"/>
                    <a:pt x="23022" y="0"/>
                  </a:cubicBezTo>
                  <a:close/>
                </a:path>
              </a:pathLst>
            </a:custGeom>
            <a:solidFill>
              <a:srgbClr val="0F8EED"/>
            </a:solidFill>
          </p:spPr>
        </p:sp>
        <p:sp>
          <p:nvSpPr>
            <p:cNvPr name="TextBox 4" id="4"/>
            <p:cNvSpPr txBox="true"/>
            <p:nvPr/>
          </p:nvSpPr>
          <p:spPr>
            <a:xfrm>
              <a:off x="0" y="-66675"/>
              <a:ext cx="1510635" cy="265246"/>
            </a:xfrm>
            <a:prstGeom prst="rect">
              <a:avLst/>
            </a:prstGeom>
          </p:spPr>
          <p:txBody>
            <a:bodyPr anchor="ctr" rtlCol="false" tIns="50800" lIns="50800" bIns="50800" rIns="50800"/>
            <a:lstStyle/>
            <a:p>
              <a:pPr algn="ctr">
                <a:lnSpc>
                  <a:spcPts val="3343"/>
                </a:lnSpc>
              </a:pPr>
            </a:p>
          </p:txBody>
        </p:sp>
      </p:grpSp>
      <p:grpSp>
        <p:nvGrpSpPr>
          <p:cNvPr name="Group 5" id="5"/>
          <p:cNvGrpSpPr/>
          <p:nvPr/>
        </p:nvGrpSpPr>
        <p:grpSpPr>
          <a:xfrm rot="0">
            <a:off x="9727458" y="408535"/>
            <a:ext cx="620165" cy="62016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EED"/>
            </a:solidFill>
          </p:spPr>
        </p:sp>
        <p:sp>
          <p:nvSpPr>
            <p:cNvPr name="TextBox 7" id="7"/>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8" id="8"/>
          <p:cNvGrpSpPr/>
          <p:nvPr/>
        </p:nvGrpSpPr>
        <p:grpSpPr>
          <a:xfrm rot="0">
            <a:off x="7655283" y="-1425899"/>
            <a:ext cx="1752322" cy="1752322"/>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6D389"/>
            </a:solidFill>
          </p:spPr>
        </p:sp>
        <p:sp>
          <p:nvSpPr>
            <p:cNvPr name="TextBox 10" id="10"/>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grpSp>
        <p:nvGrpSpPr>
          <p:cNvPr name="Group 11" id="11"/>
          <p:cNvGrpSpPr/>
          <p:nvPr/>
        </p:nvGrpSpPr>
        <p:grpSpPr>
          <a:xfrm rot="0">
            <a:off x="13932958" y="8991739"/>
            <a:ext cx="2590522" cy="2590522"/>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F8FED"/>
            </a:solidFill>
          </p:spPr>
        </p:sp>
        <p:sp>
          <p:nvSpPr>
            <p:cNvPr name="TextBox 13" id="13"/>
            <p:cNvSpPr txBox="true"/>
            <p:nvPr/>
          </p:nvSpPr>
          <p:spPr>
            <a:xfrm>
              <a:off x="76200" y="9525"/>
              <a:ext cx="660400" cy="727075"/>
            </a:xfrm>
            <a:prstGeom prst="rect">
              <a:avLst/>
            </a:prstGeom>
          </p:spPr>
          <p:txBody>
            <a:bodyPr anchor="ctr" rtlCol="false" tIns="50800" lIns="50800" bIns="50800" rIns="50800"/>
            <a:lstStyle/>
            <a:p>
              <a:pPr algn="ctr">
                <a:lnSpc>
                  <a:spcPts val="3343"/>
                </a:lnSpc>
              </a:pPr>
            </a:p>
          </p:txBody>
        </p:sp>
      </p:grpSp>
      <p:sp>
        <p:nvSpPr>
          <p:cNvPr name="Freeform 14" id="14"/>
          <p:cNvSpPr/>
          <p:nvPr/>
        </p:nvSpPr>
        <p:spPr>
          <a:xfrm flipH="false" flipV="false" rot="0">
            <a:off x="528051" y="2565400"/>
            <a:ext cx="4883672" cy="689148"/>
          </a:xfrm>
          <a:custGeom>
            <a:avLst/>
            <a:gdLst/>
            <a:ahLst/>
            <a:cxnLst/>
            <a:rect r="r" b="b" t="t" l="l"/>
            <a:pathLst>
              <a:path h="689148" w="4883672">
                <a:moveTo>
                  <a:pt x="0" y="0"/>
                </a:moveTo>
                <a:lnTo>
                  <a:pt x="4883672" y="0"/>
                </a:lnTo>
                <a:lnTo>
                  <a:pt x="4883672" y="689148"/>
                </a:lnTo>
                <a:lnTo>
                  <a:pt x="0" y="68914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5" id="15"/>
          <p:cNvSpPr txBox="true"/>
          <p:nvPr/>
        </p:nvSpPr>
        <p:spPr>
          <a:xfrm rot="0">
            <a:off x="528051" y="3314514"/>
            <a:ext cx="7012988" cy="1484325"/>
          </a:xfrm>
          <a:prstGeom prst="rect">
            <a:avLst/>
          </a:prstGeom>
        </p:spPr>
        <p:txBody>
          <a:bodyPr anchor="t" rtlCol="false" tIns="0" lIns="0" bIns="0" rIns="0">
            <a:spAutoFit/>
          </a:bodyPr>
          <a:lstStyle/>
          <a:p>
            <a:pPr algn="l">
              <a:lnSpc>
                <a:spcPts val="11503"/>
              </a:lnSpc>
            </a:pPr>
            <a:r>
              <a:rPr lang="en-US" sz="8216" b="true">
                <a:solidFill>
                  <a:srgbClr val="000000"/>
                </a:solidFill>
                <a:latin typeface="Poppins Bold"/>
                <a:ea typeface="Poppins Bold"/>
                <a:cs typeface="Poppins Bold"/>
                <a:sym typeface="Poppins Bold"/>
              </a:rPr>
              <a:t>THANK YOU </a:t>
            </a:r>
          </a:p>
        </p:txBody>
      </p:sp>
      <p:sp>
        <p:nvSpPr>
          <p:cNvPr name="TextBox 16" id="16"/>
          <p:cNvSpPr txBox="true"/>
          <p:nvPr/>
        </p:nvSpPr>
        <p:spPr>
          <a:xfrm rot="0">
            <a:off x="620257" y="4798759"/>
            <a:ext cx="8150542" cy="673881"/>
          </a:xfrm>
          <a:prstGeom prst="rect">
            <a:avLst/>
          </a:prstGeom>
        </p:spPr>
        <p:txBody>
          <a:bodyPr anchor="t" rtlCol="false" tIns="0" lIns="0" bIns="0" rIns="0">
            <a:spAutoFit/>
          </a:bodyPr>
          <a:lstStyle/>
          <a:p>
            <a:pPr algn="l">
              <a:lnSpc>
                <a:spcPts val="5175"/>
              </a:lnSpc>
            </a:pPr>
            <a:r>
              <a:rPr lang="en-US" sz="3696" b="true">
                <a:solidFill>
                  <a:srgbClr val="000000"/>
                </a:solidFill>
                <a:latin typeface="Poppins Semi-Bold"/>
                <a:ea typeface="Poppins Semi-Bold"/>
                <a:cs typeface="Poppins Semi-Bold"/>
                <a:sym typeface="Poppins Semi-Bold"/>
              </a:rPr>
              <a:t>For Attending Today!</a:t>
            </a:r>
          </a:p>
        </p:txBody>
      </p:sp>
      <p:sp>
        <p:nvSpPr>
          <p:cNvPr name="TextBox 17" id="17"/>
          <p:cNvSpPr txBox="true"/>
          <p:nvPr/>
        </p:nvSpPr>
        <p:spPr>
          <a:xfrm rot="0">
            <a:off x="613845" y="7357758"/>
            <a:ext cx="7041438" cy="511726"/>
          </a:xfrm>
          <a:prstGeom prst="rect">
            <a:avLst/>
          </a:prstGeom>
        </p:spPr>
        <p:txBody>
          <a:bodyPr anchor="t" rtlCol="false" tIns="0" lIns="0" bIns="0" rIns="0">
            <a:spAutoFit/>
          </a:bodyPr>
          <a:lstStyle/>
          <a:p>
            <a:pPr algn="l">
              <a:lnSpc>
                <a:spcPts val="4037"/>
              </a:lnSpc>
            </a:pPr>
            <a:r>
              <a:rPr lang="en-US" sz="2883" i="true" b="true">
                <a:solidFill>
                  <a:srgbClr val="40454D"/>
                </a:solidFill>
                <a:latin typeface="Poppins Semi-Bold Italics"/>
                <a:ea typeface="Poppins Semi-Bold Italics"/>
                <a:cs typeface="Poppins Semi-Bold Italics"/>
                <a:sym typeface="Poppins Semi-Bold Italics"/>
              </a:rPr>
              <a:t>Matt Bitzegaio</a:t>
            </a:r>
          </a:p>
        </p:txBody>
      </p:sp>
      <p:grpSp>
        <p:nvGrpSpPr>
          <p:cNvPr name="Group 18" id="18"/>
          <p:cNvGrpSpPr/>
          <p:nvPr/>
        </p:nvGrpSpPr>
        <p:grpSpPr>
          <a:xfrm rot="0">
            <a:off x="8531444" y="2565400"/>
            <a:ext cx="8487614" cy="4024891"/>
            <a:chOff x="0" y="0"/>
            <a:chExt cx="1804113" cy="855524"/>
          </a:xfrm>
        </p:grpSpPr>
        <p:sp>
          <p:nvSpPr>
            <p:cNvPr name="Freeform 19" id="19"/>
            <p:cNvSpPr/>
            <p:nvPr/>
          </p:nvSpPr>
          <p:spPr>
            <a:xfrm flipH="false" flipV="false" rot="0">
              <a:off x="0" y="0"/>
              <a:ext cx="1804113" cy="855524"/>
            </a:xfrm>
            <a:custGeom>
              <a:avLst/>
              <a:gdLst/>
              <a:ahLst/>
              <a:cxnLst/>
              <a:rect r="r" b="b" t="t" l="l"/>
              <a:pathLst>
                <a:path h="855524" w="1804113">
                  <a:moveTo>
                    <a:pt x="29189" y="0"/>
                  </a:moveTo>
                  <a:lnTo>
                    <a:pt x="1774925" y="0"/>
                  </a:lnTo>
                  <a:cubicBezTo>
                    <a:pt x="1791045" y="0"/>
                    <a:pt x="1804113" y="13068"/>
                    <a:pt x="1804113" y="29189"/>
                  </a:cubicBezTo>
                  <a:lnTo>
                    <a:pt x="1804113" y="826336"/>
                  </a:lnTo>
                  <a:cubicBezTo>
                    <a:pt x="1804113" y="842456"/>
                    <a:pt x="1791045" y="855524"/>
                    <a:pt x="1774925" y="855524"/>
                  </a:cubicBezTo>
                  <a:lnTo>
                    <a:pt x="29189" y="855524"/>
                  </a:lnTo>
                  <a:cubicBezTo>
                    <a:pt x="13068" y="855524"/>
                    <a:pt x="0" y="842456"/>
                    <a:pt x="0" y="826336"/>
                  </a:cubicBezTo>
                  <a:lnTo>
                    <a:pt x="0" y="29189"/>
                  </a:lnTo>
                  <a:cubicBezTo>
                    <a:pt x="0" y="13068"/>
                    <a:pt x="13068" y="0"/>
                    <a:pt x="29189" y="0"/>
                  </a:cubicBezTo>
                  <a:close/>
                </a:path>
              </a:pathLst>
            </a:custGeom>
            <a:solidFill>
              <a:srgbClr val="66D389"/>
            </a:solidFill>
          </p:spPr>
        </p:sp>
        <p:sp>
          <p:nvSpPr>
            <p:cNvPr name="TextBox 20" id="20"/>
            <p:cNvSpPr txBox="true"/>
            <p:nvPr/>
          </p:nvSpPr>
          <p:spPr>
            <a:xfrm>
              <a:off x="0" y="-66675"/>
              <a:ext cx="1804113" cy="922199"/>
            </a:xfrm>
            <a:prstGeom prst="rect">
              <a:avLst/>
            </a:prstGeom>
          </p:spPr>
          <p:txBody>
            <a:bodyPr anchor="ctr" rtlCol="false" tIns="50800" lIns="50800" bIns="50800" rIns="50800"/>
            <a:lstStyle/>
            <a:p>
              <a:pPr algn="ctr">
                <a:lnSpc>
                  <a:spcPts val="3343"/>
                </a:lnSpc>
              </a:pPr>
            </a:p>
          </p:txBody>
        </p:sp>
      </p:grpSp>
      <p:sp>
        <p:nvSpPr>
          <p:cNvPr name="TextBox 21" id="21"/>
          <p:cNvSpPr txBox="true"/>
          <p:nvPr/>
        </p:nvSpPr>
        <p:spPr>
          <a:xfrm rot="0">
            <a:off x="8735351" y="2931667"/>
            <a:ext cx="8079800" cy="3282832"/>
          </a:xfrm>
          <a:prstGeom prst="rect">
            <a:avLst/>
          </a:prstGeom>
        </p:spPr>
        <p:txBody>
          <a:bodyPr anchor="t" rtlCol="false" tIns="0" lIns="0" bIns="0" rIns="0">
            <a:spAutoFit/>
          </a:bodyPr>
          <a:lstStyle/>
          <a:p>
            <a:pPr algn="l">
              <a:lnSpc>
                <a:spcPts val="6118"/>
              </a:lnSpc>
            </a:pPr>
            <a:r>
              <a:rPr lang="en-US" sz="5463" spc="54" b="true">
                <a:solidFill>
                  <a:srgbClr val="40454D"/>
                </a:solidFill>
                <a:latin typeface="Poppins Bold"/>
                <a:ea typeface="Poppins Bold"/>
                <a:cs typeface="Poppins Bold"/>
                <a:sym typeface="Poppins Bold"/>
              </a:rPr>
              <a:t>Read our article on journeys at:</a:t>
            </a:r>
          </a:p>
          <a:p>
            <a:pPr algn="l">
              <a:lnSpc>
                <a:spcPts val="6118"/>
              </a:lnSpc>
            </a:pPr>
          </a:p>
          <a:p>
            <a:pPr algn="l" marL="0" indent="0" lvl="0">
              <a:lnSpc>
                <a:spcPts val="3655"/>
              </a:lnSpc>
            </a:pPr>
            <a:r>
              <a:rPr lang="en-US" b="true" sz="3263" spc="32">
                <a:solidFill>
                  <a:srgbClr val="40454D"/>
                </a:solidFill>
                <a:latin typeface="Poppins Bold"/>
                <a:ea typeface="Poppins Bold"/>
                <a:cs typeface="Poppins Bold"/>
                <a:sym typeface="Poppins Bold"/>
              </a:rPr>
              <a:t>https://www.donordock.com/articles/6-donor-segments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DAGpWo6_WzA</dc:identifier>
  <dcterms:modified xsi:type="dcterms:W3CDTF">2011-08-01T06:04:30Z</dcterms:modified>
  <cp:revision>1</cp:revision>
  <dc:title>NDANO 2025</dc:title>
</cp:coreProperties>
</file>