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5" r:id="rId2"/>
    <p:sldId id="257" r:id="rId3"/>
    <p:sldId id="284" r:id="rId4"/>
    <p:sldId id="258" r:id="rId5"/>
    <p:sldId id="262" r:id="rId6"/>
    <p:sldId id="281" r:id="rId7"/>
    <p:sldId id="285" r:id="rId8"/>
    <p:sldId id="259" r:id="rId9"/>
    <p:sldId id="261" r:id="rId10"/>
    <p:sldId id="270" r:id="rId11"/>
    <p:sldId id="266" r:id="rId12"/>
    <p:sldId id="271" r:id="rId13"/>
    <p:sldId id="283" r:id="rId14"/>
    <p:sldId id="27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DD32B5-E5D5-4531-BAD9-204943C78CA0}" v="274" dt="2025-05-29T21:28:09.4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1" d="100"/>
          <a:sy n="111" d="100"/>
        </p:scale>
        <p:origin x="5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wn McKenna" userId="9caadb9b-e401-48eb-8032-c6c28e0ab96f" providerId="ADAL" clId="{20DD32B5-E5D5-4531-BAD9-204943C78CA0}"/>
    <pc:docChg chg="undo custSel addSld delSld modSld">
      <pc:chgData name="Shawn McKenna" userId="9caadb9b-e401-48eb-8032-c6c28e0ab96f" providerId="ADAL" clId="{20DD32B5-E5D5-4531-BAD9-204943C78CA0}" dt="2025-05-29T21:35:45.855" v="1165" actId="6549"/>
      <pc:docMkLst>
        <pc:docMk/>
      </pc:docMkLst>
      <pc:sldChg chg="modSp mod">
        <pc:chgData name="Shawn McKenna" userId="9caadb9b-e401-48eb-8032-c6c28e0ab96f" providerId="ADAL" clId="{20DD32B5-E5D5-4531-BAD9-204943C78CA0}" dt="2025-05-23T18:12:30.150" v="22" actId="20577"/>
        <pc:sldMkLst>
          <pc:docMk/>
          <pc:sldMk cId="3874340628" sldId="257"/>
        </pc:sldMkLst>
        <pc:spChg chg="mod">
          <ac:chgData name="Shawn McKenna" userId="9caadb9b-e401-48eb-8032-c6c28e0ab96f" providerId="ADAL" clId="{20DD32B5-E5D5-4531-BAD9-204943C78CA0}" dt="2025-05-23T18:12:30.150" v="22" actId="20577"/>
          <ac:spMkLst>
            <pc:docMk/>
            <pc:sldMk cId="3874340628" sldId="257"/>
            <ac:spMk id="3" creationId="{86394CDA-22C2-4841-B3DB-5EEC8D1A7E65}"/>
          </ac:spMkLst>
        </pc:spChg>
      </pc:sldChg>
      <pc:sldChg chg="modSp mod">
        <pc:chgData name="Shawn McKenna" userId="9caadb9b-e401-48eb-8032-c6c28e0ab96f" providerId="ADAL" clId="{20DD32B5-E5D5-4531-BAD9-204943C78CA0}" dt="2025-05-23T18:37:36.526" v="250" actId="20577"/>
        <pc:sldMkLst>
          <pc:docMk/>
          <pc:sldMk cId="2443827042" sldId="259"/>
        </pc:sldMkLst>
        <pc:spChg chg="mod">
          <ac:chgData name="Shawn McKenna" userId="9caadb9b-e401-48eb-8032-c6c28e0ab96f" providerId="ADAL" clId="{20DD32B5-E5D5-4531-BAD9-204943C78CA0}" dt="2025-05-23T18:37:36.526" v="250" actId="20577"/>
          <ac:spMkLst>
            <pc:docMk/>
            <pc:sldMk cId="2443827042" sldId="259"/>
            <ac:spMk id="2" creationId="{7ED912EB-E2A5-46B2-B016-47122DB41E35}"/>
          </ac:spMkLst>
        </pc:spChg>
      </pc:sldChg>
      <pc:sldChg chg="addSp delSp modSp mod setBg">
        <pc:chgData name="Shawn McKenna" userId="9caadb9b-e401-48eb-8032-c6c28e0ab96f" providerId="ADAL" clId="{20DD32B5-E5D5-4531-BAD9-204943C78CA0}" dt="2025-05-29T14:15:22.993" v="1000" actId="1076"/>
        <pc:sldMkLst>
          <pc:docMk/>
          <pc:sldMk cId="127881900" sldId="261"/>
        </pc:sldMkLst>
        <pc:spChg chg="mod">
          <ac:chgData name="Shawn McKenna" userId="9caadb9b-e401-48eb-8032-c6c28e0ab96f" providerId="ADAL" clId="{20DD32B5-E5D5-4531-BAD9-204943C78CA0}" dt="2025-05-27T18:40:34.954" v="433" actId="13926"/>
          <ac:spMkLst>
            <pc:docMk/>
            <pc:sldMk cId="127881900" sldId="261"/>
            <ac:spMk id="2" creationId="{4E897E58-4D94-428C-923D-DCFAE9830E11}"/>
          </ac:spMkLst>
        </pc:spChg>
        <pc:spChg chg="mod">
          <ac:chgData name="Shawn McKenna" userId="9caadb9b-e401-48eb-8032-c6c28e0ab96f" providerId="ADAL" clId="{20DD32B5-E5D5-4531-BAD9-204943C78CA0}" dt="2025-05-29T14:15:22.993" v="1000" actId="1076"/>
          <ac:spMkLst>
            <pc:docMk/>
            <pc:sldMk cId="127881900" sldId="261"/>
            <ac:spMk id="4" creationId="{79BA5B59-DEA0-4618-884E-00A8E529482B}"/>
          </ac:spMkLst>
        </pc:spChg>
        <pc:spChg chg="mod">
          <ac:chgData name="Shawn McKenna" userId="9caadb9b-e401-48eb-8032-c6c28e0ab96f" providerId="ADAL" clId="{20DD32B5-E5D5-4531-BAD9-204943C78CA0}" dt="2025-05-27T19:08:14.288" v="552" actId="20577"/>
          <ac:spMkLst>
            <pc:docMk/>
            <pc:sldMk cId="127881900" sldId="261"/>
            <ac:spMk id="5" creationId="{3CA89B5C-7031-83CC-427A-B55B52DDD237}"/>
          </ac:spMkLst>
        </pc:spChg>
        <pc:spChg chg="mod">
          <ac:chgData name="Shawn McKenna" userId="9caadb9b-e401-48eb-8032-c6c28e0ab96f" providerId="ADAL" clId="{20DD32B5-E5D5-4531-BAD9-204943C78CA0}" dt="2025-05-27T18:27:48.081" v="356" actId="20577"/>
          <ac:spMkLst>
            <pc:docMk/>
            <pc:sldMk cId="127881900" sldId="261"/>
            <ac:spMk id="6" creationId="{27DE498A-84EF-4492-8534-A764BAB0EF4D}"/>
          </ac:spMkLst>
        </pc:spChg>
        <pc:graphicFrameChg chg="add mod">
          <ac:chgData name="Shawn McKenna" userId="9caadb9b-e401-48eb-8032-c6c28e0ab96f" providerId="ADAL" clId="{20DD32B5-E5D5-4531-BAD9-204943C78CA0}" dt="2025-05-27T19:00:42.715" v="524" actId="1076"/>
          <ac:graphicFrameMkLst>
            <pc:docMk/>
            <pc:sldMk cId="127881900" sldId="261"/>
            <ac:graphicFrameMk id="8" creationId="{BF13DBFC-1D73-4F9A-2290-06DC2A48DDAE}"/>
          </ac:graphicFrameMkLst>
        </pc:graphicFrameChg>
        <pc:graphicFrameChg chg="add mod">
          <ac:chgData name="Shawn McKenna" userId="9caadb9b-e401-48eb-8032-c6c28e0ab96f" providerId="ADAL" clId="{20DD32B5-E5D5-4531-BAD9-204943C78CA0}" dt="2025-05-27T19:11:24.511" v="573"/>
          <ac:graphicFrameMkLst>
            <pc:docMk/>
            <pc:sldMk cId="127881900" sldId="261"/>
            <ac:graphicFrameMk id="13" creationId="{059FA264-9C64-F54F-1F0A-D306FC68BCEA}"/>
          </ac:graphicFrameMkLst>
        </pc:graphicFrameChg>
      </pc:sldChg>
      <pc:sldChg chg="modSp mod">
        <pc:chgData name="Shawn McKenna" userId="9caadb9b-e401-48eb-8032-c6c28e0ab96f" providerId="ADAL" clId="{20DD32B5-E5D5-4531-BAD9-204943C78CA0}" dt="2025-05-27T19:22:12.502" v="984" actId="13926"/>
        <pc:sldMkLst>
          <pc:docMk/>
          <pc:sldMk cId="3817675333" sldId="262"/>
        </pc:sldMkLst>
        <pc:spChg chg="mod">
          <ac:chgData name="Shawn McKenna" userId="9caadb9b-e401-48eb-8032-c6c28e0ab96f" providerId="ADAL" clId="{20DD32B5-E5D5-4531-BAD9-204943C78CA0}" dt="2025-05-23T18:17:01.071" v="169" actId="20577"/>
          <ac:spMkLst>
            <pc:docMk/>
            <pc:sldMk cId="3817675333" sldId="262"/>
            <ac:spMk id="2" creationId="{E807D3BB-DB53-404A-98D7-EEC35D2DF632}"/>
          </ac:spMkLst>
        </pc:spChg>
        <pc:spChg chg="mod">
          <ac:chgData name="Shawn McKenna" userId="9caadb9b-e401-48eb-8032-c6c28e0ab96f" providerId="ADAL" clId="{20DD32B5-E5D5-4531-BAD9-204943C78CA0}" dt="2025-05-27T19:22:12.502" v="984" actId="13926"/>
          <ac:spMkLst>
            <pc:docMk/>
            <pc:sldMk cId="3817675333" sldId="262"/>
            <ac:spMk id="4" creationId="{67F83761-D566-402D-A3E1-132CD6FF59E3}"/>
          </ac:spMkLst>
        </pc:spChg>
      </pc:sldChg>
      <pc:sldChg chg="modSp mod">
        <pc:chgData name="Shawn McKenna" userId="9caadb9b-e401-48eb-8032-c6c28e0ab96f" providerId="ADAL" clId="{20DD32B5-E5D5-4531-BAD9-204943C78CA0}" dt="2025-05-27T19:21:26.625" v="979" actId="20577"/>
        <pc:sldMkLst>
          <pc:docMk/>
          <pc:sldMk cId="4028232435" sldId="266"/>
        </pc:sldMkLst>
        <pc:spChg chg="mod">
          <ac:chgData name="Shawn McKenna" userId="9caadb9b-e401-48eb-8032-c6c28e0ab96f" providerId="ADAL" clId="{20DD32B5-E5D5-4531-BAD9-204943C78CA0}" dt="2025-05-27T19:21:26.625" v="979" actId="20577"/>
          <ac:spMkLst>
            <pc:docMk/>
            <pc:sldMk cId="4028232435" sldId="266"/>
            <ac:spMk id="3" creationId="{5C8ED7DC-B08F-4F24-AC4E-84DDDAA4A8BB}"/>
          </ac:spMkLst>
        </pc:spChg>
      </pc:sldChg>
      <pc:sldChg chg="modSp mod">
        <pc:chgData name="Shawn McKenna" userId="9caadb9b-e401-48eb-8032-c6c28e0ab96f" providerId="ADAL" clId="{20DD32B5-E5D5-4531-BAD9-204943C78CA0}" dt="2025-05-27T19:20:28.841" v="973" actId="20577"/>
        <pc:sldMkLst>
          <pc:docMk/>
          <pc:sldMk cId="271390827" sldId="270"/>
        </pc:sldMkLst>
        <pc:spChg chg="mod">
          <ac:chgData name="Shawn McKenna" userId="9caadb9b-e401-48eb-8032-c6c28e0ab96f" providerId="ADAL" clId="{20DD32B5-E5D5-4531-BAD9-204943C78CA0}" dt="2025-05-27T19:20:28.841" v="973" actId="20577"/>
          <ac:spMkLst>
            <pc:docMk/>
            <pc:sldMk cId="271390827" sldId="270"/>
            <ac:spMk id="3" creationId="{9B42B19B-8523-4BAC-96DE-8E66C955FE05}"/>
          </ac:spMkLst>
        </pc:spChg>
      </pc:sldChg>
      <pc:sldChg chg="modSp mod">
        <pc:chgData name="Shawn McKenna" userId="9caadb9b-e401-48eb-8032-c6c28e0ab96f" providerId="ADAL" clId="{20DD32B5-E5D5-4531-BAD9-204943C78CA0}" dt="2025-05-29T21:35:45.855" v="1165" actId="6549"/>
        <pc:sldMkLst>
          <pc:docMk/>
          <pc:sldMk cId="370801773" sldId="271"/>
        </pc:sldMkLst>
        <pc:spChg chg="mod">
          <ac:chgData name="Shawn McKenna" userId="9caadb9b-e401-48eb-8032-c6c28e0ab96f" providerId="ADAL" clId="{20DD32B5-E5D5-4531-BAD9-204943C78CA0}" dt="2025-05-29T21:35:45.855" v="1165" actId="6549"/>
          <ac:spMkLst>
            <pc:docMk/>
            <pc:sldMk cId="370801773" sldId="271"/>
            <ac:spMk id="10" creationId="{93F5237E-33B3-FF3D-ED71-6A75EF400D28}"/>
          </ac:spMkLst>
        </pc:spChg>
      </pc:sldChg>
      <pc:sldChg chg="modSp mod">
        <pc:chgData name="Shawn McKenna" userId="9caadb9b-e401-48eb-8032-c6c28e0ab96f" providerId="ADAL" clId="{20DD32B5-E5D5-4531-BAD9-204943C78CA0}" dt="2025-05-23T18:12:19.845" v="17" actId="20577"/>
        <pc:sldMkLst>
          <pc:docMk/>
          <pc:sldMk cId="4115788170" sldId="275"/>
        </pc:sldMkLst>
        <pc:spChg chg="mod">
          <ac:chgData name="Shawn McKenna" userId="9caadb9b-e401-48eb-8032-c6c28e0ab96f" providerId="ADAL" clId="{20DD32B5-E5D5-4531-BAD9-204943C78CA0}" dt="2025-05-23T18:12:19.845" v="17" actId="20577"/>
          <ac:spMkLst>
            <pc:docMk/>
            <pc:sldMk cId="4115788170" sldId="275"/>
            <ac:spMk id="5" creationId="{35A86A46-04F2-0FD7-B617-6E4EC73B8D53}"/>
          </ac:spMkLst>
        </pc:spChg>
      </pc:sldChg>
      <pc:sldChg chg="del">
        <pc:chgData name="Shawn McKenna" userId="9caadb9b-e401-48eb-8032-c6c28e0ab96f" providerId="ADAL" clId="{20DD32B5-E5D5-4531-BAD9-204943C78CA0}" dt="2025-05-23T18:35:57.608" v="171" actId="2696"/>
        <pc:sldMkLst>
          <pc:docMk/>
          <pc:sldMk cId="453880509" sldId="278"/>
        </pc:sldMkLst>
      </pc:sldChg>
      <pc:sldChg chg="modSp del mod">
        <pc:chgData name="Shawn McKenna" userId="9caadb9b-e401-48eb-8032-c6c28e0ab96f" providerId="ADAL" clId="{20DD32B5-E5D5-4531-BAD9-204943C78CA0}" dt="2025-05-27T19:11:57.095" v="574" actId="2696"/>
        <pc:sldMkLst>
          <pc:docMk/>
          <pc:sldMk cId="3501929720" sldId="279"/>
        </pc:sldMkLst>
      </pc:sldChg>
      <pc:sldChg chg="modSp del mod">
        <pc:chgData name="Shawn McKenna" userId="9caadb9b-e401-48eb-8032-c6c28e0ab96f" providerId="ADAL" clId="{20DD32B5-E5D5-4531-BAD9-204943C78CA0}" dt="2025-05-27T19:12:17.429" v="575" actId="2696"/>
        <pc:sldMkLst>
          <pc:docMk/>
          <pc:sldMk cId="802737455" sldId="280"/>
        </pc:sldMkLst>
      </pc:sldChg>
      <pc:sldChg chg="modSp">
        <pc:chgData name="Shawn McKenna" userId="9caadb9b-e401-48eb-8032-c6c28e0ab96f" providerId="ADAL" clId="{20DD32B5-E5D5-4531-BAD9-204943C78CA0}" dt="2025-05-23T18:37:01.026" v="248" actId="20577"/>
        <pc:sldMkLst>
          <pc:docMk/>
          <pc:sldMk cId="4238829352" sldId="281"/>
        </pc:sldMkLst>
        <pc:graphicFrameChg chg="mod">
          <ac:chgData name="Shawn McKenna" userId="9caadb9b-e401-48eb-8032-c6c28e0ab96f" providerId="ADAL" clId="{20DD32B5-E5D5-4531-BAD9-204943C78CA0}" dt="2025-05-23T18:37:01.026" v="248" actId="20577"/>
          <ac:graphicFrameMkLst>
            <pc:docMk/>
            <pc:sldMk cId="4238829352" sldId="281"/>
            <ac:graphicFrameMk id="12" creationId="{D54225B9-932B-FCCF-5227-A8AC4FEABA3C}"/>
          </ac:graphicFrameMkLst>
        </pc:graphicFrameChg>
      </pc:sldChg>
      <pc:sldChg chg="addSp delSp modSp mod">
        <pc:chgData name="Shawn McKenna" userId="9caadb9b-e401-48eb-8032-c6c28e0ab96f" providerId="ADAL" clId="{20DD32B5-E5D5-4531-BAD9-204943C78CA0}" dt="2025-05-27T18:26:17.080" v="329"/>
        <pc:sldMkLst>
          <pc:docMk/>
          <pc:sldMk cId="91740161" sldId="283"/>
        </pc:sldMkLst>
        <pc:graphicFrameChg chg="mod">
          <ac:chgData name="Shawn McKenna" userId="9caadb9b-e401-48eb-8032-c6c28e0ab96f" providerId="ADAL" clId="{20DD32B5-E5D5-4531-BAD9-204943C78CA0}" dt="2025-05-27T18:26:17.080" v="329"/>
          <ac:graphicFrameMkLst>
            <pc:docMk/>
            <pc:sldMk cId="91740161" sldId="283"/>
            <ac:graphicFrameMk id="13" creationId="{4726ADC3-E42B-1516-DC72-D785539FB286}"/>
          </ac:graphicFrameMkLst>
        </pc:graphicFrameChg>
      </pc:sldChg>
      <pc:sldChg chg="modSp mod">
        <pc:chgData name="Shawn McKenna" userId="9caadb9b-e401-48eb-8032-c6c28e0ab96f" providerId="ADAL" clId="{20DD32B5-E5D5-4531-BAD9-204943C78CA0}" dt="2025-05-28T19:49:08.657" v="998" actId="20577"/>
        <pc:sldMkLst>
          <pc:docMk/>
          <pc:sldMk cId="3046402257" sldId="284"/>
        </pc:sldMkLst>
        <pc:spChg chg="mod">
          <ac:chgData name="Shawn McKenna" userId="9caadb9b-e401-48eb-8032-c6c28e0ab96f" providerId="ADAL" clId="{20DD32B5-E5D5-4531-BAD9-204943C78CA0}" dt="2025-05-28T19:49:08.657" v="998" actId="20577"/>
          <ac:spMkLst>
            <pc:docMk/>
            <pc:sldMk cId="3046402257" sldId="284"/>
            <ac:spMk id="2" creationId="{677EC2B2-3B91-C9C3-CECB-F199F83B8874}"/>
          </ac:spMkLst>
        </pc:spChg>
        <pc:spChg chg="mod">
          <ac:chgData name="Shawn McKenna" userId="9caadb9b-e401-48eb-8032-c6c28e0ab96f" providerId="ADAL" clId="{20DD32B5-E5D5-4531-BAD9-204943C78CA0}" dt="2025-05-23T18:16:50.837" v="167" actId="20577"/>
          <ac:spMkLst>
            <pc:docMk/>
            <pc:sldMk cId="3046402257" sldId="284"/>
            <ac:spMk id="10" creationId="{552002F8-34E9-ABFE-5EB1-5607E504CC19}"/>
          </ac:spMkLst>
        </pc:spChg>
      </pc:sldChg>
      <pc:sldChg chg="new del">
        <pc:chgData name="Shawn McKenna" userId="9caadb9b-e401-48eb-8032-c6c28e0ab96f" providerId="ADAL" clId="{20DD32B5-E5D5-4531-BAD9-204943C78CA0}" dt="2025-05-29T21:25:44.180" v="1002" actId="2696"/>
        <pc:sldMkLst>
          <pc:docMk/>
          <pc:sldMk cId="1451738276" sldId="285"/>
        </pc:sldMkLst>
      </pc:sldChg>
      <pc:sldChg chg="new del">
        <pc:chgData name="Shawn McKenna" userId="9caadb9b-e401-48eb-8032-c6c28e0ab96f" providerId="ADAL" clId="{20DD32B5-E5D5-4531-BAD9-204943C78CA0}" dt="2025-05-29T21:26:12.905" v="1004" actId="2696"/>
        <pc:sldMkLst>
          <pc:docMk/>
          <pc:sldMk cId="2310531699" sldId="285"/>
        </pc:sldMkLst>
      </pc:sldChg>
      <pc:sldChg chg="addSp delSp modSp add mod chgLayout">
        <pc:chgData name="Shawn McKenna" userId="9caadb9b-e401-48eb-8032-c6c28e0ab96f" providerId="ADAL" clId="{20DD32B5-E5D5-4531-BAD9-204943C78CA0}" dt="2025-05-29T21:31:55.359" v="1164" actId="6549"/>
        <pc:sldMkLst>
          <pc:docMk/>
          <pc:sldMk cId="3331455246" sldId="285"/>
        </pc:sldMkLst>
        <pc:spChg chg="mod ord">
          <ac:chgData name="Shawn McKenna" userId="9caadb9b-e401-48eb-8032-c6c28e0ab96f" providerId="ADAL" clId="{20DD32B5-E5D5-4531-BAD9-204943C78CA0}" dt="2025-05-29T21:28:23.673" v="1037" actId="6264"/>
          <ac:spMkLst>
            <pc:docMk/>
            <pc:sldMk cId="3331455246" sldId="285"/>
            <ac:spMk id="2" creationId="{B7F76B0D-613D-FE9B-3206-DD91D981029E}"/>
          </ac:spMkLst>
        </pc:spChg>
        <pc:spChg chg="add mod ord">
          <ac:chgData name="Shawn McKenna" userId="9caadb9b-e401-48eb-8032-c6c28e0ab96f" providerId="ADAL" clId="{20DD32B5-E5D5-4531-BAD9-204943C78CA0}" dt="2025-05-29T21:28:23.673" v="1037" actId="6264"/>
          <ac:spMkLst>
            <pc:docMk/>
            <pc:sldMk cId="3331455246" sldId="285"/>
            <ac:spMk id="3" creationId="{47A4A439-F92A-28EE-7141-F0198ACF1044}"/>
          </ac:spMkLst>
        </pc:spChg>
        <pc:spChg chg="add del mod">
          <ac:chgData name="Shawn McKenna" userId="9caadb9b-e401-48eb-8032-c6c28e0ab96f" providerId="ADAL" clId="{20DD32B5-E5D5-4531-BAD9-204943C78CA0}" dt="2025-05-29T21:28:23.673" v="1037" actId="6264"/>
          <ac:spMkLst>
            <pc:docMk/>
            <pc:sldMk cId="3331455246" sldId="285"/>
            <ac:spMk id="4" creationId="{87B07896-E92F-8522-92AE-960517031AA7}"/>
          </ac:spMkLst>
        </pc:spChg>
        <pc:spChg chg="add del mod">
          <ac:chgData name="Shawn McKenna" userId="9caadb9b-e401-48eb-8032-c6c28e0ab96f" providerId="ADAL" clId="{20DD32B5-E5D5-4531-BAD9-204943C78CA0}" dt="2025-05-29T21:28:23.673" v="1037" actId="6264"/>
          <ac:spMkLst>
            <pc:docMk/>
            <pc:sldMk cId="3331455246" sldId="285"/>
            <ac:spMk id="5" creationId="{6256ACD7-6F5B-351B-50C1-A7566DA4665A}"/>
          </ac:spMkLst>
        </pc:spChg>
        <pc:spChg chg="add mod ord">
          <ac:chgData name="Shawn McKenna" userId="9caadb9b-e401-48eb-8032-c6c28e0ab96f" providerId="ADAL" clId="{20DD32B5-E5D5-4531-BAD9-204943C78CA0}" dt="2025-05-29T21:31:55.359" v="1164" actId="6549"/>
          <ac:spMkLst>
            <pc:docMk/>
            <pc:sldMk cId="3331455246" sldId="285"/>
            <ac:spMk id="6" creationId="{9648E497-907E-C41B-E082-A29FC21B6A67}"/>
          </ac:spMkLst>
        </pc:spChg>
        <pc:graphicFrameChg chg="del mod">
          <ac:chgData name="Shawn McKenna" userId="9caadb9b-e401-48eb-8032-c6c28e0ab96f" providerId="ADAL" clId="{20DD32B5-E5D5-4531-BAD9-204943C78CA0}" dt="2025-05-29T21:28:09.410" v="1036" actId="11529"/>
          <ac:graphicFrameMkLst>
            <pc:docMk/>
            <pc:sldMk cId="3331455246" sldId="285"/>
            <ac:graphicFrameMk id="12" creationId="{81144434-D307-A5C2-E418-E8DA002DBA08}"/>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Revenue</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0-20F0-4379-A740-E42009C7EF9E}"/>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BA80-4611-80EC-BDA5D140792C}"/>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BA80-4611-80EC-BDA5D140792C}"/>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BA80-4611-80EC-BDA5D140792C}"/>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0-20F0-4379-A740-E42009C7EF9E}"/>
                </c:ext>
              </c:extLst>
            </c:dLbl>
            <c:dLbl>
              <c:idx val="1"/>
              <c:layout>
                <c:manualLayout>
                  <c:x val="-0.17191611868372156"/>
                  <c:y val="1.6134108694547494E-2"/>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0328598123904326"/>
                      <c:h val="0.17420632400020325"/>
                    </c:manualLayout>
                  </c15:layout>
                </c:ext>
                <c:ext xmlns:c16="http://schemas.microsoft.com/office/drawing/2014/chart" uri="{C3380CC4-5D6E-409C-BE32-E72D297353CC}">
                  <c16:uniqueId val="{00000002-BA80-4611-80EC-BDA5D140792C}"/>
                </c:ext>
              </c:extLst>
            </c:dLbl>
            <c:dLbl>
              <c:idx val="2"/>
              <c:layout>
                <c:manualLayout>
                  <c:x val="-1.6498198097621829E-2"/>
                  <c:y val="-0.16133949895828031"/>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spc="0" baseline="0">
                      <a:solidFill>
                        <a:schemeClr val="accent3"/>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0589354554826531"/>
                      <c:h val="0.23601936073987501"/>
                    </c:manualLayout>
                  </c15:layout>
                </c:ext>
                <c:ext xmlns:c16="http://schemas.microsoft.com/office/drawing/2014/chart" uri="{C3380CC4-5D6E-409C-BE32-E72D297353CC}">
                  <c16:uniqueId val="{00000001-BA80-4611-80EC-BDA5D140792C}"/>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layout>
                    <c:manualLayout>
                      <c:w val="0.31333176571223287"/>
                      <c:h val="0.32661180700238829"/>
                    </c:manualLayout>
                  </c15:layout>
                </c:ext>
                <c:ext xmlns:c16="http://schemas.microsoft.com/office/drawing/2014/chart" uri="{C3380CC4-5D6E-409C-BE32-E72D297353CC}">
                  <c16:uniqueId val="{00000003-BA80-4611-80EC-BDA5D140792C}"/>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Dues</c:v>
                </c:pt>
                <c:pt idx="1">
                  <c:v>Grants</c:v>
                </c:pt>
                <c:pt idx="2">
                  <c:v>Earned Income</c:v>
                </c:pt>
                <c:pt idx="3">
                  <c:v>Program Revenue</c:v>
                </c:pt>
              </c:strCache>
            </c:strRef>
          </c:cat>
          <c:val>
            <c:numRef>
              <c:f>Sheet1!$B$2:$B$5</c:f>
              <c:numCache>
                <c:formatCode>0%</c:formatCode>
                <c:ptCount val="4"/>
                <c:pt idx="0">
                  <c:v>0.62</c:v>
                </c:pt>
                <c:pt idx="1">
                  <c:v>0.01</c:v>
                </c:pt>
                <c:pt idx="2">
                  <c:v>0.06</c:v>
                </c:pt>
                <c:pt idx="3">
                  <c:v>0.32</c:v>
                </c:pt>
              </c:numCache>
            </c:numRef>
          </c:val>
          <c:extLst>
            <c:ext xmlns:c16="http://schemas.microsoft.com/office/drawing/2014/chart" uri="{C3380CC4-5D6E-409C-BE32-E72D297353CC}">
              <c16:uniqueId val="{00000000-BA80-4611-80EC-BDA5D140792C}"/>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0.20269435753550355"/>
          <c:y val="0.19125566977721961"/>
          <c:w val="0.65537410525560347"/>
          <c:h val="0.6518055765625983"/>
        </c:manualLayout>
      </c:layout>
      <c:pieChart>
        <c:varyColors val="1"/>
        <c:ser>
          <c:idx val="0"/>
          <c:order val="0"/>
          <c:tx>
            <c:strRef>
              <c:f>Sheet1!$B$1</c:f>
              <c:strCache>
                <c:ptCount val="1"/>
                <c:pt idx="0">
                  <c:v>EXPENSES</c:v>
                </c:pt>
              </c:strCache>
            </c:strRef>
          </c:tx>
          <c:dPt>
            <c:idx val="0"/>
            <c:bubble3D val="0"/>
            <c:spPr>
              <a:solidFill>
                <a:schemeClr val="accent1">
                  <a:shade val="80000"/>
                  <a:satMod val="150000"/>
                </a:schemeClr>
              </a:solidFill>
              <a:ln>
                <a:noFill/>
              </a:ln>
              <a:effectLst/>
            </c:spPr>
            <c:extLst>
              <c:ext xmlns:c16="http://schemas.microsoft.com/office/drawing/2014/chart" uri="{C3380CC4-5D6E-409C-BE32-E72D297353CC}">
                <c16:uniqueId val="{00000004-C466-4826-A346-6814DDCD68AF}"/>
              </c:ext>
            </c:extLst>
          </c:dPt>
          <c:dPt>
            <c:idx val="1"/>
            <c:bubble3D val="0"/>
            <c:spPr>
              <a:solidFill>
                <a:schemeClr val="accent2">
                  <a:shade val="80000"/>
                  <a:satMod val="150000"/>
                </a:schemeClr>
              </a:solidFill>
              <a:ln>
                <a:noFill/>
              </a:ln>
              <a:effectLst/>
            </c:spPr>
            <c:extLst>
              <c:ext xmlns:c16="http://schemas.microsoft.com/office/drawing/2014/chart" uri="{C3380CC4-5D6E-409C-BE32-E72D297353CC}">
                <c16:uniqueId val="{00000002-C466-4826-A346-6814DDCD68AF}"/>
              </c:ext>
            </c:extLst>
          </c:dPt>
          <c:dPt>
            <c:idx val="2"/>
            <c:bubble3D val="0"/>
            <c:spPr>
              <a:solidFill>
                <a:schemeClr val="accent3">
                  <a:shade val="80000"/>
                  <a:satMod val="150000"/>
                </a:schemeClr>
              </a:solidFill>
              <a:ln>
                <a:noFill/>
              </a:ln>
              <a:effectLst/>
            </c:spPr>
            <c:extLst>
              <c:ext xmlns:c16="http://schemas.microsoft.com/office/drawing/2014/chart" uri="{C3380CC4-5D6E-409C-BE32-E72D297353CC}">
                <c16:uniqueId val="{00000003-C466-4826-A346-6814DDCD68AF}"/>
              </c:ext>
            </c:extLst>
          </c:dPt>
          <c:dPt>
            <c:idx val="3"/>
            <c:bubble3D val="0"/>
            <c:spPr>
              <a:solidFill>
                <a:schemeClr val="accent4">
                  <a:shade val="80000"/>
                  <a:satMod val="150000"/>
                </a:schemeClr>
              </a:solidFill>
              <a:ln>
                <a:noFill/>
              </a:ln>
              <a:effectLst/>
            </c:spPr>
            <c:extLst>
              <c:ext xmlns:c16="http://schemas.microsoft.com/office/drawing/2014/chart" uri="{C3380CC4-5D6E-409C-BE32-E72D297353CC}">
                <c16:uniqueId val="{00000001-C466-4826-A346-6814DDCD68AF}"/>
              </c:ext>
            </c:extLst>
          </c:dPt>
          <c:dLbls>
            <c:dLbl>
              <c:idx val="0"/>
              <c:layout>
                <c:manualLayout>
                  <c:x val="-2.1701129313100248E-3"/>
                  <c:y val="-0.17626356363229273"/>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35960958472240495"/>
                      <c:h val="0.2827103749067213"/>
                    </c:manualLayout>
                  </c15:layout>
                </c:ext>
                <c:ext xmlns:c16="http://schemas.microsoft.com/office/drawing/2014/chart" uri="{C3380CC4-5D6E-409C-BE32-E72D297353CC}">
                  <c16:uniqueId val="{00000004-C466-4826-A346-6814DDCD68AF}"/>
                </c:ext>
              </c:extLst>
            </c:dLbl>
            <c:dLbl>
              <c:idx val="1"/>
              <c:layout>
                <c:manualLayout>
                  <c:x val="0.26396040483713046"/>
                  <c:y val="9.6587025213928958E-3"/>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61175483533627339"/>
                      <c:h val="0.18708009361184064"/>
                    </c:manualLayout>
                  </c15:layout>
                </c:ext>
                <c:ext xmlns:c16="http://schemas.microsoft.com/office/drawing/2014/chart" uri="{C3380CC4-5D6E-409C-BE32-E72D297353CC}">
                  <c16:uniqueId val="{00000002-C466-4826-A346-6814DDCD68AF}"/>
                </c:ext>
              </c:extLst>
            </c:dLbl>
            <c:dLbl>
              <c:idx val="2"/>
              <c:layout>
                <c:manualLayout>
                  <c:x val="4.0747544098574368E-2"/>
                  <c:y val="0.18847201151378179"/>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6740131539601142"/>
                      <c:h val="0.17426246299652193"/>
                    </c:manualLayout>
                  </c15:layout>
                </c:ext>
                <c:ext xmlns:c16="http://schemas.microsoft.com/office/drawing/2014/chart" uri="{C3380CC4-5D6E-409C-BE32-E72D297353CC}">
                  <c16:uniqueId val="{00000003-C466-4826-A346-6814DDCD68AF}"/>
                </c:ext>
              </c:extLst>
            </c:dLbl>
            <c:dLbl>
              <c:idx val="3"/>
              <c:layout>
                <c:manualLayout>
                  <c:x val="-2.2737999019177335E-2"/>
                  <c:y val="3.9143451049847719E-2"/>
                </c:manualLayout>
              </c:layout>
              <c:tx>
                <c:rich>
                  <a:bodyPr/>
                  <a:lstStyle/>
                  <a:p>
                    <a:fld id="{8891097F-1EE5-4545-8252-4906ADC63587}" type="CATEGORYNAME">
                      <a:rPr lang="en-US"/>
                      <a:pPr/>
                      <a:t>[CATEGORY NAME]</a:t>
                    </a:fld>
                    <a:endParaRPr lang="en-US"/>
                  </a:p>
                </c:rich>
              </c:tx>
              <c:dLblPos val="bestFit"/>
              <c:showLegendKey val="0"/>
              <c:showVal val="0"/>
              <c:showCatName val="1"/>
              <c:showSerName val="0"/>
              <c:showPercent val="1"/>
              <c:showBubbleSize val="0"/>
              <c:extLst>
                <c:ext xmlns:c15="http://schemas.microsoft.com/office/drawing/2012/chart" uri="{CE6537A1-D6FC-4f65-9D91-7224C49458BB}">
                  <c15:layout>
                    <c:manualLayout>
                      <c:w val="0.27922860174668457"/>
                      <c:h val="0.17426246299652193"/>
                    </c:manualLayout>
                  </c15:layout>
                  <c15:dlblFieldTable/>
                  <c15:showDataLabelsRange val="0"/>
                </c:ext>
                <c:ext xmlns:c16="http://schemas.microsoft.com/office/drawing/2014/chart" uri="{C3380CC4-5D6E-409C-BE32-E72D297353CC}">
                  <c16:uniqueId val="{00000001-C466-4826-A346-6814DDCD68A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Sheet1!$A$2:$A$5</c:f>
              <c:strCache>
                <c:ptCount val="4"/>
                <c:pt idx="0">
                  <c:v>Professional Development</c:v>
                </c:pt>
                <c:pt idx="1">
                  <c:v>Membership &amp; Support Services</c:v>
                </c:pt>
                <c:pt idx="2">
                  <c:v>Advocacy</c:v>
                </c:pt>
                <c:pt idx="3">
                  <c:v>Resources 17.4%</c:v>
                </c:pt>
              </c:strCache>
            </c:strRef>
          </c:cat>
          <c:val>
            <c:numRef>
              <c:f>Sheet1!$B$2:$B$5</c:f>
              <c:numCache>
                <c:formatCode>General</c:formatCode>
                <c:ptCount val="4"/>
                <c:pt idx="0">
                  <c:v>40.9</c:v>
                </c:pt>
                <c:pt idx="1">
                  <c:v>23.2</c:v>
                </c:pt>
                <c:pt idx="2">
                  <c:v>18.5</c:v>
                </c:pt>
                <c:pt idx="3">
                  <c:v>17.399999999999999</c:v>
                </c:pt>
              </c:numCache>
            </c:numRef>
          </c:val>
          <c:extLst>
            <c:ext xmlns:c16="http://schemas.microsoft.com/office/drawing/2014/chart" uri="{C3380CC4-5D6E-409C-BE32-E72D297353CC}">
              <c16:uniqueId val="{00000000-C466-4826-A346-6814DDCD68AF}"/>
            </c:ext>
          </c:extLst>
        </c:ser>
        <c:dLbls>
          <c:dLblPos val="in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image" Target="../media/image4.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image" Target="../media/image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1FC387-F434-49CA-9810-1D26699DEB4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F8F67A9-3428-460A-8173-D217A54686AC}">
      <dgm:prSet/>
      <dgm:spPr/>
      <dgm:t>
        <a:bodyPr/>
        <a:lstStyle/>
        <a:p>
          <a:r>
            <a:rPr lang="en-US" b="1" i="0" dirty="0">
              <a:solidFill>
                <a:srgbClr val="00488F"/>
              </a:solidFill>
              <a:effectLst/>
            </a:rPr>
            <a:t>Myrna Hanson</a:t>
          </a:r>
          <a:r>
            <a:rPr lang="en-US" b="0" i="0" dirty="0">
              <a:solidFill>
                <a:srgbClr val="000000"/>
              </a:solidFill>
              <a:effectLst/>
            </a:rPr>
            <a:t>, President, Community of Care, Casselton</a:t>
          </a:r>
          <a:endParaRPr lang="en-US" dirty="0"/>
        </a:p>
      </dgm:t>
    </dgm:pt>
    <dgm:pt modelId="{27BA6FE1-7197-4E91-9AD9-707CB3EA87C5}" type="parTrans" cxnId="{535F670B-18B7-4047-BABB-3389F2AEF054}">
      <dgm:prSet/>
      <dgm:spPr/>
      <dgm:t>
        <a:bodyPr/>
        <a:lstStyle/>
        <a:p>
          <a:endParaRPr lang="en-US"/>
        </a:p>
      </dgm:t>
    </dgm:pt>
    <dgm:pt modelId="{6DAF560C-7CDB-4050-A197-1C123B59B1B1}" type="sibTrans" cxnId="{535F670B-18B7-4047-BABB-3389F2AEF054}">
      <dgm:prSet/>
      <dgm:spPr/>
      <dgm:t>
        <a:bodyPr/>
        <a:lstStyle/>
        <a:p>
          <a:endParaRPr lang="en-US"/>
        </a:p>
      </dgm:t>
    </dgm:pt>
    <dgm:pt modelId="{C581CC03-43F4-4982-B088-5E70C93488B6}">
      <dgm:prSet/>
      <dgm:spPr/>
      <dgm:t>
        <a:bodyPr/>
        <a:lstStyle/>
        <a:p>
          <a:r>
            <a:rPr lang="en-US" b="1" i="0" dirty="0">
              <a:solidFill>
                <a:srgbClr val="00488F"/>
              </a:solidFill>
              <a:effectLst/>
            </a:rPr>
            <a:t>Sue Omdalen</a:t>
          </a:r>
          <a:r>
            <a:rPr lang="en-US" b="0" i="0" dirty="0">
              <a:solidFill>
                <a:srgbClr val="000000"/>
              </a:solidFill>
              <a:effectLst/>
            </a:rPr>
            <a:t>, Secretary, Essentia Health Foundation, Fargo, CFRE</a:t>
          </a:r>
          <a:endParaRPr lang="en-US" dirty="0"/>
        </a:p>
      </dgm:t>
    </dgm:pt>
    <dgm:pt modelId="{25F645DB-561B-4F01-A97F-9B0D9CDFC298}" type="parTrans" cxnId="{616E8432-552B-46E9-A27C-9007435DA053}">
      <dgm:prSet/>
      <dgm:spPr/>
      <dgm:t>
        <a:bodyPr/>
        <a:lstStyle/>
        <a:p>
          <a:endParaRPr lang="en-US"/>
        </a:p>
      </dgm:t>
    </dgm:pt>
    <dgm:pt modelId="{873EC383-FC80-4DF0-AED9-136E77453D19}" type="sibTrans" cxnId="{616E8432-552B-46E9-A27C-9007435DA053}">
      <dgm:prSet/>
      <dgm:spPr/>
      <dgm:t>
        <a:bodyPr/>
        <a:lstStyle/>
        <a:p>
          <a:endParaRPr lang="en-US"/>
        </a:p>
      </dgm:t>
    </dgm:pt>
    <dgm:pt modelId="{CF3FE6CC-8994-4015-9F4F-3C76F682A061}">
      <dgm:prSet/>
      <dgm:spPr/>
      <dgm:t>
        <a:bodyPr/>
        <a:lstStyle/>
        <a:p>
          <a:r>
            <a:rPr lang="en-US" b="1" i="0">
              <a:solidFill>
                <a:srgbClr val="00488F"/>
              </a:solidFill>
              <a:effectLst/>
            </a:rPr>
            <a:t>Anne Stoll</a:t>
          </a:r>
          <a:r>
            <a:rPr lang="en-US" b="0" i="0">
              <a:solidFill>
                <a:srgbClr val="000000"/>
              </a:solidFill>
              <a:effectLst/>
            </a:rPr>
            <a:t>, Treasurer, Eide Bailly, Fargo</a:t>
          </a:r>
          <a:endParaRPr lang="en-US" dirty="0"/>
        </a:p>
      </dgm:t>
    </dgm:pt>
    <dgm:pt modelId="{435CBF80-4956-4AC4-A0D4-30DB9DF94209}" type="parTrans" cxnId="{BBC84E85-E415-4245-B8DE-C0C0EC27A79A}">
      <dgm:prSet/>
      <dgm:spPr/>
      <dgm:t>
        <a:bodyPr/>
        <a:lstStyle/>
        <a:p>
          <a:endParaRPr lang="en-US"/>
        </a:p>
      </dgm:t>
    </dgm:pt>
    <dgm:pt modelId="{8859C7E0-164E-4D33-B7CC-050409CBB793}" type="sibTrans" cxnId="{BBC84E85-E415-4245-B8DE-C0C0EC27A79A}">
      <dgm:prSet/>
      <dgm:spPr/>
      <dgm:t>
        <a:bodyPr/>
        <a:lstStyle/>
        <a:p>
          <a:endParaRPr lang="en-US"/>
        </a:p>
      </dgm:t>
    </dgm:pt>
    <dgm:pt modelId="{708A4792-3AD6-4858-8CBA-BBD4A724E29B}">
      <dgm:prSet/>
      <dgm:spPr/>
      <dgm:t>
        <a:bodyPr/>
        <a:lstStyle/>
        <a:p>
          <a:r>
            <a:rPr lang="en-US" b="1" i="0">
              <a:solidFill>
                <a:srgbClr val="00488F"/>
              </a:solidFill>
              <a:effectLst/>
            </a:rPr>
            <a:t>Becca Baumbach</a:t>
          </a:r>
          <a:r>
            <a:rPr lang="en-US" b="0" i="0">
              <a:solidFill>
                <a:srgbClr val="000000"/>
              </a:solidFill>
              <a:effectLst/>
            </a:rPr>
            <a:t>, Community Foundation of Grand Forks, East Grand Forks &amp; Region </a:t>
          </a:r>
          <a:endParaRPr lang="en-US" dirty="0"/>
        </a:p>
      </dgm:t>
    </dgm:pt>
    <dgm:pt modelId="{B13331E0-E3BA-49B1-81B2-3BFA393F4014}" type="parTrans" cxnId="{BBFF35BF-8F70-4F21-81B0-3EC44AF739F8}">
      <dgm:prSet/>
      <dgm:spPr/>
      <dgm:t>
        <a:bodyPr/>
        <a:lstStyle/>
        <a:p>
          <a:endParaRPr lang="en-US"/>
        </a:p>
      </dgm:t>
    </dgm:pt>
    <dgm:pt modelId="{7E2A951E-00A8-4F81-8343-FC3CD13578D9}" type="sibTrans" cxnId="{BBFF35BF-8F70-4F21-81B0-3EC44AF739F8}">
      <dgm:prSet/>
      <dgm:spPr/>
      <dgm:t>
        <a:bodyPr/>
        <a:lstStyle/>
        <a:p>
          <a:endParaRPr lang="en-US"/>
        </a:p>
      </dgm:t>
    </dgm:pt>
    <dgm:pt modelId="{1B88F143-8A56-410D-8A64-863F44F2B286}">
      <dgm:prSet/>
      <dgm:spPr/>
      <dgm:t>
        <a:bodyPr/>
        <a:lstStyle/>
        <a:p>
          <a:r>
            <a:rPr lang="en-US" b="1" i="0">
              <a:solidFill>
                <a:srgbClr val="00488F"/>
              </a:solidFill>
              <a:effectLst/>
            </a:rPr>
            <a:t>Casondra Duckworth</a:t>
          </a:r>
          <a:r>
            <a:rPr lang="en-US" b="0" i="0">
              <a:solidFill>
                <a:srgbClr val="000000"/>
              </a:solidFill>
              <a:effectLst/>
            </a:rPr>
            <a:t>, Jeremiah Program, Fargo</a:t>
          </a:r>
          <a:endParaRPr lang="en-US" dirty="0"/>
        </a:p>
      </dgm:t>
    </dgm:pt>
    <dgm:pt modelId="{2CDB7ED0-41ED-40CD-96F8-0CE52C5D4DB3}" type="parTrans" cxnId="{E06A048F-FF55-414E-A63E-871CA0E20BB8}">
      <dgm:prSet/>
      <dgm:spPr/>
      <dgm:t>
        <a:bodyPr/>
        <a:lstStyle/>
        <a:p>
          <a:endParaRPr lang="en-US"/>
        </a:p>
      </dgm:t>
    </dgm:pt>
    <dgm:pt modelId="{08529357-E3C9-492C-882F-31BE14D93743}" type="sibTrans" cxnId="{E06A048F-FF55-414E-A63E-871CA0E20BB8}">
      <dgm:prSet/>
      <dgm:spPr/>
      <dgm:t>
        <a:bodyPr/>
        <a:lstStyle/>
        <a:p>
          <a:endParaRPr lang="en-US"/>
        </a:p>
      </dgm:t>
    </dgm:pt>
    <dgm:pt modelId="{9A922F0D-E9BE-4A9C-A80C-2681EFAFC5C4}">
      <dgm:prSet/>
      <dgm:spPr/>
      <dgm:t>
        <a:bodyPr/>
        <a:lstStyle/>
        <a:p>
          <a:r>
            <a:rPr lang="en-US" b="1" i="0">
              <a:solidFill>
                <a:srgbClr val="00488F"/>
              </a:solidFill>
              <a:effectLst/>
            </a:rPr>
            <a:t>Michelle Erickson</a:t>
          </a:r>
          <a:r>
            <a:rPr lang="en-US" b="0" i="0">
              <a:solidFill>
                <a:srgbClr val="000000"/>
              </a:solidFill>
              <a:effectLst/>
            </a:rPr>
            <a:t>, Abused Adult Resource Center, Bismarck</a:t>
          </a:r>
          <a:endParaRPr lang="en-US" dirty="0"/>
        </a:p>
      </dgm:t>
    </dgm:pt>
    <dgm:pt modelId="{B28DC861-3FD5-4E19-B80E-4F7F1833A026}" type="parTrans" cxnId="{F8CCD065-0884-43EC-A467-884B38C4167A}">
      <dgm:prSet/>
      <dgm:spPr/>
      <dgm:t>
        <a:bodyPr/>
        <a:lstStyle/>
        <a:p>
          <a:endParaRPr lang="en-US"/>
        </a:p>
      </dgm:t>
    </dgm:pt>
    <dgm:pt modelId="{11CFCD6E-EA43-47B7-8142-F1923F53F6AA}" type="sibTrans" cxnId="{F8CCD065-0884-43EC-A467-884B38C4167A}">
      <dgm:prSet/>
      <dgm:spPr/>
      <dgm:t>
        <a:bodyPr/>
        <a:lstStyle/>
        <a:p>
          <a:endParaRPr lang="en-US"/>
        </a:p>
      </dgm:t>
    </dgm:pt>
    <dgm:pt modelId="{E442DB22-249B-49B0-9096-778D1990E31E}">
      <dgm:prSet/>
      <dgm:spPr/>
      <dgm:t>
        <a:bodyPr/>
        <a:lstStyle/>
        <a:p>
          <a:r>
            <a:rPr lang="en-US" b="1" i="0">
              <a:solidFill>
                <a:srgbClr val="00488F"/>
              </a:solidFill>
              <a:effectLst/>
            </a:rPr>
            <a:t>Melanie Gaebe</a:t>
          </a:r>
          <a:r>
            <a:rPr lang="en-US" b="0" i="0">
              <a:solidFill>
                <a:srgbClr val="000000"/>
              </a:solidFill>
              <a:effectLst/>
            </a:rPr>
            <a:t>, Alzheimer’s Association, Statewide</a:t>
          </a:r>
          <a:endParaRPr lang="en-US" dirty="0"/>
        </a:p>
      </dgm:t>
    </dgm:pt>
    <dgm:pt modelId="{95938C08-4E1E-4D7F-9675-4AD57C9EF48E}" type="parTrans" cxnId="{3907B55A-3EE7-4CE7-B613-B67C2BD5B370}">
      <dgm:prSet/>
      <dgm:spPr/>
      <dgm:t>
        <a:bodyPr/>
        <a:lstStyle/>
        <a:p>
          <a:endParaRPr lang="en-US"/>
        </a:p>
      </dgm:t>
    </dgm:pt>
    <dgm:pt modelId="{988F3362-66B4-4867-996B-A106955913CA}" type="sibTrans" cxnId="{3907B55A-3EE7-4CE7-B613-B67C2BD5B370}">
      <dgm:prSet/>
      <dgm:spPr/>
      <dgm:t>
        <a:bodyPr/>
        <a:lstStyle/>
        <a:p>
          <a:endParaRPr lang="en-US"/>
        </a:p>
      </dgm:t>
    </dgm:pt>
    <dgm:pt modelId="{951B5E36-9ED8-460D-8C9D-3EEC312522A2}">
      <dgm:prSet/>
      <dgm:spPr/>
      <dgm:t>
        <a:bodyPr/>
        <a:lstStyle/>
        <a:p>
          <a:r>
            <a:rPr lang="en-US" b="1" i="0" dirty="0">
              <a:solidFill>
                <a:srgbClr val="00488F"/>
              </a:solidFill>
              <a:effectLst/>
            </a:rPr>
            <a:t>Tracy LeDuc,</a:t>
          </a:r>
          <a:r>
            <a:rPr lang="en-US" b="0" i="0" dirty="0">
              <a:solidFill>
                <a:srgbClr val="000000"/>
              </a:solidFill>
              <a:effectLst/>
            </a:rPr>
            <a:t> Community Violence Intervention Center, Grand Forks</a:t>
          </a:r>
          <a:endParaRPr lang="en-US" dirty="0"/>
        </a:p>
      </dgm:t>
    </dgm:pt>
    <dgm:pt modelId="{B7884536-B788-4C93-A038-16C8FD849CBB}" type="parTrans" cxnId="{F5A796BB-62BA-42D4-A116-F365444AD70B}">
      <dgm:prSet/>
      <dgm:spPr/>
      <dgm:t>
        <a:bodyPr/>
        <a:lstStyle/>
        <a:p>
          <a:endParaRPr lang="en-US"/>
        </a:p>
      </dgm:t>
    </dgm:pt>
    <dgm:pt modelId="{CE0FE016-BBFA-44A1-A6EA-D07C12B12A75}" type="sibTrans" cxnId="{F5A796BB-62BA-42D4-A116-F365444AD70B}">
      <dgm:prSet/>
      <dgm:spPr/>
      <dgm:t>
        <a:bodyPr/>
        <a:lstStyle/>
        <a:p>
          <a:endParaRPr lang="en-US"/>
        </a:p>
      </dgm:t>
    </dgm:pt>
    <dgm:pt modelId="{225C3FBC-A616-4A41-8C84-77B5D2A6DC74}">
      <dgm:prSet/>
      <dgm:spPr/>
      <dgm:t>
        <a:bodyPr/>
        <a:lstStyle/>
        <a:p>
          <a:r>
            <a:rPr lang="en-US" b="1" i="0">
              <a:solidFill>
                <a:srgbClr val="00488F"/>
              </a:solidFill>
              <a:effectLst/>
            </a:rPr>
            <a:t>Gayla Sherman</a:t>
          </a:r>
          <a:r>
            <a:rPr lang="en-US" b="0" i="0">
              <a:solidFill>
                <a:srgbClr val="000000"/>
              </a:solidFill>
              <a:effectLst/>
            </a:rPr>
            <a:t>, Missouri Slope Foundation, Bismarck</a:t>
          </a:r>
          <a:endParaRPr lang="en-US" dirty="0"/>
        </a:p>
      </dgm:t>
    </dgm:pt>
    <dgm:pt modelId="{26AE252E-7B4C-4674-8647-9BF516B3BBC7}" type="parTrans" cxnId="{729C9810-1B29-4904-AA43-51BECACF564B}">
      <dgm:prSet/>
      <dgm:spPr/>
      <dgm:t>
        <a:bodyPr/>
        <a:lstStyle/>
        <a:p>
          <a:endParaRPr lang="en-US"/>
        </a:p>
      </dgm:t>
    </dgm:pt>
    <dgm:pt modelId="{C167055B-7625-4D86-B36A-4FDECA5168AC}" type="sibTrans" cxnId="{729C9810-1B29-4904-AA43-51BECACF564B}">
      <dgm:prSet/>
      <dgm:spPr/>
      <dgm:t>
        <a:bodyPr/>
        <a:lstStyle/>
        <a:p>
          <a:endParaRPr lang="en-US"/>
        </a:p>
      </dgm:t>
    </dgm:pt>
    <dgm:pt modelId="{106DE5DE-09A9-4A75-9C56-34B08ABACE46}">
      <dgm:prSet/>
      <dgm:spPr/>
      <dgm:t>
        <a:bodyPr/>
        <a:lstStyle/>
        <a:p>
          <a:r>
            <a:rPr lang="en-US" b="1" i="0">
              <a:solidFill>
                <a:srgbClr val="00488F"/>
              </a:solidFill>
              <a:effectLst/>
            </a:rPr>
            <a:t>Stacy Schaffer</a:t>
          </a:r>
          <a:r>
            <a:rPr lang="en-US" b="0" i="0">
              <a:solidFill>
                <a:srgbClr val="000000"/>
              </a:solidFill>
              <a:effectLst/>
            </a:rPr>
            <a:t>, 31:8 Project, Bismarck </a:t>
          </a:r>
          <a:endParaRPr lang="en-US" dirty="0"/>
        </a:p>
      </dgm:t>
    </dgm:pt>
    <dgm:pt modelId="{D0FD4FCE-3D9C-4CBE-9F02-53583FA916CF}" type="parTrans" cxnId="{0D8922B1-D01D-48B0-A5BA-D4A9808234DB}">
      <dgm:prSet/>
      <dgm:spPr/>
      <dgm:t>
        <a:bodyPr/>
        <a:lstStyle/>
        <a:p>
          <a:endParaRPr lang="en-US"/>
        </a:p>
      </dgm:t>
    </dgm:pt>
    <dgm:pt modelId="{26798D71-1E88-41D1-83EA-C9AD511A8430}" type="sibTrans" cxnId="{0D8922B1-D01D-48B0-A5BA-D4A9808234DB}">
      <dgm:prSet/>
      <dgm:spPr/>
      <dgm:t>
        <a:bodyPr/>
        <a:lstStyle/>
        <a:p>
          <a:endParaRPr lang="en-US"/>
        </a:p>
      </dgm:t>
    </dgm:pt>
    <dgm:pt modelId="{3195D300-C1B4-42D4-B379-D17C8C06DEFF}">
      <dgm:prSet/>
      <dgm:spPr/>
      <dgm:t>
        <a:bodyPr/>
        <a:lstStyle/>
        <a:p>
          <a:r>
            <a:rPr lang="en-US" b="1" i="0">
              <a:solidFill>
                <a:srgbClr val="00488F"/>
              </a:solidFill>
              <a:effectLst/>
            </a:rPr>
            <a:t>Lyndsay Ulrickson</a:t>
          </a:r>
          <a:r>
            <a:rPr lang="en-US" b="0" i="0">
              <a:solidFill>
                <a:srgbClr val="000000"/>
              </a:solidFill>
              <a:effectLst/>
            </a:rPr>
            <a:t>, Bush Foundation, Statewide</a:t>
          </a:r>
          <a:endParaRPr lang="en-US" dirty="0"/>
        </a:p>
      </dgm:t>
    </dgm:pt>
    <dgm:pt modelId="{0EAB3202-79BA-4420-9193-5E064E882DB3}" type="parTrans" cxnId="{14FB6893-136F-48C9-9199-D75DB5FB6CA3}">
      <dgm:prSet/>
      <dgm:spPr/>
      <dgm:t>
        <a:bodyPr/>
        <a:lstStyle/>
        <a:p>
          <a:endParaRPr lang="en-US"/>
        </a:p>
      </dgm:t>
    </dgm:pt>
    <dgm:pt modelId="{15D4C240-014B-41BD-9138-DE75C7985460}" type="sibTrans" cxnId="{14FB6893-136F-48C9-9199-D75DB5FB6CA3}">
      <dgm:prSet/>
      <dgm:spPr/>
      <dgm:t>
        <a:bodyPr/>
        <a:lstStyle/>
        <a:p>
          <a:endParaRPr lang="en-US"/>
        </a:p>
      </dgm:t>
    </dgm:pt>
    <dgm:pt modelId="{123583B7-C9AC-48DF-8091-6260A0AD1AAE}">
      <dgm:prSet/>
      <dgm:spPr/>
      <dgm:t>
        <a:bodyPr/>
        <a:lstStyle/>
        <a:p>
          <a:r>
            <a:rPr lang="en-US" b="1" i="0">
              <a:solidFill>
                <a:srgbClr val="00488F"/>
              </a:solidFill>
              <a:effectLst/>
            </a:rPr>
            <a:t>Murray Sagsveen</a:t>
          </a:r>
          <a:r>
            <a:rPr lang="en-US" b="0" i="0">
              <a:solidFill>
                <a:srgbClr val="000000"/>
              </a:solidFill>
              <a:effectLst/>
            </a:rPr>
            <a:t>, JD, Attorney</a:t>
          </a:r>
          <a:endParaRPr lang="en-US" dirty="0"/>
        </a:p>
      </dgm:t>
    </dgm:pt>
    <dgm:pt modelId="{64552186-4026-448F-8A9F-6AEACB0CCCFF}" type="parTrans" cxnId="{1F4B2543-A0C8-4CF7-9842-608664C5E898}">
      <dgm:prSet/>
      <dgm:spPr/>
      <dgm:t>
        <a:bodyPr/>
        <a:lstStyle/>
        <a:p>
          <a:endParaRPr lang="en-US"/>
        </a:p>
      </dgm:t>
    </dgm:pt>
    <dgm:pt modelId="{B3814F5E-D90C-4E6B-95B7-2D6D360416F0}" type="sibTrans" cxnId="{1F4B2543-A0C8-4CF7-9842-608664C5E898}">
      <dgm:prSet/>
      <dgm:spPr/>
      <dgm:t>
        <a:bodyPr/>
        <a:lstStyle/>
        <a:p>
          <a:endParaRPr lang="en-US"/>
        </a:p>
      </dgm:t>
    </dgm:pt>
    <dgm:pt modelId="{F0E9E51A-3EE8-40F9-B40D-93D89BD8B555}">
      <dgm:prSet/>
      <dgm:spPr/>
      <dgm:t>
        <a:bodyPr/>
        <a:lstStyle/>
        <a:p>
          <a:r>
            <a:rPr lang="en-US" b="1" i="0" dirty="0">
              <a:solidFill>
                <a:srgbClr val="00488F"/>
              </a:solidFill>
              <a:effectLst/>
            </a:rPr>
            <a:t>Patrick Kirby</a:t>
          </a:r>
          <a:r>
            <a:rPr lang="en-US" b="0" i="0" dirty="0">
              <a:solidFill>
                <a:srgbClr val="000000"/>
              </a:solidFill>
              <a:effectLst/>
            </a:rPr>
            <a:t>, Vice President, Do Good Better Consulting, Fargo</a:t>
          </a:r>
          <a:endParaRPr lang="en-US" dirty="0"/>
        </a:p>
      </dgm:t>
    </dgm:pt>
    <dgm:pt modelId="{B315146B-ED7A-4E1A-8B61-3A5E43BD68D1}" type="parTrans" cxnId="{9AE74700-9F9A-4E50-AB17-835505B94A11}">
      <dgm:prSet/>
      <dgm:spPr/>
      <dgm:t>
        <a:bodyPr/>
        <a:lstStyle/>
        <a:p>
          <a:endParaRPr lang="en-US"/>
        </a:p>
      </dgm:t>
    </dgm:pt>
    <dgm:pt modelId="{469B7E00-3F2F-470F-8D9C-BF60319074C5}" type="sibTrans" cxnId="{9AE74700-9F9A-4E50-AB17-835505B94A11}">
      <dgm:prSet/>
      <dgm:spPr/>
      <dgm:t>
        <a:bodyPr/>
        <a:lstStyle/>
        <a:p>
          <a:endParaRPr lang="en-US"/>
        </a:p>
      </dgm:t>
    </dgm:pt>
    <dgm:pt modelId="{E69AD3DE-5D79-402F-BD49-AB6144051E40}" type="pres">
      <dgm:prSet presAssocID="{401FC387-F434-49CA-9810-1D26699DEB4E}" presName="vert0" presStyleCnt="0">
        <dgm:presLayoutVars>
          <dgm:dir/>
          <dgm:animOne val="branch"/>
          <dgm:animLvl val="lvl"/>
        </dgm:presLayoutVars>
      </dgm:prSet>
      <dgm:spPr/>
    </dgm:pt>
    <dgm:pt modelId="{42426FED-980F-4DF2-9E3B-CF4651553378}" type="pres">
      <dgm:prSet presAssocID="{AF8F67A9-3428-460A-8173-D217A54686AC}" presName="thickLine" presStyleLbl="alignNode1" presStyleIdx="0" presStyleCnt="13"/>
      <dgm:spPr/>
    </dgm:pt>
    <dgm:pt modelId="{9F3151C3-1355-4793-8DF7-FB967DE9DE10}" type="pres">
      <dgm:prSet presAssocID="{AF8F67A9-3428-460A-8173-D217A54686AC}" presName="horz1" presStyleCnt="0"/>
      <dgm:spPr/>
    </dgm:pt>
    <dgm:pt modelId="{7C021FFC-16A3-4ACC-BE64-A48B216D876C}" type="pres">
      <dgm:prSet presAssocID="{AF8F67A9-3428-460A-8173-D217A54686AC}" presName="tx1" presStyleLbl="revTx" presStyleIdx="0" presStyleCnt="13"/>
      <dgm:spPr/>
    </dgm:pt>
    <dgm:pt modelId="{5DEC8723-BA73-46DE-903E-1912BEC400CA}" type="pres">
      <dgm:prSet presAssocID="{AF8F67A9-3428-460A-8173-D217A54686AC}" presName="vert1" presStyleCnt="0"/>
      <dgm:spPr/>
    </dgm:pt>
    <dgm:pt modelId="{A23E26EE-28C1-4B56-AC4C-5450BD692686}" type="pres">
      <dgm:prSet presAssocID="{F0E9E51A-3EE8-40F9-B40D-93D89BD8B555}" presName="thickLine" presStyleLbl="alignNode1" presStyleIdx="1" presStyleCnt="13"/>
      <dgm:spPr/>
    </dgm:pt>
    <dgm:pt modelId="{4F1C0527-EC58-4723-8DB1-2322F1EAC4B9}" type="pres">
      <dgm:prSet presAssocID="{F0E9E51A-3EE8-40F9-B40D-93D89BD8B555}" presName="horz1" presStyleCnt="0"/>
      <dgm:spPr/>
    </dgm:pt>
    <dgm:pt modelId="{8CE828DA-73F4-46D9-BC85-6305CFB4F91D}" type="pres">
      <dgm:prSet presAssocID="{F0E9E51A-3EE8-40F9-B40D-93D89BD8B555}" presName="tx1" presStyleLbl="revTx" presStyleIdx="1" presStyleCnt="13"/>
      <dgm:spPr/>
    </dgm:pt>
    <dgm:pt modelId="{06153AF1-4A9C-473D-828E-2F4F133437EE}" type="pres">
      <dgm:prSet presAssocID="{F0E9E51A-3EE8-40F9-B40D-93D89BD8B555}" presName="vert1" presStyleCnt="0"/>
      <dgm:spPr/>
    </dgm:pt>
    <dgm:pt modelId="{158B6FA1-A256-421D-9BE9-603C73F45093}" type="pres">
      <dgm:prSet presAssocID="{C581CC03-43F4-4982-B088-5E70C93488B6}" presName="thickLine" presStyleLbl="alignNode1" presStyleIdx="2" presStyleCnt="13"/>
      <dgm:spPr/>
    </dgm:pt>
    <dgm:pt modelId="{CF6A87BF-BB7F-46B6-8669-65513950872D}" type="pres">
      <dgm:prSet presAssocID="{C581CC03-43F4-4982-B088-5E70C93488B6}" presName="horz1" presStyleCnt="0"/>
      <dgm:spPr/>
    </dgm:pt>
    <dgm:pt modelId="{4D1AD282-5C1D-445F-AFF5-A26E8D2A7A9B}" type="pres">
      <dgm:prSet presAssocID="{C581CC03-43F4-4982-B088-5E70C93488B6}" presName="tx1" presStyleLbl="revTx" presStyleIdx="2" presStyleCnt="13"/>
      <dgm:spPr/>
    </dgm:pt>
    <dgm:pt modelId="{189509AA-DA77-46F0-B6B7-1CDA47B71DC7}" type="pres">
      <dgm:prSet presAssocID="{C581CC03-43F4-4982-B088-5E70C93488B6}" presName="vert1" presStyleCnt="0"/>
      <dgm:spPr/>
    </dgm:pt>
    <dgm:pt modelId="{4F7DAFE6-4A38-4888-A352-6516DE7B6BB8}" type="pres">
      <dgm:prSet presAssocID="{CF3FE6CC-8994-4015-9F4F-3C76F682A061}" presName="thickLine" presStyleLbl="alignNode1" presStyleIdx="3" presStyleCnt="13"/>
      <dgm:spPr/>
    </dgm:pt>
    <dgm:pt modelId="{F58162F9-C0FC-4287-8CF2-9DFDB30B1E4D}" type="pres">
      <dgm:prSet presAssocID="{CF3FE6CC-8994-4015-9F4F-3C76F682A061}" presName="horz1" presStyleCnt="0"/>
      <dgm:spPr/>
    </dgm:pt>
    <dgm:pt modelId="{3C0A6284-C6F0-4926-B244-5443EA0AF678}" type="pres">
      <dgm:prSet presAssocID="{CF3FE6CC-8994-4015-9F4F-3C76F682A061}" presName="tx1" presStyleLbl="revTx" presStyleIdx="3" presStyleCnt="13"/>
      <dgm:spPr/>
    </dgm:pt>
    <dgm:pt modelId="{38591E7B-8323-43E6-B639-853DBA817AA0}" type="pres">
      <dgm:prSet presAssocID="{CF3FE6CC-8994-4015-9F4F-3C76F682A061}" presName="vert1" presStyleCnt="0"/>
      <dgm:spPr/>
    </dgm:pt>
    <dgm:pt modelId="{BA7278F7-4110-46E1-84D1-F6DCB5071F7F}" type="pres">
      <dgm:prSet presAssocID="{708A4792-3AD6-4858-8CBA-BBD4A724E29B}" presName="thickLine" presStyleLbl="alignNode1" presStyleIdx="4" presStyleCnt="13"/>
      <dgm:spPr/>
    </dgm:pt>
    <dgm:pt modelId="{5085E85B-CFCC-4F99-B233-4E96EA8FB064}" type="pres">
      <dgm:prSet presAssocID="{708A4792-3AD6-4858-8CBA-BBD4A724E29B}" presName="horz1" presStyleCnt="0"/>
      <dgm:spPr/>
    </dgm:pt>
    <dgm:pt modelId="{CD5E8F17-FC23-4702-99BB-A8FFB4D4C2D2}" type="pres">
      <dgm:prSet presAssocID="{708A4792-3AD6-4858-8CBA-BBD4A724E29B}" presName="tx1" presStyleLbl="revTx" presStyleIdx="4" presStyleCnt="13"/>
      <dgm:spPr/>
    </dgm:pt>
    <dgm:pt modelId="{67F80674-578A-4070-B6FF-97AD04D7EDA6}" type="pres">
      <dgm:prSet presAssocID="{708A4792-3AD6-4858-8CBA-BBD4A724E29B}" presName="vert1" presStyleCnt="0"/>
      <dgm:spPr/>
    </dgm:pt>
    <dgm:pt modelId="{94CE6055-08A1-4C21-9DD8-3DF2CF9D98DC}" type="pres">
      <dgm:prSet presAssocID="{1B88F143-8A56-410D-8A64-863F44F2B286}" presName="thickLine" presStyleLbl="alignNode1" presStyleIdx="5" presStyleCnt="13"/>
      <dgm:spPr/>
    </dgm:pt>
    <dgm:pt modelId="{E57BBE26-1ECC-4259-BF12-2705027541F1}" type="pres">
      <dgm:prSet presAssocID="{1B88F143-8A56-410D-8A64-863F44F2B286}" presName="horz1" presStyleCnt="0"/>
      <dgm:spPr/>
    </dgm:pt>
    <dgm:pt modelId="{2A414C75-5F00-4FD0-A079-5E2251F475CA}" type="pres">
      <dgm:prSet presAssocID="{1B88F143-8A56-410D-8A64-863F44F2B286}" presName="tx1" presStyleLbl="revTx" presStyleIdx="5" presStyleCnt="13"/>
      <dgm:spPr/>
    </dgm:pt>
    <dgm:pt modelId="{3B666E0C-7BED-443D-8BC2-42FAC5E3E625}" type="pres">
      <dgm:prSet presAssocID="{1B88F143-8A56-410D-8A64-863F44F2B286}" presName="vert1" presStyleCnt="0"/>
      <dgm:spPr/>
    </dgm:pt>
    <dgm:pt modelId="{1741E0E7-39F2-4F6B-9CA7-081C02A337D7}" type="pres">
      <dgm:prSet presAssocID="{9A922F0D-E9BE-4A9C-A80C-2681EFAFC5C4}" presName="thickLine" presStyleLbl="alignNode1" presStyleIdx="6" presStyleCnt="13"/>
      <dgm:spPr/>
    </dgm:pt>
    <dgm:pt modelId="{726A1F48-CFB4-4053-936C-0F5C9687E099}" type="pres">
      <dgm:prSet presAssocID="{9A922F0D-E9BE-4A9C-A80C-2681EFAFC5C4}" presName="horz1" presStyleCnt="0"/>
      <dgm:spPr/>
    </dgm:pt>
    <dgm:pt modelId="{04FC7340-EE6F-4CE2-B459-2453B8FEA5E1}" type="pres">
      <dgm:prSet presAssocID="{9A922F0D-E9BE-4A9C-A80C-2681EFAFC5C4}" presName="tx1" presStyleLbl="revTx" presStyleIdx="6" presStyleCnt="13"/>
      <dgm:spPr/>
    </dgm:pt>
    <dgm:pt modelId="{B7DF56E2-EF8F-40A8-A68A-14E8C0D417C4}" type="pres">
      <dgm:prSet presAssocID="{9A922F0D-E9BE-4A9C-A80C-2681EFAFC5C4}" presName="vert1" presStyleCnt="0"/>
      <dgm:spPr/>
    </dgm:pt>
    <dgm:pt modelId="{F156FD4F-953D-48CF-9AC6-E9B851E094E2}" type="pres">
      <dgm:prSet presAssocID="{E442DB22-249B-49B0-9096-778D1990E31E}" presName="thickLine" presStyleLbl="alignNode1" presStyleIdx="7" presStyleCnt="13"/>
      <dgm:spPr/>
    </dgm:pt>
    <dgm:pt modelId="{925A31ED-11F0-454B-97BC-182F2943795B}" type="pres">
      <dgm:prSet presAssocID="{E442DB22-249B-49B0-9096-778D1990E31E}" presName="horz1" presStyleCnt="0"/>
      <dgm:spPr/>
    </dgm:pt>
    <dgm:pt modelId="{25861C6F-C36F-4E78-9A94-256B819DA914}" type="pres">
      <dgm:prSet presAssocID="{E442DB22-249B-49B0-9096-778D1990E31E}" presName="tx1" presStyleLbl="revTx" presStyleIdx="7" presStyleCnt="13"/>
      <dgm:spPr/>
    </dgm:pt>
    <dgm:pt modelId="{7DC2D9A6-5155-4A55-93A2-2124BBDDF668}" type="pres">
      <dgm:prSet presAssocID="{E442DB22-249B-49B0-9096-778D1990E31E}" presName="vert1" presStyleCnt="0"/>
      <dgm:spPr/>
    </dgm:pt>
    <dgm:pt modelId="{42F53C89-EB1C-49EA-85AB-9A9FA3E102DA}" type="pres">
      <dgm:prSet presAssocID="{951B5E36-9ED8-460D-8C9D-3EEC312522A2}" presName="thickLine" presStyleLbl="alignNode1" presStyleIdx="8" presStyleCnt="13"/>
      <dgm:spPr/>
    </dgm:pt>
    <dgm:pt modelId="{6B1AB83E-967A-43BA-93D8-6F2BAD3F4569}" type="pres">
      <dgm:prSet presAssocID="{951B5E36-9ED8-460D-8C9D-3EEC312522A2}" presName="horz1" presStyleCnt="0"/>
      <dgm:spPr/>
    </dgm:pt>
    <dgm:pt modelId="{63BFFC99-C11B-4F16-8023-48037BC322F8}" type="pres">
      <dgm:prSet presAssocID="{951B5E36-9ED8-460D-8C9D-3EEC312522A2}" presName="tx1" presStyleLbl="revTx" presStyleIdx="8" presStyleCnt="13"/>
      <dgm:spPr/>
    </dgm:pt>
    <dgm:pt modelId="{A5DEA29A-B594-4A9E-8A55-73E59A3B5CA1}" type="pres">
      <dgm:prSet presAssocID="{951B5E36-9ED8-460D-8C9D-3EEC312522A2}" presName="vert1" presStyleCnt="0"/>
      <dgm:spPr/>
    </dgm:pt>
    <dgm:pt modelId="{2D47D262-A66A-455F-8CE1-7D6F3A1EFA3B}" type="pres">
      <dgm:prSet presAssocID="{225C3FBC-A616-4A41-8C84-77B5D2A6DC74}" presName="thickLine" presStyleLbl="alignNode1" presStyleIdx="9" presStyleCnt="13"/>
      <dgm:spPr/>
    </dgm:pt>
    <dgm:pt modelId="{9B89B1DA-456F-4E14-821F-33CE2D7285C3}" type="pres">
      <dgm:prSet presAssocID="{225C3FBC-A616-4A41-8C84-77B5D2A6DC74}" presName="horz1" presStyleCnt="0"/>
      <dgm:spPr/>
    </dgm:pt>
    <dgm:pt modelId="{10780F6E-2477-4CDE-9E65-7A054E5E0E0B}" type="pres">
      <dgm:prSet presAssocID="{225C3FBC-A616-4A41-8C84-77B5D2A6DC74}" presName="tx1" presStyleLbl="revTx" presStyleIdx="9" presStyleCnt="13"/>
      <dgm:spPr/>
    </dgm:pt>
    <dgm:pt modelId="{B22EEF0D-58D1-4B7E-9AAF-0E9E69783306}" type="pres">
      <dgm:prSet presAssocID="{225C3FBC-A616-4A41-8C84-77B5D2A6DC74}" presName="vert1" presStyleCnt="0"/>
      <dgm:spPr/>
    </dgm:pt>
    <dgm:pt modelId="{6592B6FE-6004-4831-ACEC-393A9491163F}" type="pres">
      <dgm:prSet presAssocID="{106DE5DE-09A9-4A75-9C56-34B08ABACE46}" presName="thickLine" presStyleLbl="alignNode1" presStyleIdx="10" presStyleCnt="13"/>
      <dgm:spPr/>
    </dgm:pt>
    <dgm:pt modelId="{EE9FD0BF-71BE-4325-8E9A-4C13C04B6642}" type="pres">
      <dgm:prSet presAssocID="{106DE5DE-09A9-4A75-9C56-34B08ABACE46}" presName="horz1" presStyleCnt="0"/>
      <dgm:spPr/>
    </dgm:pt>
    <dgm:pt modelId="{69998BAF-EC80-48A9-AC7A-79494C6227A4}" type="pres">
      <dgm:prSet presAssocID="{106DE5DE-09A9-4A75-9C56-34B08ABACE46}" presName="tx1" presStyleLbl="revTx" presStyleIdx="10" presStyleCnt="13"/>
      <dgm:spPr/>
    </dgm:pt>
    <dgm:pt modelId="{5BE745D0-2576-40D7-B6D9-E640C398C227}" type="pres">
      <dgm:prSet presAssocID="{106DE5DE-09A9-4A75-9C56-34B08ABACE46}" presName="vert1" presStyleCnt="0"/>
      <dgm:spPr/>
    </dgm:pt>
    <dgm:pt modelId="{D9FBF2A6-6883-4A2A-9F7E-5393A52C9D34}" type="pres">
      <dgm:prSet presAssocID="{3195D300-C1B4-42D4-B379-D17C8C06DEFF}" presName="thickLine" presStyleLbl="alignNode1" presStyleIdx="11" presStyleCnt="13"/>
      <dgm:spPr/>
    </dgm:pt>
    <dgm:pt modelId="{98652E7C-DAC6-405A-9ABC-F29DA9C1C4FF}" type="pres">
      <dgm:prSet presAssocID="{3195D300-C1B4-42D4-B379-D17C8C06DEFF}" presName="horz1" presStyleCnt="0"/>
      <dgm:spPr/>
    </dgm:pt>
    <dgm:pt modelId="{FA801156-73BA-4F69-B6AB-63E6EFDA8E84}" type="pres">
      <dgm:prSet presAssocID="{3195D300-C1B4-42D4-B379-D17C8C06DEFF}" presName="tx1" presStyleLbl="revTx" presStyleIdx="11" presStyleCnt="13"/>
      <dgm:spPr/>
    </dgm:pt>
    <dgm:pt modelId="{4C9292F3-63D9-4092-9E45-29A031C460ED}" type="pres">
      <dgm:prSet presAssocID="{3195D300-C1B4-42D4-B379-D17C8C06DEFF}" presName="vert1" presStyleCnt="0"/>
      <dgm:spPr/>
    </dgm:pt>
    <dgm:pt modelId="{E5F53633-7E0E-4936-B3D2-423D91506FF1}" type="pres">
      <dgm:prSet presAssocID="{123583B7-C9AC-48DF-8091-6260A0AD1AAE}" presName="thickLine" presStyleLbl="alignNode1" presStyleIdx="12" presStyleCnt="13"/>
      <dgm:spPr/>
    </dgm:pt>
    <dgm:pt modelId="{6234D869-AC5C-457D-84F4-BED6436737D7}" type="pres">
      <dgm:prSet presAssocID="{123583B7-C9AC-48DF-8091-6260A0AD1AAE}" presName="horz1" presStyleCnt="0"/>
      <dgm:spPr/>
    </dgm:pt>
    <dgm:pt modelId="{E9F30D80-5477-4662-9CB8-492D286D3EE8}" type="pres">
      <dgm:prSet presAssocID="{123583B7-C9AC-48DF-8091-6260A0AD1AAE}" presName="tx1" presStyleLbl="revTx" presStyleIdx="12" presStyleCnt="13"/>
      <dgm:spPr/>
    </dgm:pt>
    <dgm:pt modelId="{40286FCA-3B1D-4B83-912B-E7BA6EE5F124}" type="pres">
      <dgm:prSet presAssocID="{123583B7-C9AC-48DF-8091-6260A0AD1AAE}" presName="vert1" presStyleCnt="0"/>
      <dgm:spPr/>
    </dgm:pt>
  </dgm:ptLst>
  <dgm:cxnLst>
    <dgm:cxn modelId="{9AE74700-9F9A-4E50-AB17-835505B94A11}" srcId="{401FC387-F434-49CA-9810-1D26699DEB4E}" destId="{F0E9E51A-3EE8-40F9-B40D-93D89BD8B555}" srcOrd="1" destOrd="0" parTransId="{B315146B-ED7A-4E1A-8B61-3A5E43BD68D1}" sibTransId="{469B7E00-3F2F-470F-8D9C-BF60319074C5}"/>
    <dgm:cxn modelId="{535F670B-18B7-4047-BABB-3389F2AEF054}" srcId="{401FC387-F434-49CA-9810-1D26699DEB4E}" destId="{AF8F67A9-3428-460A-8173-D217A54686AC}" srcOrd="0" destOrd="0" parTransId="{27BA6FE1-7197-4E91-9AD9-707CB3EA87C5}" sibTransId="{6DAF560C-7CDB-4050-A197-1C123B59B1B1}"/>
    <dgm:cxn modelId="{9BD4BA0D-DBC3-4ABB-8E60-D71618E88050}" type="presOf" srcId="{401FC387-F434-49CA-9810-1D26699DEB4E}" destId="{E69AD3DE-5D79-402F-BD49-AB6144051E40}" srcOrd="0" destOrd="0" presId="urn:microsoft.com/office/officeart/2008/layout/LinedList"/>
    <dgm:cxn modelId="{DA54CA0F-79CB-4FE1-A0BF-09CA1408033B}" type="presOf" srcId="{F0E9E51A-3EE8-40F9-B40D-93D89BD8B555}" destId="{8CE828DA-73F4-46D9-BC85-6305CFB4F91D}" srcOrd="0" destOrd="0" presId="urn:microsoft.com/office/officeart/2008/layout/LinedList"/>
    <dgm:cxn modelId="{729C9810-1B29-4904-AA43-51BECACF564B}" srcId="{401FC387-F434-49CA-9810-1D26699DEB4E}" destId="{225C3FBC-A616-4A41-8C84-77B5D2A6DC74}" srcOrd="9" destOrd="0" parTransId="{26AE252E-7B4C-4674-8647-9BF516B3BBC7}" sibTransId="{C167055B-7625-4D86-B36A-4FDECA5168AC}"/>
    <dgm:cxn modelId="{5532E314-4D51-4129-ACFD-29A547E0873B}" type="presOf" srcId="{123583B7-C9AC-48DF-8091-6260A0AD1AAE}" destId="{E9F30D80-5477-4662-9CB8-492D286D3EE8}" srcOrd="0" destOrd="0" presId="urn:microsoft.com/office/officeart/2008/layout/LinedList"/>
    <dgm:cxn modelId="{3F18891C-6AF6-4D46-8A71-AFFA718D8404}" type="presOf" srcId="{3195D300-C1B4-42D4-B379-D17C8C06DEFF}" destId="{FA801156-73BA-4F69-B6AB-63E6EFDA8E84}" srcOrd="0" destOrd="0" presId="urn:microsoft.com/office/officeart/2008/layout/LinedList"/>
    <dgm:cxn modelId="{2A8B021D-0723-4E13-818B-13B06638BE9C}" type="presOf" srcId="{1B88F143-8A56-410D-8A64-863F44F2B286}" destId="{2A414C75-5F00-4FD0-A079-5E2251F475CA}" srcOrd="0" destOrd="0" presId="urn:microsoft.com/office/officeart/2008/layout/LinedList"/>
    <dgm:cxn modelId="{6E021D2A-603C-4DCF-B94A-A85360CD8AAC}" type="presOf" srcId="{AF8F67A9-3428-460A-8173-D217A54686AC}" destId="{7C021FFC-16A3-4ACC-BE64-A48B216D876C}" srcOrd="0" destOrd="0" presId="urn:microsoft.com/office/officeart/2008/layout/LinedList"/>
    <dgm:cxn modelId="{616E8432-552B-46E9-A27C-9007435DA053}" srcId="{401FC387-F434-49CA-9810-1D26699DEB4E}" destId="{C581CC03-43F4-4982-B088-5E70C93488B6}" srcOrd="2" destOrd="0" parTransId="{25F645DB-561B-4F01-A97F-9B0D9CDFC298}" sibTransId="{873EC383-FC80-4DF0-AED9-136E77453D19}"/>
    <dgm:cxn modelId="{1F4B2543-A0C8-4CF7-9842-608664C5E898}" srcId="{401FC387-F434-49CA-9810-1D26699DEB4E}" destId="{123583B7-C9AC-48DF-8091-6260A0AD1AAE}" srcOrd="12" destOrd="0" parTransId="{64552186-4026-448F-8A9F-6AEACB0CCCFF}" sibTransId="{B3814F5E-D90C-4E6B-95B7-2D6D360416F0}"/>
    <dgm:cxn modelId="{F8CCD065-0884-43EC-A467-884B38C4167A}" srcId="{401FC387-F434-49CA-9810-1D26699DEB4E}" destId="{9A922F0D-E9BE-4A9C-A80C-2681EFAFC5C4}" srcOrd="6" destOrd="0" parTransId="{B28DC861-3FD5-4E19-B80E-4F7F1833A026}" sibTransId="{11CFCD6E-EA43-47B7-8142-F1923F53F6AA}"/>
    <dgm:cxn modelId="{71232B4D-6D03-4FF9-A54B-4D7672405761}" type="presOf" srcId="{C581CC03-43F4-4982-B088-5E70C93488B6}" destId="{4D1AD282-5C1D-445F-AFF5-A26E8D2A7A9B}" srcOrd="0" destOrd="0" presId="urn:microsoft.com/office/officeart/2008/layout/LinedList"/>
    <dgm:cxn modelId="{4E76C050-0FE0-4633-A70B-55DCA1C892AC}" type="presOf" srcId="{951B5E36-9ED8-460D-8C9D-3EEC312522A2}" destId="{63BFFC99-C11B-4F16-8023-48037BC322F8}" srcOrd="0" destOrd="0" presId="urn:microsoft.com/office/officeart/2008/layout/LinedList"/>
    <dgm:cxn modelId="{3907B55A-3EE7-4CE7-B613-B67C2BD5B370}" srcId="{401FC387-F434-49CA-9810-1D26699DEB4E}" destId="{E442DB22-249B-49B0-9096-778D1990E31E}" srcOrd="7" destOrd="0" parTransId="{95938C08-4E1E-4D7F-9675-4AD57C9EF48E}" sibTransId="{988F3362-66B4-4867-996B-A106955913CA}"/>
    <dgm:cxn modelId="{77FAFC7B-14B6-4B54-99E8-A5EEFCB3A8EB}" type="presOf" srcId="{E442DB22-249B-49B0-9096-778D1990E31E}" destId="{25861C6F-C36F-4E78-9A94-256B819DA914}" srcOrd="0" destOrd="0" presId="urn:microsoft.com/office/officeart/2008/layout/LinedList"/>
    <dgm:cxn modelId="{BBC84E85-E415-4245-B8DE-C0C0EC27A79A}" srcId="{401FC387-F434-49CA-9810-1D26699DEB4E}" destId="{CF3FE6CC-8994-4015-9F4F-3C76F682A061}" srcOrd="3" destOrd="0" parTransId="{435CBF80-4956-4AC4-A0D4-30DB9DF94209}" sibTransId="{8859C7E0-164E-4D33-B7CC-050409CBB793}"/>
    <dgm:cxn modelId="{E06A048F-FF55-414E-A63E-871CA0E20BB8}" srcId="{401FC387-F434-49CA-9810-1D26699DEB4E}" destId="{1B88F143-8A56-410D-8A64-863F44F2B286}" srcOrd="5" destOrd="0" parTransId="{2CDB7ED0-41ED-40CD-96F8-0CE52C5D4DB3}" sibTransId="{08529357-E3C9-492C-882F-31BE14D93743}"/>
    <dgm:cxn modelId="{14FB6893-136F-48C9-9199-D75DB5FB6CA3}" srcId="{401FC387-F434-49CA-9810-1D26699DEB4E}" destId="{3195D300-C1B4-42D4-B379-D17C8C06DEFF}" srcOrd="11" destOrd="0" parTransId="{0EAB3202-79BA-4420-9193-5E064E882DB3}" sibTransId="{15D4C240-014B-41BD-9138-DE75C7985460}"/>
    <dgm:cxn modelId="{0575969E-A86A-4870-BB82-42D9A5B1330B}" type="presOf" srcId="{225C3FBC-A616-4A41-8C84-77B5D2A6DC74}" destId="{10780F6E-2477-4CDE-9E65-7A054E5E0E0B}" srcOrd="0" destOrd="0" presId="urn:microsoft.com/office/officeart/2008/layout/LinedList"/>
    <dgm:cxn modelId="{ECD89EAA-0437-4D35-BF23-EE6C97673E6C}" type="presOf" srcId="{106DE5DE-09A9-4A75-9C56-34B08ABACE46}" destId="{69998BAF-EC80-48A9-AC7A-79494C6227A4}" srcOrd="0" destOrd="0" presId="urn:microsoft.com/office/officeart/2008/layout/LinedList"/>
    <dgm:cxn modelId="{0D8922B1-D01D-48B0-A5BA-D4A9808234DB}" srcId="{401FC387-F434-49CA-9810-1D26699DEB4E}" destId="{106DE5DE-09A9-4A75-9C56-34B08ABACE46}" srcOrd="10" destOrd="0" parTransId="{D0FD4FCE-3D9C-4CBE-9F02-53583FA916CF}" sibTransId="{26798D71-1E88-41D1-83EA-C9AD511A8430}"/>
    <dgm:cxn modelId="{084F7AB5-F095-438C-A0C3-0BAF1A4C441A}" type="presOf" srcId="{708A4792-3AD6-4858-8CBA-BBD4A724E29B}" destId="{CD5E8F17-FC23-4702-99BB-A8FFB4D4C2D2}" srcOrd="0" destOrd="0" presId="urn:microsoft.com/office/officeart/2008/layout/LinedList"/>
    <dgm:cxn modelId="{F5A796BB-62BA-42D4-A116-F365444AD70B}" srcId="{401FC387-F434-49CA-9810-1D26699DEB4E}" destId="{951B5E36-9ED8-460D-8C9D-3EEC312522A2}" srcOrd="8" destOrd="0" parTransId="{B7884536-B788-4C93-A038-16C8FD849CBB}" sibTransId="{CE0FE016-BBFA-44A1-A6EA-D07C12B12A75}"/>
    <dgm:cxn modelId="{BBFF35BF-8F70-4F21-81B0-3EC44AF739F8}" srcId="{401FC387-F434-49CA-9810-1D26699DEB4E}" destId="{708A4792-3AD6-4858-8CBA-BBD4A724E29B}" srcOrd="4" destOrd="0" parTransId="{B13331E0-E3BA-49B1-81B2-3BFA393F4014}" sibTransId="{7E2A951E-00A8-4F81-8343-FC3CD13578D9}"/>
    <dgm:cxn modelId="{419DE9F5-8F32-4CAF-9BAD-0DF82BD4236E}" type="presOf" srcId="{9A922F0D-E9BE-4A9C-A80C-2681EFAFC5C4}" destId="{04FC7340-EE6F-4CE2-B459-2453B8FEA5E1}" srcOrd="0" destOrd="0" presId="urn:microsoft.com/office/officeart/2008/layout/LinedList"/>
    <dgm:cxn modelId="{F64D71FA-AB8F-45B0-80D3-5A5F40475DAF}" type="presOf" srcId="{CF3FE6CC-8994-4015-9F4F-3C76F682A061}" destId="{3C0A6284-C6F0-4926-B244-5443EA0AF678}" srcOrd="0" destOrd="0" presId="urn:microsoft.com/office/officeart/2008/layout/LinedList"/>
    <dgm:cxn modelId="{D21D15DA-D892-48A8-AF7A-0CB800859801}" type="presParOf" srcId="{E69AD3DE-5D79-402F-BD49-AB6144051E40}" destId="{42426FED-980F-4DF2-9E3B-CF4651553378}" srcOrd="0" destOrd="0" presId="urn:microsoft.com/office/officeart/2008/layout/LinedList"/>
    <dgm:cxn modelId="{3F93113C-02F1-45B9-9E75-07297BBF0010}" type="presParOf" srcId="{E69AD3DE-5D79-402F-BD49-AB6144051E40}" destId="{9F3151C3-1355-4793-8DF7-FB967DE9DE10}" srcOrd="1" destOrd="0" presId="urn:microsoft.com/office/officeart/2008/layout/LinedList"/>
    <dgm:cxn modelId="{CBA1F7E5-87A7-44D4-8AAC-CD91F616F8AC}" type="presParOf" srcId="{9F3151C3-1355-4793-8DF7-FB967DE9DE10}" destId="{7C021FFC-16A3-4ACC-BE64-A48B216D876C}" srcOrd="0" destOrd="0" presId="urn:microsoft.com/office/officeart/2008/layout/LinedList"/>
    <dgm:cxn modelId="{E3950161-59EA-44CF-AD71-AAF1D9F62AB0}" type="presParOf" srcId="{9F3151C3-1355-4793-8DF7-FB967DE9DE10}" destId="{5DEC8723-BA73-46DE-903E-1912BEC400CA}" srcOrd="1" destOrd="0" presId="urn:microsoft.com/office/officeart/2008/layout/LinedList"/>
    <dgm:cxn modelId="{9CBA9711-111F-400F-AF35-618B0E3F79EF}" type="presParOf" srcId="{E69AD3DE-5D79-402F-BD49-AB6144051E40}" destId="{A23E26EE-28C1-4B56-AC4C-5450BD692686}" srcOrd="2" destOrd="0" presId="urn:microsoft.com/office/officeart/2008/layout/LinedList"/>
    <dgm:cxn modelId="{66A97E44-A947-4BF1-9EA7-9B24E2298F04}" type="presParOf" srcId="{E69AD3DE-5D79-402F-BD49-AB6144051E40}" destId="{4F1C0527-EC58-4723-8DB1-2322F1EAC4B9}" srcOrd="3" destOrd="0" presId="urn:microsoft.com/office/officeart/2008/layout/LinedList"/>
    <dgm:cxn modelId="{DC9B9BAE-7BA2-4934-88C0-DAA4D9CB8DDD}" type="presParOf" srcId="{4F1C0527-EC58-4723-8DB1-2322F1EAC4B9}" destId="{8CE828DA-73F4-46D9-BC85-6305CFB4F91D}" srcOrd="0" destOrd="0" presId="urn:microsoft.com/office/officeart/2008/layout/LinedList"/>
    <dgm:cxn modelId="{2244BF76-D8D3-4EC2-A8ED-55DE12ABDC6B}" type="presParOf" srcId="{4F1C0527-EC58-4723-8DB1-2322F1EAC4B9}" destId="{06153AF1-4A9C-473D-828E-2F4F133437EE}" srcOrd="1" destOrd="0" presId="urn:microsoft.com/office/officeart/2008/layout/LinedList"/>
    <dgm:cxn modelId="{E480D094-339E-47BC-9AFB-80FE75A86AA9}" type="presParOf" srcId="{E69AD3DE-5D79-402F-BD49-AB6144051E40}" destId="{158B6FA1-A256-421D-9BE9-603C73F45093}" srcOrd="4" destOrd="0" presId="urn:microsoft.com/office/officeart/2008/layout/LinedList"/>
    <dgm:cxn modelId="{AEF49276-1712-4B87-A6D6-6D6B8077EBF3}" type="presParOf" srcId="{E69AD3DE-5D79-402F-BD49-AB6144051E40}" destId="{CF6A87BF-BB7F-46B6-8669-65513950872D}" srcOrd="5" destOrd="0" presId="urn:microsoft.com/office/officeart/2008/layout/LinedList"/>
    <dgm:cxn modelId="{D955B4FD-2BAE-41BA-A11C-A9D7266B6E65}" type="presParOf" srcId="{CF6A87BF-BB7F-46B6-8669-65513950872D}" destId="{4D1AD282-5C1D-445F-AFF5-A26E8D2A7A9B}" srcOrd="0" destOrd="0" presId="urn:microsoft.com/office/officeart/2008/layout/LinedList"/>
    <dgm:cxn modelId="{76A27295-1EE4-4DCB-93BF-242751289206}" type="presParOf" srcId="{CF6A87BF-BB7F-46B6-8669-65513950872D}" destId="{189509AA-DA77-46F0-B6B7-1CDA47B71DC7}" srcOrd="1" destOrd="0" presId="urn:microsoft.com/office/officeart/2008/layout/LinedList"/>
    <dgm:cxn modelId="{3C13479F-1137-42A0-83D0-569728B791B6}" type="presParOf" srcId="{E69AD3DE-5D79-402F-BD49-AB6144051E40}" destId="{4F7DAFE6-4A38-4888-A352-6516DE7B6BB8}" srcOrd="6" destOrd="0" presId="urn:microsoft.com/office/officeart/2008/layout/LinedList"/>
    <dgm:cxn modelId="{4F307859-4290-44E8-B0B5-EFB425A2831F}" type="presParOf" srcId="{E69AD3DE-5D79-402F-BD49-AB6144051E40}" destId="{F58162F9-C0FC-4287-8CF2-9DFDB30B1E4D}" srcOrd="7" destOrd="0" presId="urn:microsoft.com/office/officeart/2008/layout/LinedList"/>
    <dgm:cxn modelId="{5D60A93F-5CB6-4832-A68E-5D559864DC86}" type="presParOf" srcId="{F58162F9-C0FC-4287-8CF2-9DFDB30B1E4D}" destId="{3C0A6284-C6F0-4926-B244-5443EA0AF678}" srcOrd="0" destOrd="0" presId="urn:microsoft.com/office/officeart/2008/layout/LinedList"/>
    <dgm:cxn modelId="{66B643DB-A6C7-4A71-B176-9796800FA016}" type="presParOf" srcId="{F58162F9-C0FC-4287-8CF2-9DFDB30B1E4D}" destId="{38591E7B-8323-43E6-B639-853DBA817AA0}" srcOrd="1" destOrd="0" presId="urn:microsoft.com/office/officeart/2008/layout/LinedList"/>
    <dgm:cxn modelId="{6DDFC3B0-F974-4E72-8413-34954A210EAE}" type="presParOf" srcId="{E69AD3DE-5D79-402F-BD49-AB6144051E40}" destId="{BA7278F7-4110-46E1-84D1-F6DCB5071F7F}" srcOrd="8" destOrd="0" presId="urn:microsoft.com/office/officeart/2008/layout/LinedList"/>
    <dgm:cxn modelId="{8D7B9F54-C00A-4BD4-B7A1-79535A09519C}" type="presParOf" srcId="{E69AD3DE-5D79-402F-BD49-AB6144051E40}" destId="{5085E85B-CFCC-4F99-B233-4E96EA8FB064}" srcOrd="9" destOrd="0" presId="urn:microsoft.com/office/officeart/2008/layout/LinedList"/>
    <dgm:cxn modelId="{35770670-3036-4F61-9A84-C65F0EA57B37}" type="presParOf" srcId="{5085E85B-CFCC-4F99-B233-4E96EA8FB064}" destId="{CD5E8F17-FC23-4702-99BB-A8FFB4D4C2D2}" srcOrd="0" destOrd="0" presId="urn:microsoft.com/office/officeart/2008/layout/LinedList"/>
    <dgm:cxn modelId="{3EE2AF2E-3606-4ADC-99D4-0BC39353D9D4}" type="presParOf" srcId="{5085E85B-CFCC-4F99-B233-4E96EA8FB064}" destId="{67F80674-578A-4070-B6FF-97AD04D7EDA6}" srcOrd="1" destOrd="0" presId="urn:microsoft.com/office/officeart/2008/layout/LinedList"/>
    <dgm:cxn modelId="{2D89B1F4-3D32-4D5A-AB1C-98ACB5EE2674}" type="presParOf" srcId="{E69AD3DE-5D79-402F-BD49-AB6144051E40}" destId="{94CE6055-08A1-4C21-9DD8-3DF2CF9D98DC}" srcOrd="10" destOrd="0" presId="urn:microsoft.com/office/officeart/2008/layout/LinedList"/>
    <dgm:cxn modelId="{0552E15F-2376-41FB-ADC8-42513302122D}" type="presParOf" srcId="{E69AD3DE-5D79-402F-BD49-AB6144051E40}" destId="{E57BBE26-1ECC-4259-BF12-2705027541F1}" srcOrd="11" destOrd="0" presId="urn:microsoft.com/office/officeart/2008/layout/LinedList"/>
    <dgm:cxn modelId="{1E7F4561-B91A-4C3F-B04F-1CBACFCF58E3}" type="presParOf" srcId="{E57BBE26-1ECC-4259-BF12-2705027541F1}" destId="{2A414C75-5F00-4FD0-A079-5E2251F475CA}" srcOrd="0" destOrd="0" presId="urn:microsoft.com/office/officeart/2008/layout/LinedList"/>
    <dgm:cxn modelId="{44775C41-0A2C-49C2-A650-A6ABDA5BAD3A}" type="presParOf" srcId="{E57BBE26-1ECC-4259-BF12-2705027541F1}" destId="{3B666E0C-7BED-443D-8BC2-42FAC5E3E625}" srcOrd="1" destOrd="0" presId="urn:microsoft.com/office/officeart/2008/layout/LinedList"/>
    <dgm:cxn modelId="{1CD7372C-FDB5-40CE-BB5B-C3D2C5072A00}" type="presParOf" srcId="{E69AD3DE-5D79-402F-BD49-AB6144051E40}" destId="{1741E0E7-39F2-4F6B-9CA7-081C02A337D7}" srcOrd="12" destOrd="0" presId="urn:microsoft.com/office/officeart/2008/layout/LinedList"/>
    <dgm:cxn modelId="{3F56147E-2A20-46A5-B5C6-41B73E731D6D}" type="presParOf" srcId="{E69AD3DE-5D79-402F-BD49-AB6144051E40}" destId="{726A1F48-CFB4-4053-936C-0F5C9687E099}" srcOrd="13" destOrd="0" presId="urn:microsoft.com/office/officeart/2008/layout/LinedList"/>
    <dgm:cxn modelId="{A5DA031D-0525-4875-93E9-B80C460136D6}" type="presParOf" srcId="{726A1F48-CFB4-4053-936C-0F5C9687E099}" destId="{04FC7340-EE6F-4CE2-B459-2453B8FEA5E1}" srcOrd="0" destOrd="0" presId="urn:microsoft.com/office/officeart/2008/layout/LinedList"/>
    <dgm:cxn modelId="{E8BD6A48-D88C-4AB5-8760-279A4146E7AA}" type="presParOf" srcId="{726A1F48-CFB4-4053-936C-0F5C9687E099}" destId="{B7DF56E2-EF8F-40A8-A68A-14E8C0D417C4}" srcOrd="1" destOrd="0" presId="urn:microsoft.com/office/officeart/2008/layout/LinedList"/>
    <dgm:cxn modelId="{9C9AA85B-5A94-49B4-8234-C0E93FA2F38A}" type="presParOf" srcId="{E69AD3DE-5D79-402F-BD49-AB6144051E40}" destId="{F156FD4F-953D-48CF-9AC6-E9B851E094E2}" srcOrd="14" destOrd="0" presId="urn:microsoft.com/office/officeart/2008/layout/LinedList"/>
    <dgm:cxn modelId="{6465CB61-094E-4FF8-9737-1033C51DAEB7}" type="presParOf" srcId="{E69AD3DE-5D79-402F-BD49-AB6144051E40}" destId="{925A31ED-11F0-454B-97BC-182F2943795B}" srcOrd="15" destOrd="0" presId="urn:microsoft.com/office/officeart/2008/layout/LinedList"/>
    <dgm:cxn modelId="{0F4EF269-A564-457B-A9E3-105370C6869D}" type="presParOf" srcId="{925A31ED-11F0-454B-97BC-182F2943795B}" destId="{25861C6F-C36F-4E78-9A94-256B819DA914}" srcOrd="0" destOrd="0" presId="urn:microsoft.com/office/officeart/2008/layout/LinedList"/>
    <dgm:cxn modelId="{C076262B-D49A-46DB-85AA-1C64D92ED106}" type="presParOf" srcId="{925A31ED-11F0-454B-97BC-182F2943795B}" destId="{7DC2D9A6-5155-4A55-93A2-2124BBDDF668}" srcOrd="1" destOrd="0" presId="urn:microsoft.com/office/officeart/2008/layout/LinedList"/>
    <dgm:cxn modelId="{C4D6AFC2-30D7-488A-AC79-770BC61248D4}" type="presParOf" srcId="{E69AD3DE-5D79-402F-BD49-AB6144051E40}" destId="{42F53C89-EB1C-49EA-85AB-9A9FA3E102DA}" srcOrd="16" destOrd="0" presId="urn:microsoft.com/office/officeart/2008/layout/LinedList"/>
    <dgm:cxn modelId="{FDA220A5-9437-4A99-87EF-8E05074A551A}" type="presParOf" srcId="{E69AD3DE-5D79-402F-BD49-AB6144051E40}" destId="{6B1AB83E-967A-43BA-93D8-6F2BAD3F4569}" srcOrd="17" destOrd="0" presId="urn:microsoft.com/office/officeart/2008/layout/LinedList"/>
    <dgm:cxn modelId="{594A739A-F8CE-4ABD-8E40-C2B4E37F9EE7}" type="presParOf" srcId="{6B1AB83E-967A-43BA-93D8-6F2BAD3F4569}" destId="{63BFFC99-C11B-4F16-8023-48037BC322F8}" srcOrd="0" destOrd="0" presId="urn:microsoft.com/office/officeart/2008/layout/LinedList"/>
    <dgm:cxn modelId="{C7B02CD8-B4DC-488E-B51C-1DEF405F8EF1}" type="presParOf" srcId="{6B1AB83E-967A-43BA-93D8-6F2BAD3F4569}" destId="{A5DEA29A-B594-4A9E-8A55-73E59A3B5CA1}" srcOrd="1" destOrd="0" presId="urn:microsoft.com/office/officeart/2008/layout/LinedList"/>
    <dgm:cxn modelId="{54C0657C-E96C-4928-BFB2-1F40622CFB1D}" type="presParOf" srcId="{E69AD3DE-5D79-402F-BD49-AB6144051E40}" destId="{2D47D262-A66A-455F-8CE1-7D6F3A1EFA3B}" srcOrd="18" destOrd="0" presId="urn:microsoft.com/office/officeart/2008/layout/LinedList"/>
    <dgm:cxn modelId="{31862527-DB00-4B01-A886-0897967D0254}" type="presParOf" srcId="{E69AD3DE-5D79-402F-BD49-AB6144051E40}" destId="{9B89B1DA-456F-4E14-821F-33CE2D7285C3}" srcOrd="19" destOrd="0" presId="urn:microsoft.com/office/officeart/2008/layout/LinedList"/>
    <dgm:cxn modelId="{04E176B6-1EBC-4E14-9557-E56619E35F91}" type="presParOf" srcId="{9B89B1DA-456F-4E14-821F-33CE2D7285C3}" destId="{10780F6E-2477-4CDE-9E65-7A054E5E0E0B}" srcOrd="0" destOrd="0" presId="urn:microsoft.com/office/officeart/2008/layout/LinedList"/>
    <dgm:cxn modelId="{2DB140A8-BDD3-4862-BEDC-B7F690BE24CA}" type="presParOf" srcId="{9B89B1DA-456F-4E14-821F-33CE2D7285C3}" destId="{B22EEF0D-58D1-4B7E-9AAF-0E9E69783306}" srcOrd="1" destOrd="0" presId="urn:microsoft.com/office/officeart/2008/layout/LinedList"/>
    <dgm:cxn modelId="{3F5CCCAB-AE0C-476C-AFF3-EC46134AE263}" type="presParOf" srcId="{E69AD3DE-5D79-402F-BD49-AB6144051E40}" destId="{6592B6FE-6004-4831-ACEC-393A9491163F}" srcOrd="20" destOrd="0" presId="urn:microsoft.com/office/officeart/2008/layout/LinedList"/>
    <dgm:cxn modelId="{ED41755E-825F-40DF-B4AC-92CE69B2744E}" type="presParOf" srcId="{E69AD3DE-5D79-402F-BD49-AB6144051E40}" destId="{EE9FD0BF-71BE-4325-8E9A-4C13C04B6642}" srcOrd="21" destOrd="0" presId="urn:microsoft.com/office/officeart/2008/layout/LinedList"/>
    <dgm:cxn modelId="{655B22F1-FDE9-412A-B586-179ACA47701F}" type="presParOf" srcId="{EE9FD0BF-71BE-4325-8E9A-4C13C04B6642}" destId="{69998BAF-EC80-48A9-AC7A-79494C6227A4}" srcOrd="0" destOrd="0" presId="urn:microsoft.com/office/officeart/2008/layout/LinedList"/>
    <dgm:cxn modelId="{0D894C70-5F83-4CB3-83DC-0041524FF9C1}" type="presParOf" srcId="{EE9FD0BF-71BE-4325-8E9A-4C13C04B6642}" destId="{5BE745D0-2576-40D7-B6D9-E640C398C227}" srcOrd="1" destOrd="0" presId="urn:microsoft.com/office/officeart/2008/layout/LinedList"/>
    <dgm:cxn modelId="{583885C0-AE0A-4BB7-91C4-8794946B019E}" type="presParOf" srcId="{E69AD3DE-5D79-402F-BD49-AB6144051E40}" destId="{D9FBF2A6-6883-4A2A-9F7E-5393A52C9D34}" srcOrd="22" destOrd="0" presId="urn:microsoft.com/office/officeart/2008/layout/LinedList"/>
    <dgm:cxn modelId="{9F2E9E5E-8AF4-4BFE-BC9D-0C801B98A929}" type="presParOf" srcId="{E69AD3DE-5D79-402F-BD49-AB6144051E40}" destId="{98652E7C-DAC6-405A-9ABC-F29DA9C1C4FF}" srcOrd="23" destOrd="0" presId="urn:microsoft.com/office/officeart/2008/layout/LinedList"/>
    <dgm:cxn modelId="{FCCD7211-CE12-419A-899C-240B197CBC94}" type="presParOf" srcId="{98652E7C-DAC6-405A-9ABC-F29DA9C1C4FF}" destId="{FA801156-73BA-4F69-B6AB-63E6EFDA8E84}" srcOrd="0" destOrd="0" presId="urn:microsoft.com/office/officeart/2008/layout/LinedList"/>
    <dgm:cxn modelId="{9080BEC6-3AFA-4AF6-9CBA-0FC0B6472C57}" type="presParOf" srcId="{98652E7C-DAC6-405A-9ABC-F29DA9C1C4FF}" destId="{4C9292F3-63D9-4092-9E45-29A031C460ED}" srcOrd="1" destOrd="0" presId="urn:microsoft.com/office/officeart/2008/layout/LinedList"/>
    <dgm:cxn modelId="{6A376C73-4ACF-4AC8-8383-4C00FB1B78EA}" type="presParOf" srcId="{E69AD3DE-5D79-402F-BD49-AB6144051E40}" destId="{E5F53633-7E0E-4936-B3D2-423D91506FF1}" srcOrd="24" destOrd="0" presId="urn:microsoft.com/office/officeart/2008/layout/LinedList"/>
    <dgm:cxn modelId="{336D3A45-3977-497B-BB19-AB2312F45A54}" type="presParOf" srcId="{E69AD3DE-5D79-402F-BD49-AB6144051E40}" destId="{6234D869-AC5C-457D-84F4-BED6436737D7}" srcOrd="25" destOrd="0" presId="urn:microsoft.com/office/officeart/2008/layout/LinedList"/>
    <dgm:cxn modelId="{5A77AF69-83BD-4191-BD75-6EDAD8F4AAE2}" type="presParOf" srcId="{6234D869-AC5C-457D-84F4-BED6436737D7}" destId="{E9F30D80-5477-4662-9CB8-492D286D3EE8}" srcOrd="0" destOrd="0" presId="urn:microsoft.com/office/officeart/2008/layout/LinedList"/>
    <dgm:cxn modelId="{4A4458B4-B2C1-41DA-A1C4-103485324231}" type="presParOf" srcId="{6234D869-AC5C-457D-84F4-BED6436737D7}" destId="{40286FCA-3B1D-4B83-912B-E7BA6EE5F12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229BA4-8799-437C-B3F4-45793303FD1D}"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n-US"/>
        </a:p>
      </dgm:t>
    </dgm:pt>
    <dgm:pt modelId="{44467B0C-3F31-4A18-B359-6008D72E5C37}">
      <dgm:prSet phldrT="[Text]"/>
      <dgm:spPr/>
      <dgm:t>
        <a:bodyPr/>
        <a:lstStyle/>
        <a:p>
          <a:r>
            <a:rPr lang="en-US" dirty="0"/>
            <a:t>Shawn McKenna</a:t>
          </a:r>
        </a:p>
      </dgm:t>
    </dgm:pt>
    <dgm:pt modelId="{BD9567AD-B540-49F3-BFFB-864CC4D01892}" type="parTrans" cxnId="{002C4A8D-D424-4C2D-ABDD-66F3B69C6105}">
      <dgm:prSet/>
      <dgm:spPr/>
      <dgm:t>
        <a:bodyPr/>
        <a:lstStyle/>
        <a:p>
          <a:endParaRPr lang="en-US"/>
        </a:p>
      </dgm:t>
    </dgm:pt>
    <dgm:pt modelId="{0119799C-7797-4F0B-93B3-C65E91043FF7}" type="sibTrans" cxnId="{002C4A8D-D424-4C2D-ABDD-66F3B69C6105}">
      <dgm:prSet/>
      <dgm:spPr/>
      <dgm:t>
        <a:bodyPr/>
        <a:lstStyle/>
        <a:p>
          <a:endParaRPr lang="en-US"/>
        </a:p>
      </dgm:t>
    </dgm:pt>
    <dgm:pt modelId="{2359BF18-2B25-4290-BB9A-1052541584EE}">
      <dgm:prSet phldrT="[Text]"/>
      <dgm:spPr/>
      <dgm:t>
        <a:bodyPr/>
        <a:lstStyle/>
        <a:p>
          <a:r>
            <a:rPr lang="en-US" dirty="0"/>
            <a:t>Shannon Schutt</a:t>
          </a:r>
        </a:p>
      </dgm:t>
    </dgm:pt>
    <dgm:pt modelId="{E8F7998D-0AF8-40D2-9F0C-DFBE59A23A31}" type="parTrans" cxnId="{305C79E9-AF6B-4A2C-B82F-1026914EE448}">
      <dgm:prSet/>
      <dgm:spPr/>
      <dgm:t>
        <a:bodyPr/>
        <a:lstStyle/>
        <a:p>
          <a:endParaRPr lang="en-US"/>
        </a:p>
      </dgm:t>
    </dgm:pt>
    <dgm:pt modelId="{23ED14F9-D9AF-4F3A-8B63-20E5D234A1F0}" type="sibTrans" cxnId="{305C79E9-AF6B-4A2C-B82F-1026914EE448}">
      <dgm:prSet/>
      <dgm:spPr/>
      <dgm:t>
        <a:bodyPr/>
        <a:lstStyle/>
        <a:p>
          <a:endParaRPr lang="en-US"/>
        </a:p>
      </dgm:t>
    </dgm:pt>
    <dgm:pt modelId="{D014A691-CFF4-43E7-B0AD-326B9A6ECFE6}">
      <dgm:prSet phldrT="[Text]"/>
      <dgm:spPr/>
      <dgm:t>
        <a:bodyPr/>
        <a:lstStyle/>
        <a:p>
          <a:r>
            <a:rPr lang="en-US" dirty="0"/>
            <a:t>Michaela Kauk</a:t>
          </a:r>
        </a:p>
      </dgm:t>
    </dgm:pt>
    <dgm:pt modelId="{B4399A6A-2EF8-4194-8830-A2C04FCEFD36}" type="parTrans" cxnId="{8BA66B4F-0C27-4A6F-9EB6-AF89F03008E1}">
      <dgm:prSet/>
      <dgm:spPr/>
      <dgm:t>
        <a:bodyPr/>
        <a:lstStyle/>
        <a:p>
          <a:endParaRPr lang="en-US"/>
        </a:p>
      </dgm:t>
    </dgm:pt>
    <dgm:pt modelId="{EFF97070-08FD-4A64-A715-6066EBB59D96}" type="sibTrans" cxnId="{8BA66B4F-0C27-4A6F-9EB6-AF89F03008E1}">
      <dgm:prSet/>
      <dgm:spPr/>
      <dgm:t>
        <a:bodyPr/>
        <a:lstStyle/>
        <a:p>
          <a:endParaRPr lang="en-US"/>
        </a:p>
      </dgm:t>
    </dgm:pt>
    <dgm:pt modelId="{B4865E97-AF1D-47B4-97A7-644036687BE8}" type="pres">
      <dgm:prSet presAssocID="{AB229BA4-8799-437C-B3F4-45793303FD1D}" presName="Name0" presStyleCnt="0">
        <dgm:presLayoutVars>
          <dgm:dir/>
          <dgm:resizeHandles val="exact"/>
        </dgm:presLayoutVars>
      </dgm:prSet>
      <dgm:spPr/>
    </dgm:pt>
    <dgm:pt modelId="{DB4B9537-6721-4450-81A7-BB8BDF82FBA8}" type="pres">
      <dgm:prSet presAssocID="{44467B0C-3F31-4A18-B359-6008D72E5C37}" presName="composite" presStyleCnt="0"/>
      <dgm:spPr/>
    </dgm:pt>
    <dgm:pt modelId="{92845A76-98F5-4F6A-993A-18515EFBABDE}" type="pres">
      <dgm:prSet presAssocID="{44467B0C-3F31-4A18-B359-6008D72E5C37}" presName="rect1" presStyleLbl="b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0000" r="-10000"/>
          </a:stretch>
        </a:blipFill>
      </dgm:spPr>
    </dgm:pt>
    <dgm:pt modelId="{76AAFE19-09AC-4648-83AB-537D533296D3}" type="pres">
      <dgm:prSet presAssocID="{44467B0C-3F31-4A18-B359-6008D72E5C37}" presName="wedgeRectCallout1" presStyleLbl="node1" presStyleIdx="0" presStyleCnt="3">
        <dgm:presLayoutVars>
          <dgm:bulletEnabled val="1"/>
        </dgm:presLayoutVars>
      </dgm:prSet>
      <dgm:spPr/>
    </dgm:pt>
    <dgm:pt modelId="{268D476D-6BC3-4DD7-824F-C6301E4A367B}" type="pres">
      <dgm:prSet presAssocID="{0119799C-7797-4F0B-93B3-C65E91043FF7}" presName="sibTrans" presStyleCnt="0"/>
      <dgm:spPr/>
    </dgm:pt>
    <dgm:pt modelId="{90AC047A-5E2E-41EE-8A9A-468C5C9DD79E}" type="pres">
      <dgm:prSet presAssocID="{2359BF18-2B25-4290-BB9A-1052541584EE}" presName="composite" presStyleCnt="0"/>
      <dgm:spPr/>
    </dgm:pt>
    <dgm:pt modelId="{6A878471-6C89-413A-9550-39311B1DB873}" type="pres">
      <dgm:prSet presAssocID="{2359BF18-2B25-4290-BB9A-1052541584EE}" presName="rect1" presStyleLbl="b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0000" r="-10000"/>
          </a:stretch>
        </a:blipFill>
      </dgm:spPr>
    </dgm:pt>
    <dgm:pt modelId="{41311F44-1C0C-4668-972A-FB520E975A41}" type="pres">
      <dgm:prSet presAssocID="{2359BF18-2B25-4290-BB9A-1052541584EE}" presName="wedgeRectCallout1" presStyleLbl="node1" presStyleIdx="1" presStyleCnt="3">
        <dgm:presLayoutVars>
          <dgm:bulletEnabled val="1"/>
        </dgm:presLayoutVars>
      </dgm:prSet>
      <dgm:spPr/>
    </dgm:pt>
    <dgm:pt modelId="{4EE7FF60-160F-438A-87B5-DB1770062B21}" type="pres">
      <dgm:prSet presAssocID="{23ED14F9-D9AF-4F3A-8B63-20E5D234A1F0}" presName="sibTrans" presStyleCnt="0"/>
      <dgm:spPr/>
    </dgm:pt>
    <dgm:pt modelId="{70B40EEE-A8E0-4716-A155-345E8163DA3F}" type="pres">
      <dgm:prSet presAssocID="{D014A691-CFF4-43E7-B0AD-326B9A6ECFE6}" presName="composite" presStyleCnt="0"/>
      <dgm:spPr/>
    </dgm:pt>
    <dgm:pt modelId="{89AFEE05-AE7C-4ABD-B9F1-D524BB475790}" type="pres">
      <dgm:prSet presAssocID="{D014A691-CFF4-43E7-B0AD-326B9A6ECFE6}" presName="rect1" presStyleLbl="bgImgPlace1" presStyleIdx="2" presStyleCnt="3"/>
      <dgm:spPr>
        <a:blipFill>
          <a:blip xmlns:r="http://schemas.openxmlformats.org/officeDocument/2006/relationships" r:embed="rId3"/>
          <a:srcRect/>
          <a:stretch>
            <a:fillRect l="-10000" r="-10000"/>
          </a:stretch>
        </a:blipFill>
      </dgm:spPr>
    </dgm:pt>
    <dgm:pt modelId="{C8661D3E-F158-4331-89D6-B48428ACFA28}" type="pres">
      <dgm:prSet presAssocID="{D014A691-CFF4-43E7-B0AD-326B9A6ECFE6}" presName="wedgeRectCallout1" presStyleLbl="node1" presStyleIdx="2" presStyleCnt="3">
        <dgm:presLayoutVars>
          <dgm:bulletEnabled val="1"/>
        </dgm:presLayoutVars>
      </dgm:prSet>
      <dgm:spPr/>
    </dgm:pt>
  </dgm:ptLst>
  <dgm:cxnLst>
    <dgm:cxn modelId="{3705CA07-01A3-42C1-9D00-DFB621B23508}" type="presOf" srcId="{AB229BA4-8799-437C-B3F4-45793303FD1D}" destId="{B4865E97-AF1D-47B4-97A7-644036687BE8}" srcOrd="0" destOrd="0" presId="urn:microsoft.com/office/officeart/2008/layout/BendingPictureCaptionList"/>
    <dgm:cxn modelId="{5FD8EB49-4EEF-47EB-99AB-E128E3986B9E}" type="presOf" srcId="{D014A691-CFF4-43E7-B0AD-326B9A6ECFE6}" destId="{C8661D3E-F158-4331-89D6-B48428ACFA28}" srcOrd="0" destOrd="0" presId="urn:microsoft.com/office/officeart/2008/layout/BendingPictureCaptionList"/>
    <dgm:cxn modelId="{45D0676B-E9EB-4E59-AE13-2E44682D55CE}" type="presOf" srcId="{2359BF18-2B25-4290-BB9A-1052541584EE}" destId="{41311F44-1C0C-4668-972A-FB520E975A41}" srcOrd="0" destOrd="0" presId="urn:microsoft.com/office/officeart/2008/layout/BendingPictureCaptionList"/>
    <dgm:cxn modelId="{8BA66B4F-0C27-4A6F-9EB6-AF89F03008E1}" srcId="{AB229BA4-8799-437C-B3F4-45793303FD1D}" destId="{D014A691-CFF4-43E7-B0AD-326B9A6ECFE6}" srcOrd="2" destOrd="0" parTransId="{B4399A6A-2EF8-4194-8830-A2C04FCEFD36}" sibTransId="{EFF97070-08FD-4A64-A715-6066EBB59D96}"/>
    <dgm:cxn modelId="{002C4A8D-D424-4C2D-ABDD-66F3B69C6105}" srcId="{AB229BA4-8799-437C-B3F4-45793303FD1D}" destId="{44467B0C-3F31-4A18-B359-6008D72E5C37}" srcOrd="0" destOrd="0" parTransId="{BD9567AD-B540-49F3-BFFB-864CC4D01892}" sibTransId="{0119799C-7797-4F0B-93B3-C65E91043FF7}"/>
    <dgm:cxn modelId="{305C79E9-AF6B-4A2C-B82F-1026914EE448}" srcId="{AB229BA4-8799-437C-B3F4-45793303FD1D}" destId="{2359BF18-2B25-4290-BB9A-1052541584EE}" srcOrd="1" destOrd="0" parTransId="{E8F7998D-0AF8-40D2-9F0C-DFBE59A23A31}" sibTransId="{23ED14F9-D9AF-4F3A-8B63-20E5D234A1F0}"/>
    <dgm:cxn modelId="{16BFCCF5-E58A-448A-94C5-F8FFF407F88E}" type="presOf" srcId="{44467B0C-3F31-4A18-B359-6008D72E5C37}" destId="{76AAFE19-09AC-4648-83AB-537D533296D3}" srcOrd="0" destOrd="0" presId="urn:microsoft.com/office/officeart/2008/layout/BendingPictureCaptionList"/>
    <dgm:cxn modelId="{F44F6C6D-59CA-452C-AF9B-54D2689300E3}" type="presParOf" srcId="{B4865E97-AF1D-47B4-97A7-644036687BE8}" destId="{DB4B9537-6721-4450-81A7-BB8BDF82FBA8}" srcOrd="0" destOrd="0" presId="urn:microsoft.com/office/officeart/2008/layout/BendingPictureCaptionList"/>
    <dgm:cxn modelId="{ABF4F9BB-B265-4390-85CB-7D671829606D}" type="presParOf" srcId="{DB4B9537-6721-4450-81A7-BB8BDF82FBA8}" destId="{92845A76-98F5-4F6A-993A-18515EFBABDE}" srcOrd="0" destOrd="0" presId="urn:microsoft.com/office/officeart/2008/layout/BendingPictureCaptionList"/>
    <dgm:cxn modelId="{7C3B1724-F7F5-4697-80DA-BAA08F3CFEE2}" type="presParOf" srcId="{DB4B9537-6721-4450-81A7-BB8BDF82FBA8}" destId="{76AAFE19-09AC-4648-83AB-537D533296D3}" srcOrd="1" destOrd="0" presId="urn:microsoft.com/office/officeart/2008/layout/BendingPictureCaptionList"/>
    <dgm:cxn modelId="{14571DC4-F910-4D62-A8F2-2FB90257943D}" type="presParOf" srcId="{B4865E97-AF1D-47B4-97A7-644036687BE8}" destId="{268D476D-6BC3-4DD7-824F-C6301E4A367B}" srcOrd="1" destOrd="0" presId="urn:microsoft.com/office/officeart/2008/layout/BendingPictureCaptionList"/>
    <dgm:cxn modelId="{80605CC2-91CA-4955-B866-1CD83A13399F}" type="presParOf" srcId="{B4865E97-AF1D-47B4-97A7-644036687BE8}" destId="{90AC047A-5E2E-41EE-8A9A-468C5C9DD79E}" srcOrd="2" destOrd="0" presId="urn:microsoft.com/office/officeart/2008/layout/BendingPictureCaptionList"/>
    <dgm:cxn modelId="{1F55F675-B60F-4C8C-A2AE-18B87416C1FE}" type="presParOf" srcId="{90AC047A-5E2E-41EE-8A9A-468C5C9DD79E}" destId="{6A878471-6C89-413A-9550-39311B1DB873}" srcOrd="0" destOrd="0" presId="urn:microsoft.com/office/officeart/2008/layout/BendingPictureCaptionList"/>
    <dgm:cxn modelId="{A0314E79-E0A0-4455-9177-97E95C728DBA}" type="presParOf" srcId="{90AC047A-5E2E-41EE-8A9A-468C5C9DD79E}" destId="{41311F44-1C0C-4668-972A-FB520E975A41}" srcOrd="1" destOrd="0" presId="urn:microsoft.com/office/officeart/2008/layout/BendingPictureCaptionList"/>
    <dgm:cxn modelId="{E09CE0C5-F84D-4FE0-A8BA-0F64BBC9DC06}" type="presParOf" srcId="{B4865E97-AF1D-47B4-97A7-644036687BE8}" destId="{4EE7FF60-160F-438A-87B5-DB1770062B21}" srcOrd="3" destOrd="0" presId="urn:microsoft.com/office/officeart/2008/layout/BendingPictureCaptionList"/>
    <dgm:cxn modelId="{0BFEDB0B-DEA8-49D6-BD34-FCFC12D4FC7D}" type="presParOf" srcId="{B4865E97-AF1D-47B4-97A7-644036687BE8}" destId="{70B40EEE-A8E0-4716-A155-345E8163DA3F}" srcOrd="4" destOrd="0" presId="urn:microsoft.com/office/officeart/2008/layout/BendingPictureCaptionList"/>
    <dgm:cxn modelId="{6D16D054-D641-4D9D-A27A-812E5777D671}" type="presParOf" srcId="{70B40EEE-A8E0-4716-A155-345E8163DA3F}" destId="{89AFEE05-AE7C-4ABD-B9F1-D524BB475790}" srcOrd="0" destOrd="0" presId="urn:microsoft.com/office/officeart/2008/layout/BendingPictureCaptionList"/>
    <dgm:cxn modelId="{EE3787DE-F976-41D8-99A6-ED02EA4E27FD}" type="presParOf" srcId="{70B40EEE-A8E0-4716-A155-345E8163DA3F}" destId="{C8661D3E-F158-4331-89D6-B48428ACFA28}"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426FED-980F-4DF2-9E3B-CF4651553378}">
      <dsp:nvSpPr>
        <dsp:cNvPr id="0" name=""/>
        <dsp:cNvSpPr/>
      </dsp:nvSpPr>
      <dsp:spPr>
        <a:xfrm>
          <a:off x="0" y="636"/>
          <a:ext cx="7624689"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021FFC-16A3-4ACC-BE64-A48B216D876C}">
      <dsp:nvSpPr>
        <dsp:cNvPr id="0" name=""/>
        <dsp:cNvSpPr/>
      </dsp:nvSpPr>
      <dsp:spPr>
        <a:xfrm>
          <a:off x="0" y="636"/>
          <a:ext cx="7624689" cy="400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dirty="0">
              <a:solidFill>
                <a:srgbClr val="00488F"/>
              </a:solidFill>
              <a:effectLst/>
            </a:rPr>
            <a:t>Myrna Hanson</a:t>
          </a:r>
          <a:r>
            <a:rPr lang="en-US" sz="1600" b="0" i="0" kern="1200" dirty="0">
              <a:solidFill>
                <a:srgbClr val="000000"/>
              </a:solidFill>
              <a:effectLst/>
            </a:rPr>
            <a:t>, President, Community of Care, Casselton</a:t>
          </a:r>
          <a:endParaRPr lang="en-US" sz="1600" kern="1200" dirty="0"/>
        </a:p>
      </dsp:txBody>
      <dsp:txXfrm>
        <a:off x="0" y="636"/>
        <a:ext cx="7624689" cy="400867"/>
      </dsp:txXfrm>
    </dsp:sp>
    <dsp:sp modelId="{A23E26EE-28C1-4B56-AC4C-5450BD692686}">
      <dsp:nvSpPr>
        <dsp:cNvPr id="0" name=""/>
        <dsp:cNvSpPr/>
      </dsp:nvSpPr>
      <dsp:spPr>
        <a:xfrm>
          <a:off x="0" y="401503"/>
          <a:ext cx="7624689"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E828DA-73F4-46D9-BC85-6305CFB4F91D}">
      <dsp:nvSpPr>
        <dsp:cNvPr id="0" name=""/>
        <dsp:cNvSpPr/>
      </dsp:nvSpPr>
      <dsp:spPr>
        <a:xfrm>
          <a:off x="0" y="401503"/>
          <a:ext cx="7624689" cy="400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dirty="0">
              <a:solidFill>
                <a:srgbClr val="00488F"/>
              </a:solidFill>
              <a:effectLst/>
            </a:rPr>
            <a:t>Patrick Kirby</a:t>
          </a:r>
          <a:r>
            <a:rPr lang="en-US" sz="1600" b="0" i="0" kern="1200" dirty="0">
              <a:solidFill>
                <a:srgbClr val="000000"/>
              </a:solidFill>
              <a:effectLst/>
            </a:rPr>
            <a:t>, Vice President, Do Good Better Consulting, Fargo</a:t>
          </a:r>
          <a:endParaRPr lang="en-US" sz="1600" kern="1200" dirty="0"/>
        </a:p>
      </dsp:txBody>
      <dsp:txXfrm>
        <a:off x="0" y="401503"/>
        <a:ext cx="7624689" cy="400867"/>
      </dsp:txXfrm>
    </dsp:sp>
    <dsp:sp modelId="{158B6FA1-A256-421D-9BE9-603C73F45093}">
      <dsp:nvSpPr>
        <dsp:cNvPr id="0" name=""/>
        <dsp:cNvSpPr/>
      </dsp:nvSpPr>
      <dsp:spPr>
        <a:xfrm>
          <a:off x="0" y="802371"/>
          <a:ext cx="7624689"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1AD282-5C1D-445F-AFF5-A26E8D2A7A9B}">
      <dsp:nvSpPr>
        <dsp:cNvPr id="0" name=""/>
        <dsp:cNvSpPr/>
      </dsp:nvSpPr>
      <dsp:spPr>
        <a:xfrm>
          <a:off x="0" y="802371"/>
          <a:ext cx="7624689" cy="400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dirty="0">
              <a:solidFill>
                <a:srgbClr val="00488F"/>
              </a:solidFill>
              <a:effectLst/>
            </a:rPr>
            <a:t>Sue Omdalen</a:t>
          </a:r>
          <a:r>
            <a:rPr lang="en-US" sz="1600" b="0" i="0" kern="1200" dirty="0">
              <a:solidFill>
                <a:srgbClr val="000000"/>
              </a:solidFill>
              <a:effectLst/>
            </a:rPr>
            <a:t>, Secretary, Essentia Health Foundation, Fargo, CFRE</a:t>
          </a:r>
          <a:endParaRPr lang="en-US" sz="1600" kern="1200" dirty="0"/>
        </a:p>
      </dsp:txBody>
      <dsp:txXfrm>
        <a:off x="0" y="802371"/>
        <a:ext cx="7624689" cy="400867"/>
      </dsp:txXfrm>
    </dsp:sp>
    <dsp:sp modelId="{4F7DAFE6-4A38-4888-A352-6516DE7B6BB8}">
      <dsp:nvSpPr>
        <dsp:cNvPr id="0" name=""/>
        <dsp:cNvSpPr/>
      </dsp:nvSpPr>
      <dsp:spPr>
        <a:xfrm>
          <a:off x="0" y="1203238"/>
          <a:ext cx="7624689"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0A6284-C6F0-4926-B244-5443EA0AF678}">
      <dsp:nvSpPr>
        <dsp:cNvPr id="0" name=""/>
        <dsp:cNvSpPr/>
      </dsp:nvSpPr>
      <dsp:spPr>
        <a:xfrm>
          <a:off x="0" y="1203238"/>
          <a:ext cx="7624689" cy="400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a:solidFill>
                <a:srgbClr val="00488F"/>
              </a:solidFill>
              <a:effectLst/>
            </a:rPr>
            <a:t>Anne Stoll</a:t>
          </a:r>
          <a:r>
            <a:rPr lang="en-US" sz="1600" b="0" i="0" kern="1200">
              <a:solidFill>
                <a:srgbClr val="000000"/>
              </a:solidFill>
              <a:effectLst/>
            </a:rPr>
            <a:t>, Treasurer, Eide Bailly, Fargo</a:t>
          </a:r>
          <a:endParaRPr lang="en-US" sz="1600" kern="1200" dirty="0"/>
        </a:p>
      </dsp:txBody>
      <dsp:txXfrm>
        <a:off x="0" y="1203238"/>
        <a:ext cx="7624689" cy="400867"/>
      </dsp:txXfrm>
    </dsp:sp>
    <dsp:sp modelId="{BA7278F7-4110-46E1-84D1-F6DCB5071F7F}">
      <dsp:nvSpPr>
        <dsp:cNvPr id="0" name=""/>
        <dsp:cNvSpPr/>
      </dsp:nvSpPr>
      <dsp:spPr>
        <a:xfrm>
          <a:off x="0" y="1604105"/>
          <a:ext cx="7624689"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5E8F17-FC23-4702-99BB-A8FFB4D4C2D2}">
      <dsp:nvSpPr>
        <dsp:cNvPr id="0" name=""/>
        <dsp:cNvSpPr/>
      </dsp:nvSpPr>
      <dsp:spPr>
        <a:xfrm>
          <a:off x="0" y="1604105"/>
          <a:ext cx="7624689" cy="400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a:solidFill>
                <a:srgbClr val="00488F"/>
              </a:solidFill>
              <a:effectLst/>
            </a:rPr>
            <a:t>Becca Baumbach</a:t>
          </a:r>
          <a:r>
            <a:rPr lang="en-US" sz="1600" b="0" i="0" kern="1200">
              <a:solidFill>
                <a:srgbClr val="000000"/>
              </a:solidFill>
              <a:effectLst/>
            </a:rPr>
            <a:t>, Community Foundation of Grand Forks, East Grand Forks &amp; Region </a:t>
          </a:r>
          <a:endParaRPr lang="en-US" sz="1600" kern="1200" dirty="0"/>
        </a:p>
      </dsp:txBody>
      <dsp:txXfrm>
        <a:off x="0" y="1604105"/>
        <a:ext cx="7624689" cy="400867"/>
      </dsp:txXfrm>
    </dsp:sp>
    <dsp:sp modelId="{94CE6055-08A1-4C21-9DD8-3DF2CF9D98DC}">
      <dsp:nvSpPr>
        <dsp:cNvPr id="0" name=""/>
        <dsp:cNvSpPr/>
      </dsp:nvSpPr>
      <dsp:spPr>
        <a:xfrm>
          <a:off x="0" y="2004973"/>
          <a:ext cx="7624689"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414C75-5F00-4FD0-A079-5E2251F475CA}">
      <dsp:nvSpPr>
        <dsp:cNvPr id="0" name=""/>
        <dsp:cNvSpPr/>
      </dsp:nvSpPr>
      <dsp:spPr>
        <a:xfrm>
          <a:off x="0" y="2004973"/>
          <a:ext cx="7624689" cy="400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a:solidFill>
                <a:srgbClr val="00488F"/>
              </a:solidFill>
              <a:effectLst/>
            </a:rPr>
            <a:t>Casondra Duckworth</a:t>
          </a:r>
          <a:r>
            <a:rPr lang="en-US" sz="1600" b="0" i="0" kern="1200">
              <a:solidFill>
                <a:srgbClr val="000000"/>
              </a:solidFill>
              <a:effectLst/>
            </a:rPr>
            <a:t>, Jeremiah Program, Fargo</a:t>
          </a:r>
          <a:endParaRPr lang="en-US" sz="1600" kern="1200" dirty="0"/>
        </a:p>
      </dsp:txBody>
      <dsp:txXfrm>
        <a:off x="0" y="2004973"/>
        <a:ext cx="7624689" cy="400867"/>
      </dsp:txXfrm>
    </dsp:sp>
    <dsp:sp modelId="{1741E0E7-39F2-4F6B-9CA7-081C02A337D7}">
      <dsp:nvSpPr>
        <dsp:cNvPr id="0" name=""/>
        <dsp:cNvSpPr/>
      </dsp:nvSpPr>
      <dsp:spPr>
        <a:xfrm>
          <a:off x="0" y="2405840"/>
          <a:ext cx="7624689"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FC7340-EE6F-4CE2-B459-2453B8FEA5E1}">
      <dsp:nvSpPr>
        <dsp:cNvPr id="0" name=""/>
        <dsp:cNvSpPr/>
      </dsp:nvSpPr>
      <dsp:spPr>
        <a:xfrm>
          <a:off x="0" y="2405840"/>
          <a:ext cx="7624689" cy="400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a:solidFill>
                <a:srgbClr val="00488F"/>
              </a:solidFill>
              <a:effectLst/>
            </a:rPr>
            <a:t>Michelle Erickson</a:t>
          </a:r>
          <a:r>
            <a:rPr lang="en-US" sz="1600" b="0" i="0" kern="1200">
              <a:solidFill>
                <a:srgbClr val="000000"/>
              </a:solidFill>
              <a:effectLst/>
            </a:rPr>
            <a:t>, Abused Adult Resource Center, Bismarck</a:t>
          </a:r>
          <a:endParaRPr lang="en-US" sz="1600" kern="1200" dirty="0"/>
        </a:p>
      </dsp:txBody>
      <dsp:txXfrm>
        <a:off x="0" y="2405840"/>
        <a:ext cx="7624689" cy="400867"/>
      </dsp:txXfrm>
    </dsp:sp>
    <dsp:sp modelId="{F156FD4F-953D-48CF-9AC6-E9B851E094E2}">
      <dsp:nvSpPr>
        <dsp:cNvPr id="0" name=""/>
        <dsp:cNvSpPr/>
      </dsp:nvSpPr>
      <dsp:spPr>
        <a:xfrm>
          <a:off x="0" y="2806708"/>
          <a:ext cx="7624689"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861C6F-C36F-4E78-9A94-256B819DA914}">
      <dsp:nvSpPr>
        <dsp:cNvPr id="0" name=""/>
        <dsp:cNvSpPr/>
      </dsp:nvSpPr>
      <dsp:spPr>
        <a:xfrm>
          <a:off x="0" y="2806708"/>
          <a:ext cx="7624689" cy="400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a:solidFill>
                <a:srgbClr val="00488F"/>
              </a:solidFill>
              <a:effectLst/>
            </a:rPr>
            <a:t>Melanie Gaebe</a:t>
          </a:r>
          <a:r>
            <a:rPr lang="en-US" sz="1600" b="0" i="0" kern="1200">
              <a:solidFill>
                <a:srgbClr val="000000"/>
              </a:solidFill>
              <a:effectLst/>
            </a:rPr>
            <a:t>, Alzheimer’s Association, Statewide</a:t>
          </a:r>
          <a:endParaRPr lang="en-US" sz="1600" kern="1200" dirty="0"/>
        </a:p>
      </dsp:txBody>
      <dsp:txXfrm>
        <a:off x="0" y="2806708"/>
        <a:ext cx="7624689" cy="400867"/>
      </dsp:txXfrm>
    </dsp:sp>
    <dsp:sp modelId="{42F53C89-EB1C-49EA-85AB-9A9FA3E102DA}">
      <dsp:nvSpPr>
        <dsp:cNvPr id="0" name=""/>
        <dsp:cNvSpPr/>
      </dsp:nvSpPr>
      <dsp:spPr>
        <a:xfrm>
          <a:off x="0" y="3207575"/>
          <a:ext cx="7624689"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BFFC99-C11B-4F16-8023-48037BC322F8}">
      <dsp:nvSpPr>
        <dsp:cNvPr id="0" name=""/>
        <dsp:cNvSpPr/>
      </dsp:nvSpPr>
      <dsp:spPr>
        <a:xfrm>
          <a:off x="0" y="3207575"/>
          <a:ext cx="7624689" cy="400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dirty="0">
              <a:solidFill>
                <a:srgbClr val="00488F"/>
              </a:solidFill>
              <a:effectLst/>
            </a:rPr>
            <a:t>Tracy LeDuc,</a:t>
          </a:r>
          <a:r>
            <a:rPr lang="en-US" sz="1600" b="0" i="0" kern="1200" dirty="0">
              <a:solidFill>
                <a:srgbClr val="000000"/>
              </a:solidFill>
              <a:effectLst/>
            </a:rPr>
            <a:t> Community Violence Intervention Center, Grand Forks</a:t>
          </a:r>
          <a:endParaRPr lang="en-US" sz="1600" kern="1200" dirty="0"/>
        </a:p>
      </dsp:txBody>
      <dsp:txXfrm>
        <a:off x="0" y="3207575"/>
        <a:ext cx="7624689" cy="400867"/>
      </dsp:txXfrm>
    </dsp:sp>
    <dsp:sp modelId="{2D47D262-A66A-455F-8CE1-7D6F3A1EFA3B}">
      <dsp:nvSpPr>
        <dsp:cNvPr id="0" name=""/>
        <dsp:cNvSpPr/>
      </dsp:nvSpPr>
      <dsp:spPr>
        <a:xfrm>
          <a:off x="0" y="3608443"/>
          <a:ext cx="7624689"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780F6E-2477-4CDE-9E65-7A054E5E0E0B}">
      <dsp:nvSpPr>
        <dsp:cNvPr id="0" name=""/>
        <dsp:cNvSpPr/>
      </dsp:nvSpPr>
      <dsp:spPr>
        <a:xfrm>
          <a:off x="0" y="3608443"/>
          <a:ext cx="7624689" cy="400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a:solidFill>
                <a:srgbClr val="00488F"/>
              </a:solidFill>
              <a:effectLst/>
            </a:rPr>
            <a:t>Gayla Sherman</a:t>
          </a:r>
          <a:r>
            <a:rPr lang="en-US" sz="1600" b="0" i="0" kern="1200">
              <a:solidFill>
                <a:srgbClr val="000000"/>
              </a:solidFill>
              <a:effectLst/>
            </a:rPr>
            <a:t>, Missouri Slope Foundation, Bismarck</a:t>
          </a:r>
          <a:endParaRPr lang="en-US" sz="1600" kern="1200" dirty="0"/>
        </a:p>
      </dsp:txBody>
      <dsp:txXfrm>
        <a:off x="0" y="3608443"/>
        <a:ext cx="7624689" cy="400867"/>
      </dsp:txXfrm>
    </dsp:sp>
    <dsp:sp modelId="{6592B6FE-6004-4831-ACEC-393A9491163F}">
      <dsp:nvSpPr>
        <dsp:cNvPr id="0" name=""/>
        <dsp:cNvSpPr/>
      </dsp:nvSpPr>
      <dsp:spPr>
        <a:xfrm>
          <a:off x="0" y="4009310"/>
          <a:ext cx="7624689"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998BAF-EC80-48A9-AC7A-79494C6227A4}">
      <dsp:nvSpPr>
        <dsp:cNvPr id="0" name=""/>
        <dsp:cNvSpPr/>
      </dsp:nvSpPr>
      <dsp:spPr>
        <a:xfrm>
          <a:off x="0" y="4009310"/>
          <a:ext cx="7624689" cy="400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a:solidFill>
                <a:srgbClr val="00488F"/>
              </a:solidFill>
              <a:effectLst/>
            </a:rPr>
            <a:t>Stacy Schaffer</a:t>
          </a:r>
          <a:r>
            <a:rPr lang="en-US" sz="1600" b="0" i="0" kern="1200">
              <a:solidFill>
                <a:srgbClr val="000000"/>
              </a:solidFill>
              <a:effectLst/>
            </a:rPr>
            <a:t>, 31:8 Project, Bismarck </a:t>
          </a:r>
          <a:endParaRPr lang="en-US" sz="1600" kern="1200" dirty="0"/>
        </a:p>
      </dsp:txBody>
      <dsp:txXfrm>
        <a:off x="0" y="4009310"/>
        <a:ext cx="7624689" cy="400867"/>
      </dsp:txXfrm>
    </dsp:sp>
    <dsp:sp modelId="{D9FBF2A6-6883-4A2A-9F7E-5393A52C9D34}">
      <dsp:nvSpPr>
        <dsp:cNvPr id="0" name=""/>
        <dsp:cNvSpPr/>
      </dsp:nvSpPr>
      <dsp:spPr>
        <a:xfrm>
          <a:off x="0" y="4410177"/>
          <a:ext cx="7624689"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801156-73BA-4F69-B6AB-63E6EFDA8E84}">
      <dsp:nvSpPr>
        <dsp:cNvPr id="0" name=""/>
        <dsp:cNvSpPr/>
      </dsp:nvSpPr>
      <dsp:spPr>
        <a:xfrm>
          <a:off x="0" y="4410177"/>
          <a:ext cx="7624689" cy="400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a:solidFill>
                <a:srgbClr val="00488F"/>
              </a:solidFill>
              <a:effectLst/>
            </a:rPr>
            <a:t>Lyndsay Ulrickson</a:t>
          </a:r>
          <a:r>
            <a:rPr lang="en-US" sz="1600" b="0" i="0" kern="1200">
              <a:solidFill>
                <a:srgbClr val="000000"/>
              </a:solidFill>
              <a:effectLst/>
            </a:rPr>
            <a:t>, Bush Foundation, Statewide</a:t>
          </a:r>
          <a:endParaRPr lang="en-US" sz="1600" kern="1200" dirty="0"/>
        </a:p>
      </dsp:txBody>
      <dsp:txXfrm>
        <a:off x="0" y="4410177"/>
        <a:ext cx="7624689" cy="400867"/>
      </dsp:txXfrm>
    </dsp:sp>
    <dsp:sp modelId="{E5F53633-7E0E-4936-B3D2-423D91506FF1}">
      <dsp:nvSpPr>
        <dsp:cNvPr id="0" name=""/>
        <dsp:cNvSpPr/>
      </dsp:nvSpPr>
      <dsp:spPr>
        <a:xfrm>
          <a:off x="0" y="4811045"/>
          <a:ext cx="7624689"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F30D80-5477-4662-9CB8-492D286D3EE8}">
      <dsp:nvSpPr>
        <dsp:cNvPr id="0" name=""/>
        <dsp:cNvSpPr/>
      </dsp:nvSpPr>
      <dsp:spPr>
        <a:xfrm>
          <a:off x="0" y="4811045"/>
          <a:ext cx="7624689" cy="400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a:solidFill>
                <a:srgbClr val="00488F"/>
              </a:solidFill>
              <a:effectLst/>
            </a:rPr>
            <a:t>Murray Sagsveen</a:t>
          </a:r>
          <a:r>
            <a:rPr lang="en-US" sz="1600" b="0" i="0" kern="1200">
              <a:solidFill>
                <a:srgbClr val="000000"/>
              </a:solidFill>
              <a:effectLst/>
            </a:rPr>
            <a:t>, JD, Attorney</a:t>
          </a:r>
          <a:endParaRPr lang="en-US" sz="1600" kern="1200" dirty="0"/>
        </a:p>
      </dsp:txBody>
      <dsp:txXfrm>
        <a:off x="0" y="4811045"/>
        <a:ext cx="7624689" cy="4008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845A76-98F5-4F6A-993A-18515EFBABDE}">
      <dsp:nvSpPr>
        <dsp:cNvPr id="0" name=""/>
        <dsp:cNvSpPr/>
      </dsp:nvSpPr>
      <dsp:spPr>
        <a:xfrm>
          <a:off x="1368750" y="2543"/>
          <a:ext cx="2807477" cy="224598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0" r="-10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AAFE19-09AC-4648-83AB-537D533296D3}">
      <dsp:nvSpPr>
        <dsp:cNvPr id="0" name=""/>
        <dsp:cNvSpPr/>
      </dsp:nvSpPr>
      <dsp:spPr>
        <a:xfrm>
          <a:off x="1621423" y="2023927"/>
          <a:ext cx="2498654" cy="786093"/>
        </a:xfrm>
        <a:prstGeom prst="wedgeRectCallout">
          <a:avLst>
            <a:gd name="adj1" fmla="val 20250"/>
            <a:gd name="adj2" fmla="val -607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Shawn McKenna</a:t>
          </a:r>
        </a:p>
      </dsp:txBody>
      <dsp:txXfrm>
        <a:off x="1621423" y="2023927"/>
        <a:ext cx="2498654" cy="786093"/>
      </dsp:txXfrm>
    </dsp:sp>
    <dsp:sp modelId="{6A878471-6C89-413A-9550-39311B1DB873}">
      <dsp:nvSpPr>
        <dsp:cNvPr id="0" name=""/>
        <dsp:cNvSpPr/>
      </dsp:nvSpPr>
      <dsp:spPr>
        <a:xfrm>
          <a:off x="4456975" y="2543"/>
          <a:ext cx="2807477" cy="2245981"/>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0000" r="-10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311F44-1C0C-4668-972A-FB520E975A41}">
      <dsp:nvSpPr>
        <dsp:cNvPr id="0" name=""/>
        <dsp:cNvSpPr/>
      </dsp:nvSpPr>
      <dsp:spPr>
        <a:xfrm>
          <a:off x="4709648" y="2023927"/>
          <a:ext cx="2498654" cy="786093"/>
        </a:xfrm>
        <a:prstGeom prst="wedgeRectCallout">
          <a:avLst>
            <a:gd name="adj1" fmla="val 20250"/>
            <a:gd name="adj2" fmla="val -607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Shannon Schutt</a:t>
          </a:r>
        </a:p>
      </dsp:txBody>
      <dsp:txXfrm>
        <a:off x="4709648" y="2023927"/>
        <a:ext cx="2498654" cy="786093"/>
      </dsp:txXfrm>
    </dsp:sp>
    <dsp:sp modelId="{89AFEE05-AE7C-4ABD-B9F1-D524BB475790}">
      <dsp:nvSpPr>
        <dsp:cNvPr id="0" name=""/>
        <dsp:cNvSpPr/>
      </dsp:nvSpPr>
      <dsp:spPr>
        <a:xfrm>
          <a:off x="2912863" y="3090768"/>
          <a:ext cx="2807477" cy="2245981"/>
        </a:xfrm>
        <a:prstGeom prst="rect">
          <a:avLst/>
        </a:prstGeom>
        <a:blipFill>
          <a:blip xmlns:r="http://schemas.openxmlformats.org/officeDocument/2006/relationships" r:embed="rId3"/>
          <a:srcRect/>
          <a:stretch>
            <a:fillRect l="-10000" r="-10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661D3E-F158-4331-89D6-B48428ACFA28}">
      <dsp:nvSpPr>
        <dsp:cNvPr id="0" name=""/>
        <dsp:cNvSpPr/>
      </dsp:nvSpPr>
      <dsp:spPr>
        <a:xfrm>
          <a:off x="3165536" y="5112152"/>
          <a:ext cx="2498654" cy="786093"/>
        </a:xfrm>
        <a:prstGeom prst="wedgeRectCallout">
          <a:avLst>
            <a:gd name="adj1" fmla="val 20250"/>
            <a:gd name="adj2" fmla="val -607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Michaela Kauk</a:t>
          </a:r>
        </a:p>
      </dsp:txBody>
      <dsp:txXfrm>
        <a:off x="3165536" y="5112152"/>
        <a:ext cx="2498654" cy="78609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5/29/2025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597814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5/29/2025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072562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5/29/2025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949071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5/29/2025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258591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5/29/2025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740081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5/29/2025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632110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5/29/2025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208337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5/29/2025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909322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5/29/2025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757502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5/29/2025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047294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5/29/2025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819685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5/29/2025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7372355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159FD57-1C8D-4D25-AC1B-6C6B24524265}"/>
              </a:ext>
            </a:extLst>
          </p:cNvPr>
          <p:cNvSpPr>
            <a:spLocks noGrp="1"/>
          </p:cNvSpPr>
          <p:nvPr>
            <p:ph type="ctrTitle"/>
          </p:nvPr>
        </p:nvSpPr>
        <p:spPr>
          <a:xfrm>
            <a:off x="1088790" y="2543645"/>
            <a:ext cx="7296258" cy="1503185"/>
          </a:xfrm>
        </p:spPr>
        <p:txBody>
          <a:bodyPr>
            <a:normAutofit/>
          </a:bodyPr>
          <a:lstStyle/>
          <a:p>
            <a:r>
              <a:rPr lang="en-US" sz="8800" b="1" dirty="0">
                <a:latin typeface="+mn-lt"/>
              </a:rPr>
              <a:t>Welcome</a:t>
            </a:r>
            <a:endParaRPr lang="en-US" sz="8000" b="1" dirty="0">
              <a:latin typeface="+mn-lt"/>
            </a:endParaRPr>
          </a:p>
        </p:txBody>
      </p:sp>
      <p:grpSp>
        <p:nvGrpSpPr>
          <p:cNvPr id="10" name="Group 9">
            <a:extLst>
              <a:ext uri="{FF2B5EF4-FFF2-40B4-BE49-F238E27FC236}">
                <a16:creationId xmlns:a16="http://schemas.microsoft.com/office/drawing/2014/main" id="{B4314702-4D7B-8D8C-57D7-F8806026A1EA}"/>
              </a:ext>
            </a:extLst>
          </p:cNvPr>
          <p:cNvGrpSpPr/>
          <p:nvPr/>
        </p:nvGrpSpPr>
        <p:grpSpPr>
          <a:xfrm>
            <a:off x="104721" y="6281978"/>
            <a:ext cx="3876472" cy="347548"/>
            <a:chOff x="104721" y="6281978"/>
            <a:chExt cx="3876472" cy="347548"/>
          </a:xfrm>
        </p:grpSpPr>
        <p:pic>
          <p:nvPicPr>
            <p:cNvPr id="11" name="Picture 10">
              <a:extLst>
                <a:ext uri="{FF2B5EF4-FFF2-40B4-BE49-F238E27FC236}">
                  <a16:creationId xmlns:a16="http://schemas.microsoft.com/office/drawing/2014/main" id="{FB88DEBF-AA32-725C-52F0-F25BFA4E5C0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4721" y="6281978"/>
              <a:ext cx="984069" cy="347548"/>
            </a:xfrm>
            <a:prstGeom prst="rect">
              <a:avLst/>
            </a:prstGeom>
          </p:spPr>
        </p:pic>
        <p:sp>
          <p:nvSpPr>
            <p:cNvPr id="12" name="TextBox 11">
              <a:extLst>
                <a:ext uri="{FF2B5EF4-FFF2-40B4-BE49-F238E27FC236}">
                  <a16:creationId xmlns:a16="http://schemas.microsoft.com/office/drawing/2014/main" id="{BABFD902-C69A-23B9-B69C-BA1C51A21F28}"/>
                </a:ext>
              </a:extLst>
            </p:cNvPr>
            <p:cNvSpPr txBox="1"/>
            <p:nvPr/>
          </p:nvSpPr>
          <p:spPr>
            <a:xfrm>
              <a:off x="1255190" y="6286475"/>
              <a:ext cx="27260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50000"/>
                      <a:lumOff val="50000"/>
                    </a:prstClr>
                  </a:solidFill>
                  <a:effectLst/>
                  <a:uLnTx/>
                  <a:uFillTx/>
                  <a:latin typeface="Garamond" panose="02020404030301010803" pitchFamily="18" charset="0"/>
                  <a:ea typeface="+mn-ea"/>
                  <a:cs typeface="+mn-cs"/>
                </a:rPr>
                <a:t>Educate. Advocate. Connect.</a:t>
              </a:r>
            </a:p>
          </p:txBody>
        </p:sp>
      </p:grpSp>
      <p:cxnSp>
        <p:nvCxnSpPr>
          <p:cNvPr id="4" name="Straight Connector 3">
            <a:extLst>
              <a:ext uri="{FF2B5EF4-FFF2-40B4-BE49-F238E27FC236}">
                <a16:creationId xmlns:a16="http://schemas.microsoft.com/office/drawing/2014/main" id="{7B46B5F1-0D42-45BC-24FD-1BFFBAF3AFB9}"/>
              </a:ext>
            </a:extLst>
          </p:cNvPr>
          <p:cNvCxnSpPr>
            <a:cxnSpLocks/>
          </p:cNvCxnSpPr>
          <p:nvPr/>
        </p:nvCxnSpPr>
        <p:spPr>
          <a:xfrm>
            <a:off x="1088790" y="3881889"/>
            <a:ext cx="486268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ubtitle 4">
            <a:extLst>
              <a:ext uri="{FF2B5EF4-FFF2-40B4-BE49-F238E27FC236}">
                <a16:creationId xmlns:a16="http://schemas.microsoft.com/office/drawing/2014/main" id="{35A86A46-04F2-0FD7-B617-6E4EC73B8D53}"/>
              </a:ext>
            </a:extLst>
          </p:cNvPr>
          <p:cNvSpPr>
            <a:spLocks noGrp="1"/>
          </p:cNvSpPr>
          <p:nvPr>
            <p:ph type="subTitle" idx="1"/>
          </p:nvPr>
        </p:nvSpPr>
        <p:spPr>
          <a:xfrm>
            <a:off x="1088790" y="3977900"/>
            <a:ext cx="7296258" cy="1498040"/>
          </a:xfrm>
        </p:spPr>
        <p:txBody>
          <a:bodyPr/>
          <a:lstStyle/>
          <a:p>
            <a:pPr marL="0" indent="0">
              <a:lnSpc>
                <a:spcPct val="100000"/>
              </a:lnSpc>
              <a:spcBef>
                <a:spcPts val="0"/>
              </a:spcBef>
              <a:buNone/>
            </a:pPr>
            <a:r>
              <a:rPr lang="en-US" sz="4000" dirty="0">
                <a:solidFill>
                  <a:schemeClr val="bg1"/>
                </a:solidFill>
                <a:ea typeface="Malgun Gothic Semilight" panose="020B0502040204020203" pitchFamily="34" charset="-128"/>
                <a:cs typeface="Malgun Gothic Semilight" panose="020B0502040204020203" pitchFamily="34" charset="-128"/>
              </a:rPr>
              <a:t>Annual Member Meeting</a:t>
            </a:r>
          </a:p>
          <a:p>
            <a:pPr marL="0" indent="0">
              <a:lnSpc>
                <a:spcPct val="100000"/>
              </a:lnSpc>
              <a:spcBef>
                <a:spcPts val="0"/>
              </a:spcBef>
              <a:buNone/>
            </a:pPr>
            <a:r>
              <a:rPr lang="en-US" sz="2800" dirty="0">
                <a:solidFill>
                  <a:schemeClr val="bg1"/>
                </a:solidFill>
                <a:ea typeface="Malgun Gothic Semilight" panose="020B0502040204020203" pitchFamily="34" charset="-128"/>
                <a:cs typeface="Malgun Gothic Semilight" panose="020B0502040204020203" pitchFamily="34" charset="-128"/>
              </a:rPr>
              <a:t>June 5, 2025</a:t>
            </a:r>
          </a:p>
          <a:p>
            <a:pPr marL="0" indent="0">
              <a:lnSpc>
                <a:spcPct val="100000"/>
              </a:lnSpc>
              <a:spcBef>
                <a:spcPts val="0"/>
              </a:spcBef>
              <a:buNone/>
            </a:pPr>
            <a:endParaRPr lang="en-US" dirty="0"/>
          </a:p>
        </p:txBody>
      </p:sp>
      <p:sp>
        <p:nvSpPr>
          <p:cNvPr id="2" name="Rectangle 1">
            <a:extLst>
              <a:ext uri="{FF2B5EF4-FFF2-40B4-BE49-F238E27FC236}">
                <a16:creationId xmlns:a16="http://schemas.microsoft.com/office/drawing/2014/main" id="{7BDEA361-8DA6-BB63-2358-F2E86ACE8BA3}"/>
              </a:ext>
            </a:extLst>
          </p:cNvPr>
          <p:cNvSpPr/>
          <p:nvPr/>
        </p:nvSpPr>
        <p:spPr>
          <a:xfrm>
            <a:off x="0" y="722386"/>
            <a:ext cx="9201444" cy="1044852"/>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a:ea typeface="+mn-ea"/>
              <a:cs typeface="+mn-cs"/>
            </a:endParaRPr>
          </a:p>
        </p:txBody>
      </p:sp>
      <p:pic>
        <p:nvPicPr>
          <p:cNvPr id="13" name="Picture 12">
            <a:extLst>
              <a:ext uri="{FF2B5EF4-FFF2-40B4-BE49-F238E27FC236}">
                <a16:creationId xmlns:a16="http://schemas.microsoft.com/office/drawing/2014/main" id="{EEB5059C-1A61-6D9B-BEF9-2DD61BABC28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5149" y="885988"/>
            <a:ext cx="7863540" cy="717649"/>
          </a:xfrm>
          <a:prstGeom prst="rect">
            <a:avLst/>
          </a:prstGeom>
        </p:spPr>
      </p:pic>
    </p:spTree>
    <p:extLst>
      <p:ext uri="{BB962C8B-B14F-4D97-AF65-F5344CB8AC3E}">
        <p14:creationId xmlns:p14="http://schemas.microsoft.com/office/powerpoint/2010/main" val="4115788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36E07-72B7-435D-8C55-A85B38175988}"/>
              </a:ext>
            </a:extLst>
          </p:cNvPr>
          <p:cNvSpPr>
            <a:spLocks noGrp="1"/>
          </p:cNvSpPr>
          <p:nvPr>
            <p:ph type="title"/>
          </p:nvPr>
        </p:nvSpPr>
        <p:spPr/>
        <p:txBody>
          <a:bodyPr>
            <a:normAutofit/>
          </a:bodyPr>
          <a:lstStyle/>
          <a:p>
            <a:r>
              <a:rPr lang="en-US" sz="6000" dirty="0">
                <a:latin typeface="+mn-lt"/>
              </a:rPr>
              <a:t>Educate</a:t>
            </a:r>
          </a:p>
        </p:txBody>
      </p:sp>
      <p:sp>
        <p:nvSpPr>
          <p:cNvPr id="3" name="Content Placeholder 2">
            <a:extLst>
              <a:ext uri="{FF2B5EF4-FFF2-40B4-BE49-F238E27FC236}">
                <a16:creationId xmlns:a16="http://schemas.microsoft.com/office/drawing/2014/main" id="{9B42B19B-8523-4BAC-96DE-8E66C955FE05}"/>
              </a:ext>
            </a:extLst>
          </p:cNvPr>
          <p:cNvSpPr>
            <a:spLocks noGrp="1"/>
          </p:cNvSpPr>
          <p:nvPr>
            <p:ph idx="1"/>
          </p:nvPr>
        </p:nvSpPr>
        <p:spPr>
          <a:xfrm>
            <a:off x="3635753" y="722702"/>
            <a:ext cx="7957888" cy="5678098"/>
          </a:xfrm>
        </p:spPr>
        <p:txBody>
          <a:bodyPr>
            <a:noAutofit/>
          </a:bodyPr>
          <a:lstStyle/>
          <a:p>
            <a:pPr marL="0" marR="0" lvl="0" indent="0">
              <a:spcBef>
                <a:spcPts val="0"/>
              </a:spcBef>
              <a:spcAft>
                <a:spcPts val="600"/>
              </a:spcAft>
              <a:buNone/>
            </a:pPr>
            <a:r>
              <a:rPr lang="en-US" sz="2900" b="1" dirty="0">
                <a:solidFill>
                  <a:schemeClr val="tx1"/>
                </a:solidFill>
                <a:effectLst/>
                <a:ea typeface="Malgun Gothic Semilight" panose="020B0502040204020203" pitchFamily="34" charset="-128"/>
                <a:cs typeface="Malgun Gothic Semilight" panose="020B0502040204020203" pitchFamily="34" charset="-128"/>
              </a:rPr>
              <a:t>Provide a variety of learning opportunities, sector news and best practice resources:</a:t>
            </a:r>
          </a:p>
          <a:p>
            <a:pPr>
              <a:buFont typeface="Arial" panose="020B0604020202020204" pitchFamily="34" charset="0"/>
              <a:buChar char="•"/>
            </a:pPr>
            <a:r>
              <a:rPr lang="en-US" sz="1800" b="0" i="0" dirty="0">
                <a:solidFill>
                  <a:srgbClr val="000000"/>
                </a:solidFill>
                <a:effectLst/>
              </a:rPr>
              <a:t>Held the annual Nonprofit Leadership Conference in Bismarck with 108 attendees. </a:t>
            </a:r>
            <a:endParaRPr lang="en-US" sz="1800" dirty="0"/>
          </a:p>
          <a:p>
            <a:pPr>
              <a:buFont typeface="Arial" panose="020B0604020202020204" pitchFamily="34" charset="0"/>
              <a:buChar char="•"/>
            </a:pPr>
            <a:r>
              <a:rPr lang="en-US" sz="1800" b="0" i="0" dirty="0">
                <a:solidFill>
                  <a:srgbClr val="000000"/>
                </a:solidFill>
                <a:effectLst/>
              </a:rPr>
              <a:t>Shared more than 100 learning opportunities offered by partners, including </a:t>
            </a:r>
            <a:r>
              <a:rPr lang="en-US" sz="1800" b="0" i="0" dirty="0" err="1">
                <a:solidFill>
                  <a:srgbClr val="000000"/>
                </a:solidFill>
                <a:effectLst/>
              </a:rPr>
              <a:t>Bloomerang</a:t>
            </a:r>
            <a:r>
              <a:rPr lang="en-US" sz="1800" b="0" i="0" dirty="0">
                <a:solidFill>
                  <a:srgbClr val="000000"/>
                </a:solidFill>
                <a:effectLst/>
              </a:rPr>
              <a:t>, </a:t>
            </a:r>
            <a:r>
              <a:rPr lang="en-US" sz="1800" b="0" i="0" dirty="0" err="1">
                <a:solidFill>
                  <a:srgbClr val="000000"/>
                </a:solidFill>
                <a:effectLst/>
              </a:rPr>
              <a:t>DonorDock</a:t>
            </a:r>
            <a:r>
              <a:rPr lang="en-US" sz="1800" b="0" i="0" dirty="0">
                <a:solidFill>
                  <a:srgbClr val="000000"/>
                </a:solidFill>
                <a:effectLst/>
              </a:rPr>
              <a:t>, Grant Station, and multiple offering from the National Council of Nonprofits and member organizations. </a:t>
            </a:r>
            <a:endParaRPr lang="en-US" sz="1800" dirty="0"/>
          </a:p>
          <a:p>
            <a:pPr>
              <a:buFont typeface="Arial" panose="020B0604020202020204" pitchFamily="34" charset="0"/>
              <a:buChar char="•"/>
            </a:pPr>
            <a:r>
              <a:rPr lang="en-US" sz="1800" b="0" i="0" dirty="0">
                <a:solidFill>
                  <a:srgbClr val="000000"/>
                </a:solidFill>
                <a:effectLst/>
              </a:rPr>
              <a:t>Published monthly “Learning Lookout” education programming update.</a:t>
            </a:r>
            <a:endParaRPr lang="en-US" sz="1800" dirty="0"/>
          </a:p>
          <a:p>
            <a:pPr>
              <a:buFont typeface="Arial" panose="020B0604020202020204" pitchFamily="34" charset="0"/>
              <a:buChar char="•"/>
            </a:pPr>
            <a:r>
              <a:rPr lang="en-US" sz="1800" b="0" i="0" dirty="0">
                <a:solidFill>
                  <a:srgbClr val="000000"/>
                </a:solidFill>
                <a:effectLst/>
              </a:rPr>
              <a:t>Provided technical assistance and referrals to members and potential members. </a:t>
            </a:r>
            <a:endParaRPr lang="en-US" sz="1800" dirty="0"/>
          </a:p>
          <a:p>
            <a:pPr>
              <a:buFont typeface="Arial" panose="020B0604020202020204" pitchFamily="34" charset="0"/>
              <a:buChar char="•"/>
            </a:pPr>
            <a:r>
              <a:rPr lang="en-US" sz="1800" b="0" i="0" dirty="0">
                <a:solidFill>
                  <a:srgbClr val="000000"/>
                </a:solidFill>
                <a:effectLst/>
              </a:rPr>
              <a:t>Published the monthly Nonprofit Network newsletter and distributed information via email and social media on timely nonprofit issues.</a:t>
            </a:r>
            <a:endParaRPr lang="en-US" sz="1800" dirty="0"/>
          </a:p>
        </p:txBody>
      </p:sp>
      <p:grpSp>
        <p:nvGrpSpPr>
          <p:cNvPr id="7" name="Group 6">
            <a:extLst>
              <a:ext uri="{FF2B5EF4-FFF2-40B4-BE49-F238E27FC236}">
                <a16:creationId xmlns:a16="http://schemas.microsoft.com/office/drawing/2014/main" id="{BDDE0CE6-F8A1-9A4E-B41A-530AB355FCE0}"/>
              </a:ext>
            </a:extLst>
          </p:cNvPr>
          <p:cNvGrpSpPr/>
          <p:nvPr/>
        </p:nvGrpSpPr>
        <p:grpSpPr>
          <a:xfrm>
            <a:off x="104721" y="6281978"/>
            <a:ext cx="3876472" cy="347548"/>
            <a:chOff x="104721" y="6281978"/>
            <a:chExt cx="3876472" cy="347548"/>
          </a:xfrm>
        </p:grpSpPr>
        <p:pic>
          <p:nvPicPr>
            <p:cNvPr id="8" name="Picture 7">
              <a:extLst>
                <a:ext uri="{FF2B5EF4-FFF2-40B4-BE49-F238E27FC236}">
                  <a16:creationId xmlns:a16="http://schemas.microsoft.com/office/drawing/2014/main" id="{798792C8-2CF4-CD19-28E8-BA70C88E8F9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4721" y="6281978"/>
              <a:ext cx="984069" cy="347548"/>
            </a:xfrm>
            <a:prstGeom prst="rect">
              <a:avLst/>
            </a:prstGeom>
          </p:spPr>
        </p:pic>
        <p:sp>
          <p:nvSpPr>
            <p:cNvPr id="9" name="TextBox 8">
              <a:extLst>
                <a:ext uri="{FF2B5EF4-FFF2-40B4-BE49-F238E27FC236}">
                  <a16:creationId xmlns:a16="http://schemas.microsoft.com/office/drawing/2014/main" id="{DB76A3B2-7276-4E91-8A33-63C64B177A47}"/>
                </a:ext>
              </a:extLst>
            </p:cNvPr>
            <p:cNvSpPr txBox="1"/>
            <p:nvPr/>
          </p:nvSpPr>
          <p:spPr>
            <a:xfrm>
              <a:off x="1255190" y="6286475"/>
              <a:ext cx="27260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50000"/>
                      <a:lumOff val="50000"/>
                    </a:prstClr>
                  </a:solidFill>
                  <a:effectLst/>
                  <a:uLnTx/>
                  <a:uFillTx/>
                  <a:latin typeface="Garamond" panose="02020404030301010803" pitchFamily="18" charset="0"/>
                  <a:ea typeface="+mn-ea"/>
                  <a:cs typeface="+mn-cs"/>
                </a:rPr>
                <a:t>Educate. Advocate. Connect.</a:t>
              </a:r>
            </a:p>
          </p:txBody>
        </p:sp>
      </p:grpSp>
    </p:spTree>
    <p:extLst>
      <p:ext uri="{BB962C8B-B14F-4D97-AF65-F5344CB8AC3E}">
        <p14:creationId xmlns:p14="http://schemas.microsoft.com/office/powerpoint/2010/main" val="271390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EA951-79E8-4BEE-B7E6-706B7FC857D8}"/>
              </a:ext>
            </a:extLst>
          </p:cNvPr>
          <p:cNvSpPr>
            <a:spLocks noGrp="1"/>
          </p:cNvSpPr>
          <p:nvPr>
            <p:ph type="title"/>
          </p:nvPr>
        </p:nvSpPr>
        <p:spPr/>
        <p:txBody>
          <a:bodyPr>
            <a:normAutofit/>
          </a:bodyPr>
          <a:lstStyle/>
          <a:p>
            <a:r>
              <a:rPr lang="en-US" sz="5400" dirty="0">
                <a:latin typeface="+mn-lt"/>
              </a:rPr>
              <a:t>Advocate</a:t>
            </a:r>
          </a:p>
        </p:txBody>
      </p:sp>
      <p:sp>
        <p:nvSpPr>
          <p:cNvPr id="3" name="Content Placeholder 2">
            <a:extLst>
              <a:ext uri="{FF2B5EF4-FFF2-40B4-BE49-F238E27FC236}">
                <a16:creationId xmlns:a16="http://schemas.microsoft.com/office/drawing/2014/main" id="{5C8ED7DC-B08F-4F24-AC4E-84DDDAA4A8BB}"/>
              </a:ext>
            </a:extLst>
          </p:cNvPr>
          <p:cNvSpPr>
            <a:spLocks noGrp="1"/>
          </p:cNvSpPr>
          <p:nvPr>
            <p:ph sz="half" idx="2"/>
          </p:nvPr>
        </p:nvSpPr>
        <p:spPr>
          <a:xfrm>
            <a:off x="3592674" y="929220"/>
            <a:ext cx="7857095" cy="5311980"/>
          </a:xfrm>
        </p:spPr>
        <p:txBody>
          <a:bodyPr>
            <a:normAutofit fontScale="55000" lnSpcReduction="20000"/>
          </a:bodyPr>
          <a:lstStyle/>
          <a:p>
            <a:pPr marL="0" marR="0" indent="0">
              <a:lnSpc>
                <a:spcPct val="115000"/>
              </a:lnSpc>
              <a:spcBef>
                <a:spcPts val="0"/>
              </a:spcBef>
              <a:spcAft>
                <a:spcPts val="0"/>
              </a:spcAft>
              <a:buNone/>
            </a:pPr>
            <a:r>
              <a:rPr lang="en-US" sz="5900" b="1" dirty="0">
                <a:solidFill>
                  <a:schemeClr val="tx1"/>
                </a:solidFill>
                <a:effectLst/>
                <a:ea typeface="Malgun Gothic Semilight" panose="020B0502040204020203" pitchFamily="34" charset="-128"/>
                <a:cs typeface="Malgun Gothic Semilight" panose="020B0502040204020203" pitchFamily="34" charset="-128"/>
              </a:rPr>
              <a:t>A voice for member organizations and the North Dakota nonprofit sector:</a:t>
            </a:r>
          </a:p>
          <a:p>
            <a:pPr>
              <a:buFont typeface="Arial" panose="020B0604020202020204" pitchFamily="34" charset="0"/>
              <a:buChar char="•"/>
            </a:pPr>
            <a:r>
              <a:rPr lang="en-US" sz="4400" b="0" i="0" dirty="0">
                <a:solidFill>
                  <a:srgbClr val="000000"/>
                </a:solidFill>
                <a:effectLst/>
              </a:rPr>
              <a:t>Represented nonprofits in the Main Street Initiative. </a:t>
            </a:r>
            <a:endParaRPr lang="en-US" sz="4400" dirty="0"/>
          </a:p>
          <a:p>
            <a:pPr>
              <a:buFont typeface="Arial" panose="020B0604020202020204" pitchFamily="34" charset="0"/>
              <a:buChar char="•"/>
            </a:pPr>
            <a:r>
              <a:rPr lang="en-US" sz="4400" b="0" i="0" dirty="0">
                <a:solidFill>
                  <a:srgbClr val="000000"/>
                </a:solidFill>
                <a:effectLst/>
              </a:rPr>
              <a:t>Sold and distributed the Nonprofit Advocacy toolkit.</a:t>
            </a:r>
            <a:endParaRPr lang="en-US" sz="4400" dirty="0"/>
          </a:p>
          <a:p>
            <a:pPr>
              <a:buFont typeface="Arial" panose="020B0604020202020204" pitchFamily="34" charset="0"/>
              <a:buChar char="•"/>
            </a:pPr>
            <a:r>
              <a:rPr lang="en-US" sz="4400" b="0" i="0" dirty="0">
                <a:solidFill>
                  <a:srgbClr val="000000"/>
                </a:solidFill>
                <a:effectLst/>
              </a:rPr>
              <a:t>Presented Advocacy 101 training to multiple groups.</a:t>
            </a:r>
            <a:endParaRPr lang="en-US" sz="4400" dirty="0"/>
          </a:p>
          <a:p>
            <a:pPr>
              <a:buFont typeface="Arial" panose="020B0604020202020204" pitchFamily="34" charset="0"/>
              <a:buChar char="•"/>
            </a:pPr>
            <a:r>
              <a:rPr lang="en-US" sz="4400" b="0" i="0" dirty="0">
                <a:solidFill>
                  <a:srgbClr val="000000"/>
                </a:solidFill>
                <a:effectLst/>
              </a:rPr>
              <a:t>Distributed the bi-monthly Nonprofit Advocacy Matters publication in partnership with the National Council of Nonprofits. </a:t>
            </a:r>
            <a:endParaRPr lang="en-US" sz="4400" dirty="0"/>
          </a:p>
          <a:p>
            <a:pPr>
              <a:buFont typeface="Arial" panose="020B0604020202020204" pitchFamily="34" charset="0"/>
              <a:buChar char="•"/>
            </a:pPr>
            <a:r>
              <a:rPr lang="en-US" sz="4400" b="0" i="0" dirty="0">
                <a:solidFill>
                  <a:srgbClr val="000000"/>
                </a:solidFill>
                <a:effectLst/>
              </a:rPr>
              <a:t>Marketed and distributed the North Dakota Nonprofit Sector Report.</a:t>
            </a:r>
            <a:endParaRPr lang="en-US" sz="4400" dirty="0"/>
          </a:p>
          <a:p>
            <a:pPr marL="0" marR="0">
              <a:spcBef>
                <a:spcPts val="0"/>
              </a:spcBef>
              <a:spcAft>
                <a:spcPts val="0"/>
              </a:spcAft>
            </a:pP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lvl="1"/>
            <a:endParaRPr lang="en-US" dirty="0"/>
          </a:p>
          <a:p>
            <a:pPr lvl="1"/>
            <a:endParaRPr lang="en-US" dirty="0"/>
          </a:p>
        </p:txBody>
      </p:sp>
      <p:grpSp>
        <p:nvGrpSpPr>
          <p:cNvPr id="11" name="Group 10">
            <a:extLst>
              <a:ext uri="{FF2B5EF4-FFF2-40B4-BE49-F238E27FC236}">
                <a16:creationId xmlns:a16="http://schemas.microsoft.com/office/drawing/2014/main" id="{0132B23A-CAE9-ADD9-761A-4E80EE973698}"/>
              </a:ext>
            </a:extLst>
          </p:cNvPr>
          <p:cNvGrpSpPr/>
          <p:nvPr/>
        </p:nvGrpSpPr>
        <p:grpSpPr>
          <a:xfrm>
            <a:off x="104721" y="6281978"/>
            <a:ext cx="3876472" cy="347548"/>
            <a:chOff x="104721" y="6281978"/>
            <a:chExt cx="3876472" cy="347548"/>
          </a:xfrm>
        </p:grpSpPr>
        <p:pic>
          <p:nvPicPr>
            <p:cNvPr id="12" name="Picture 11">
              <a:extLst>
                <a:ext uri="{FF2B5EF4-FFF2-40B4-BE49-F238E27FC236}">
                  <a16:creationId xmlns:a16="http://schemas.microsoft.com/office/drawing/2014/main" id="{C3197201-F607-35D3-1D80-8DDFD170BCE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4721" y="6281978"/>
              <a:ext cx="984069" cy="347548"/>
            </a:xfrm>
            <a:prstGeom prst="rect">
              <a:avLst/>
            </a:prstGeom>
          </p:spPr>
        </p:pic>
        <p:sp>
          <p:nvSpPr>
            <p:cNvPr id="13" name="TextBox 12">
              <a:extLst>
                <a:ext uri="{FF2B5EF4-FFF2-40B4-BE49-F238E27FC236}">
                  <a16:creationId xmlns:a16="http://schemas.microsoft.com/office/drawing/2014/main" id="{22A6E732-758C-3ACD-E21A-0E60F2C83C4F}"/>
                </a:ext>
              </a:extLst>
            </p:cNvPr>
            <p:cNvSpPr txBox="1"/>
            <p:nvPr/>
          </p:nvSpPr>
          <p:spPr>
            <a:xfrm>
              <a:off x="1255190" y="6286475"/>
              <a:ext cx="27260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50000"/>
                      <a:lumOff val="50000"/>
                    </a:prstClr>
                  </a:solidFill>
                  <a:effectLst/>
                  <a:uLnTx/>
                  <a:uFillTx/>
                  <a:latin typeface="Garamond" panose="02020404030301010803" pitchFamily="18" charset="0"/>
                  <a:ea typeface="+mn-ea"/>
                  <a:cs typeface="+mn-cs"/>
                </a:rPr>
                <a:t>Educate. Advocate. Connect.</a:t>
              </a:r>
            </a:p>
          </p:txBody>
        </p:sp>
      </p:grpSp>
    </p:spTree>
    <p:extLst>
      <p:ext uri="{BB962C8B-B14F-4D97-AF65-F5344CB8AC3E}">
        <p14:creationId xmlns:p14="http://schemas.microsoft.com/office/powerpoint/2010/main" val="402823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75D8A-2C69-4F55-B127-D4A22F1C131C}"/>
              </a:ext>
            </a:extLst>
          </p:cNvPr>
          <p:cNvSpPr>
            <a:spLocks noGrp="1"/>
          </p:cNvSpPr>
          <p:nvPr>
            <p:ph type="title"/>
          </p:nvPr>
        </p:nvSpPr>
        <p:spPr/>
        <p:txBody>
          <a:bodyPr>
            <a:normAutofit/>
          </a:bodyPr>
          <a:lstStyle/>
          <a:p>
            <a:r>
              <a:rPr lang="en-US" sz="6000" dirty="0">
                <a:latin typeface="+mn-lt"/>
              </a:rPr>
              <a:t>Connect</a:t>
            </a:r>
          </a:p>
        </p:txBody>
      </p:sp>
      <p:grpSp>
        <p:nvGrpSpPr>
          <p:cNvPr id="11" name="Group 10">
            <a:extLst>
              <a:ext uri="{FF2B5EF4-FFF2-40B4-BE49-F238E27FC236}">
                <a16:creationId xmlns:a16="http://schemas.microsoft.com/office/drawing/2014/main" id="{1DCF3AEA-0836-3C48-2225-AD461A8485F2}"/>
              </a:ext>
            </a:extLst>
          </p:cNvPr>
          <p:cNvGrpSpPr/>
          <p:nvPr/>
        </p:nvGrpSpPr>
        <p:grpSpPr>
          <a:xfrm>
            <a:off x="104721" y="6281978"/>
            <a:ext cx="3876472" cy="347548"/>
            <a:chOff x="104721" y="6281978"/>
            <a:chExt cx="3876472" cy="347548"/>
          </a:xfrm>
        </p:grpSpPr>
        <p:pic>
          <p:nvPicPr>
            <p:cNvPr id="12" name="Picture 11">
              <a:extLst>
                <a:ext uri="{FF2B5EF4-FFF2-40B4-BE49-F238E27FC236}">
                  <a16:creationId xmlns:a16="http://schemas.microsoft.com/office/drawing/2014/main" id="{8B2F5620-6781-C2BB-7E85-0BC18F5653F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4721" y="6281978"/>
              <a:ext cx="984069" cy="347548"/>
            </a:xfrm>
            <a:prstGeom prst="rect">
              <a:avLst/>
            </a:prstGeom>
          </p:spPr>
        </p:pic>
        <p:sp>
          <p:nvSpPr>
            <p:cNvPr id="13" name="TextBox 12">
              <a:extLst>
                <a:ext uri="{FF2B5EF4-FFF2-40B4-BE49-F238E27FC236}">
                  <a16:creationId xmlns:a16="http://schemas.microsoft.com/office/drawing/2014/main" id="{890ECE29-53FC-5F97-EA3B-FE7C47269480}"/>
                </a:ext>
              </a:extLst>
            </p:cNvPr>
            <p:cNvSpPr txBox="1"/>
            <p:nvPr/>
          </p:nvSpPr>
          <p:spPr>
            <a:xfrm>
              <a:off x="1255190" y="6286475"/>
              <a:ext cx="27260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50000"/>
                      <a:lumOff val="50000"/>
                    </a:prstClr>
                  </a:solidFill>
                  <a:effectLst/>
                  <a:uLnTx/>
                  <a:uFillTx/>
                  <a:latin typeface="Garamond" panose="02020404030301010803" pitchFamily="18" charset="0"/>
                  <a:ea typeface="+mn-ea"/>
                  <a:cs typeface="+mn-cs"/>
                </a:rPr>
                <a:t>Educate. Advocate. Connect.</a:t>
              </a:r>
            </a:p>
          </p:txBody>
        </p:sp>
      </p:grpSp>
      <p:sp>
        <p:nvSpPr>
          <p:cNvPr id="10" name="Content Placeholder 2">
            <a:extLst>
              <a:ext uri="{FF2B5EF4-FFF2-40B4-BE49-F238E27FC236}">
                <a16:creationId xmlns:a16="http://schemas.microsoft.com/office/drawing/2014/main" id="{93F5237E-33B3-FF3D-ED71-6A75EF400D28}"/>
              </a:ext>
            </a:extLst>
          </p:cNvPr>
          <p:cNvSpPr txBox="1">
            <a:spLocks/>
          </p:cNvSpPr>
          <p:nvPr/>
        </p:nvSpPr>
        <p:spPr>
          <a:xfrm>
            <a:off x="3620530" y="759125"/>
            <a:ext cx="7159765" cy="5296618"/>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marR="0" lvl="0" indent="0" algn="l" defTabSz="914400" rtl="0" eaLnBrk="1" fontAlgn="auto" latinLnBrk="0" hangingPunct="1">
              <a:lnSpc>
                <a:spcPct val="115000"/>
              </a:lnSpc>
              <a:spcBef>
                <a:spcPts val="0"/>
              </a:spcBef>
              <a:spcAft>
                <a:spcPts val="600"/>
              </a:spcAft>
              <a:buClr>
                <a:srgbClr val="1D5692"/>
              </a:buClr>
              <a:buSzTx/>
              <a:buFont typeface="Wingdings 2" pitchFamily="18" charset="2"/>
              <a:buNone/>
              <a:tabLst/>
              <a:defRPr/>
            </a:pPr>
            <a:r>
              <a:rPr kumimoji="0" lang="en-US" sz="2900" b="1" i="0" u="none" strike="noStrike" kern="1200" cap="none" spc="0" normalizeH="0" baseline="0" noProof="0" dirty="0">
                <a:ln>
                  <a:noFill/>
                </a:ln>
                <a:solidFill>
                  <a:schemeClr val="tx1"/>
                </a:solidFill>
                <a:effectLst/>
                <a:uLnTx/>
                <a:uFillTx/>
                <a:ea typeface="Malgun Gothic Semilight" panose="020B0502040204020203" pitchFamily="34" charset="-128"/>
                <a:cs typeface="Malgun Gothic Semilight" panose="020B0502040204020203" pitchFamily="34" charset="-128"/>
              </a:rPr>
              <a:t>A network of members throughout North Dakota and across the country:</a:t>
            </a:r>
          </a:p>
          <a:p>
            <a:pPr>
              <a:buFont typeface="Arial" panose="020B0604020202020204" pitchFamily="34" charset="0"/>
              <a:buChar char="•"/>
            </a:pPr>
            <a:r>
              <a:rPr lang="en-US" sz="2000" b="0" i="0" dirty="0">
                <a:solidFill>
                  <a:srgbClr val="000000"/>
                </a:solidFill>
                <a:effectLst/>
              </a:rPr>
              <a:t>Engaged 150 North Dakota nonprofits as member organizations and 30 businesses, government agencies and individuals as associate members. </a:t>
            </a:r>
            <a:endParaRPr lang="en-US" sz="2000" dirty="0"/>
          </a:p>
          <a:p>
            <a:pPr>
              <a:buFont typeface="Arial" panose="020B0604020202020204" pitchFamily="34" charset="0"/>
              <a:buChar char="•"/>
            </a:pPr>
            <a:r>
              <a:rPr lang="en-US" sz="2000" b="0" i="0" dirty="0">
                <a:solidFill>
                  <a:srgbClr val="000000"/>
                </a:solidFill>
                <a:effectLst/>
              </a:rPr>
              <a:t>Posted member job openings on the website and shared via the newsletter as a free member benefit. </a:t>
            </a:r>
            <a:endParaRPr lang="en-US" sz="2000" dirty="0"/>
          </a:p>
          <a:p>
            <a:pPr>
              <a:buFont typeface="Arial" panose="020B0604020202020204" pitchFamily="34" charset="0"/>
              <a:buChar char="•"/>
            </a:pPr>
            <a:r>
              <a:rPr lang="en-US" sz="2000" b="0" i="0" dirty="0">
                <a:solidFill>
                  <a:srgbClr val="000000"/>
                </a:solidFill>
                <a:effectLst/>
              </a:rPr>
              <a:t>Offered cost-saving/preferred partner programs for members. </a:t>
            </a:r>
            <a:endParaRPr lang="en-US" sz="2000" dirty="0"/>
          </a:p>
          <a:p>
            <a:pPr>
              <a:buFont typeface="Arial" panose="020B0604020202020204" pitchFamily="34" charset="0"/>
              <a:buChar char="•"/>
            </a:pPr>
            <a:r>
              <a:rPr lang="en-US" sz="2000" b="0" i="0" dirty="0">
                <a:solidFill>
                  <a:srgbClr val="000000"/>
                </a:solidFill>
                <a:effectLst/>
              </a:rPr>
              <a:t>Connected North Dakota nonprofits to national issues through membership in the National Council of Nonprofits, the largest network of charitable nonprofits in the nation that serves to spot trends and share information critical to every nonprofits’ mission advancement.</a:t>
            </a:r>
            <a:endParaRPr lang="en-US" sz="2000" dirty="0"/>
          </a:p>
          <a:p>
            <a:pPr marL="685800" marR="0" lvl="1" indent="-182880" algn="l" defTabSz="914400" rtl="0" eaLnBrk="1" fontAlgn="auto" latinLnBrk="0" hangingPunct="1">
              <a:lnSpc>
                <a:spcPct val="90000"/>
              </a:lnSpc>
              <a:spcBef>
                <a:spcPts val="250"/>
              </a:spcBef>
              <a:spcAft>
                <a:spcPts val="250"/>
              </a:spcAft>
              <a:buClr>
                <a:srgbClr val="1D5692"/>
              </a:buClr>
              <a:buSzTx/>
              <a:buFont typeface="Wingdings 2" pitchFamily="18" charset="2"/>
              <a:buChar char=""/>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370801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97E58-4D94-428C-923D-DCFAE9830E11}"/>
              </a:ext>
            </a:extLst>
          </p:cNvPr>
          <p:cNvSpPr>
            <a:spLocks noGrp="1"/>
          </p:cNvSpPr>
          <p:nvPr>
            <p:ph type="title"/>
          </p:nvPr>
        </p:nvSpPr>
        <p:spPr>
          <a:xfrm>
            <a:off x="104722" y="1123837"/>
            <a:ext cx="3248078" cy="4601183"/>
          </a:xfrm>
        </p:spPr>
        <p:txBody>
          <a:bodyPr>
            <a:normAutofit/>
          </a:bodyPr>
          <a:lstStyle/>
          <a:p>
            <a:r>
              <a:rPr lang="en-US" sz="4400" dirty="0">
                <a:latin typeface="+mn-lt"/>
              </a:rPr>
              <a:t>NDANO Staff</a:t>
            </a:r>
          </a:p>
        </p:txBody>
      </p:sp>
      <p:grpSp>
        <p:nvGrpSpPr>
          <p:cNvPr id="10" name="Group 9">
            <a:extLst>
              <a:ext uri="{FF2B5EF4-FFF2-40B4-BE49-F238E27FC236}">
                <a16:creationId xmlns:a16="http://schemas.microsoft.com/office/drawing/2014/main" id="{35F18C5B-C7DC-7F73-9BC5-FDFC9029CA5B}"/>
              </a:ext>
            </a:extLst>
          </p:cNvPr>
          <p:cNvGrpSpPr/>
          <p:nvPr/>
        </p:nvGrpSpPr>
        <p:grpSpPr>
          <a:xfrm>
            <a:off x="104721" y="6281978"/>
            <a:ext cx="3876472" cy="347548"/>
            <a:chOff x="104721" y="6281978"/>
            <a:chExt cx="3876472" cy="347548"/>
          </a:xfrm>
        </p:grpSpPr>
        <p:pic>
          <p:nvPicPr>
            <p:cNvPr id="15" name="Picture 14">
              <a:extLst>
                <a:ext uri="{FF2B5EF4-FFF2-40B4-BE49-F238E27FC236}">
                  <a16:creationId xmlns:a16="http://schemas.microsoft.com/office/drawing/2014/main" id="{44341A7E-861E-C0B6-0A7E-967F3E843C7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4721" y="6281978"/>
              <a:ext cx="984069" cy="347548"/>
            </a:xfrm>
            <a:prstGeom prst="rect">
              <a:avLst/>
            </a:prstGeom>
          </p:spPr>
        </p:pic>
        <p:sp>
          <p:nvSpPr>
            <p:cNvPr id="16" name="TextBox 15">
              <a:extLst>
                <a:ext uri="{FF2B5EF4-FFF2-40B4-BE49-F238E27FC236}">
                  <a16:creationId xmlns:a16="http://schemas.microsoft.com/office/drawing/2014/main" id="{01182FF3-0F9C-972C-9477-B44F6B1B86C0}"/>
                </a:ext>
              </a:extLst>
            </p:cNvPr>
            <p:cNvSpPr txBox="1"/>
            <p:nvPr/>
          </p:nvSpPr>
          <p:spPr>
            <a:xfrm>
              <a:off x="1255190" y="6286475"/>
              <a:ext cx="27260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50000"/>
                      <a:lumOff val="50000"/>
                    </a:prstClr>
                  </a:solidFill>
                  <a:effectLst/>
                  <a:uLnTx/>
                  <a:uFillTx/>
                  <a:latin typeface="Garamond" panose="02020404030301010803" pitchFamily="18" charset="0"/>
                  <a:ea typeface="+mn-ea"/>
                  <a:cs typeface="+mn-cs"/>
                </a:rPr>
                <a:t>Educate. Advocate. Connect.</a:t>
              </a:r>
            </a:p>
          </p:txBody>
        </p:sp>
      </p:grpSp>
      <p:graphicFrame>
        <p:nvGraphicFramePr>
          <p:cNvPr id="13" name="Diagram 12">
            <a:extLst>
              <a:ext uri="{FF2B5EF4-FFF2-40B4-BE49-F238E27FC236}">
                <a16:creationId xmlns:a16="http://schemas.microsoft.com/office/drawing/2014/main" id="{4726ADC3-E42B-1516-DC72-D785539FB286}"/>
              </a:ext>
            </a:extLst>
          </p:cNvPr>
          <p:cNvGraphicFramePr/>
          <p:nvPr>
            <p:extLst>
              <p:ext uri="{D42A27DB-BD31-4B8C-83A1-F6EECF244321}">
                <p14:modId xmlns:p14="http://schemas.microsoft.com/office/powerpoint/2010/main" val="290910828"/>
              </p:ext>
            </p:extLst>
          </p:nvPr>
        </p:nvGraphicFramePr>
        <p:xfrm>
          <a:off x="3240014" y="474033"/>
          <a:ext cx="8633204" cy="59007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1740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10CFD9-0AB0-AEF5-04AE-1F572C7DC310}"/>
              </a:ext>
            </a:extLst>
          </p:cNvPr>
          <p:cNvSpPr/>
          <p:nvPr/>
        </p:nvSpPr>
        <p:spPr>
          <a:xfrm>
            <a:off x="0" y="440180"/>
            <a:ext cx="9201444" cy="1323372"/>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a:ea typeface="+mn-ea"/>
              <a:cs typeface="+mn-cs"/>
            </a:endParaRPr>
          </a:p>
        </p:txBody>
      </p:sp>
      <p:sp>
        <p:nvSpPr>
          <p:cNvPr id="14" name="Title 13">
            <a:extLst>
              <a:ext uri="{FF2B5EF4-FFF2-40B4-BE49-F238E27FC236}">
                <a16:creationId xmlns:a16="http://schemas.microsoft.com/office/drawing/2014/main" id="{2159FD57-1C8D-4D25-AC1B-6C6B24524265}"/>
              </a:ext>
            </a:extLst>
          </p:cNvPr>
          <p:cNvSpPr>
            <a:spLocks noGrp="1"/>
          </p:cNvSpPr>
          <p:nvPr>
            <p:ph type="ctrTitle"/>
          </p:nvPr>
        </p:nvSpPr>
        <p:spPr>
          <a:xfrm>
            <a:off x="1069848" y="2545265"/>
            <a:ext cx="7315200" cy="1323372"/>
          </a:xfrm>
        </p:spPr>
        <p:txBody>
          <a:bodyPr>
            <a:normAutofit/>
          </a:bodyPr>
          <a:lstStyle/>
          <a:p>
            <a:r>
              <a:rPr lang="en-US" sz="8800" b="1" dirty="0">
                <a:latin typeface="+mn-lt"/>
              </a:rPr>
              <a:t>Adjourn</a:t>
            </a:r>
          </a:p>
        </p:txBody>
      </p:sp>
      <p:sp>
        <p:nvSpPr>
          <p:cNvPr id="2" name="Content Placeholder 1">
            <a:extLst>
              <a:ext uri="{FF2B5EF4-FFF2-40B4-BE49-F238E27FC236}">
                <a16:creationId xmlns:a16="http://schemas.microsoft.com/office/drawing/2014/main" id="{F846EF76-6015-CA6C-C18D-EBEDFAC7959A}"/>
              </a:ext>
            </a:extLst>
          </p:cNvPr>
          <p:cNvSpPr>
            <a:spLocks noGrp="1"/>
          </p:cNvSpPr>
          <p:nvPr>
            <p:ph type="subTitle" idx="1"/>
          </p:nvPr>
        </p:nvSpPr>
        <p:spPr>
          <a:xfrm>
            <a:off x="998182" y="3888760"/>
            <a:ext cx="5205047" cy="1573946"/>
          </a:xfrm>
        </p:spPr>
        <p:txBody>
          <a:bodyPr>
            <a:normAutofit/>
          </a:bodyPr>
          <a:lstStyle/>
          <a:p>
            <a:pPr marL="0" indent="0">
              <a:buNone/>
            </a:pPr>
            <a:r>
              <a:rPr lang="en-US" sz="8800" b="1" dirty="0">
                <a:solidFill>
                  <a:schemeClr val="bg1"/>
                </a:solidFill>
                <a:effectLst/>
                <a:latin typeface="Cochocib Script Latin Pro" panose="020B0604020202020204" pitchFamily="2" charset="0"/>
              </a:rPr>
              <a:t>Thank you</a:t>
            </a:r>
          </a:p>
        </p:txBody>
      </p:sp>
      <p:sp>
        <p:nvSpPr>
          <p:cNvPr id="15" name="Content Placeholder 14">
            <a:extLst>
              <a:ext uri="{FF2B5EF4-FFF2-40B4-BE49-F238E27FC236}">
                <a16:creationId xmlns:a16="http://schemas.microsoft.com/office/drawing/2014/main" id="{0AC76F03-8F1E-485B-AEC9-C8E9E008F9CF}"/>
              </a:ext>
            </a:extLst>
          </p:cNvPr>
          <p:cNvSpPr>
            <a:spLocks noGrp="1"/>
          </p:cNvSpPr>
          <p:nvPr>
            <p:ph sz="half" idx="4294967295"/>
          </p:nvPr>
        </p:nvSpPr>
        <p:spPr>
          <a:xfrm>
            <a:off x="4379187" y="3530642"/>
            <a:ext cx="4654061" cy="1780475"/>
          </a:xfrm>
        </p:spPr>
        <p:txBody>
          <a:bodyPr>
            <a:normAutofit/>
          </a:bodyPr>
          <a:lstStyle/>
          <a:p>
            <a:pPr marL="0" indent="0">
              <a:buNone/>
            </a:pPr>
            <a:r>
              <a:rPr lang="en-US" sz="2800" dirty="0">
                <a:solidFill>
                  <a:schemeClr val="bg1"/>
                </a:solidFill>
                <a:ea typeface="Malgun Gothic Semilight" panose="020B0502040204020203" pitchFamily="34" charset="-128"/>
                <a:cs typeface="Malgun Gothic Semilight" panose="020B0502040204020203" pitchFamily="34" charset="-128"/>
              </a:rPr>
              <a:t>for your NDANO membership &amp; support</a:t>
            </a:r>
          </a:p>
        </p:txBody>
      </p:sp>
      <p:cxnSp>
        <p:nvCxnSpPr>
          <p:cNvPr id="4" name="Straight Connector 3">
            <a:extLst>
              <a:ext uri="{FF2B5EF4-FFF2-40B4-BE49-F238E27FC236}">
                <a16:creationId xmlns:a16="http://schemas.microsoft.com/office/drawing/2014/main" id="{7B46B5F1-0D42-45BC-24FD-1BFFBAF3AFB9}"/>
              </a:ext>
            </a:extLst>
          </p:cNvPr>
          <p:cNvCxnSpPr>
            <a:cxnSpLocks/>
          </p:cNvCxnSpPr>
          <p:nvPr/>
        </p:nvCxnSpPr>
        <p:spPr>
          <a:xfrm>
            <a:off x="1069848" y="3708727"/>
            <a:ext cx="486268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E0396EA-02B0-C0A0-76C9-B7630DC4481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87644" y="847407"/>
            <a:ext cx="8079608" cy="737367"/>
          </a:xfrm>
          <a:prstGeom prst="rect">
            <a:avLst/>
          </a:prstGeom>
        </p:spPr>
      </p:pic>
    </p:spTree>
    <p:extLst>
      <p:ext uri="{BB962C8B-B14F-4D97-AF65-F5344CB8AC3E}">
        <p14:creationId xmlns:p14="http://schemas.microsoft.com/office/powerpoint/2010/main" val="3930560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8AF04-10D2-4621-896B-953E513853C1}"/>
              </a:ext>
            </a:extLst>
          </p:cNvPr>
          <p:cNvSpPr>
            <a:spLocks noGrp="1"/>
          </p:cNvSpPr>
          <p:nvPr>
            <p:ph type="title"/>
          </p:nvPr>
        </p:nvSpPr>
        <p:spPr/>
        <p:txBody>
          <a:bodyPr>
            <a:normAutofit/>
          </a:bodyPr>
          <a:lstStyle/>
          <a:p>
            <a:r>
              <a:rPr lang="en-US" sz="6000" dirty="0">
                <a:latin typeface="+mn-lt"/>
              </a:rPr>
              <a:t>Agenda</a:t>
            </a:r>
          </a:p>
        </p:txBody>
      </p:sp>
      <p:sp>
        <p:nvSpPr>
          <p:cNvPr id="3" name="Content Placeholder 2">
            <a:extLst>
              <a:ext uri="{FF2B5EF4-FFF2-40B4-BE49-F238E27FC236}">
                <a16:creationId xmlns:a16="http://schemas.microsoft.com/office/drawing/2014/main" id="{86394CDA-22C2-4841-B3DB-5EEC8D1A7E65}"/>
              </a:ext>
            </a:extLst>
          </p:cNvPr>
          <p:cNvSpPr>
            <a:spLocks noGrp="1"/>
          </p:cNvSpPr>
          <p:nvPr>
            <p:ph idx="1"/>
          </p:nvPr>
        </p:nvSpPr>
        <p:spPr/>
        <p:txBody>
          <a:bodyPr/>
          <a:lstStyle/>
          <a:p>
            <a:endParaRPr lang="en-US" sz="2800" dirty="0">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a:p>
            <a:r>
              <a:rPr lang="en-US" sz="2800" dirty="0">
                <a:solidFill>
                  <a:schemeClr val="tx1"/>
                </a:solidFill>
                <a:ea typeface="Malgun Gothic Semilight" panose="020B0502040204020203" pitchFamily="34" charset="-128"/>
                <a:cs typeface="Malgun Gothic Semilight" panose="020B0502040204020203" pitchFamily="34" charset="-128"/>
              </a:rPr>
              <a:t>Call to Order</a:t>
            </a:r>
          </a:p>
          <a:p>
            <a:r>
              <a:rPr lang="en-US" sz="2800" dirty="0">
                <a:solidFill>
                  <a:schemeClr val="tx1"/>
                </a:solidFill>
                <a:ea typeface="Malgun Gothic Semilight" panose="020B0502040204020203" pitchFamily="34" charset="-128"/>
                <a:cs typeface="Malgun Gothic Semilight" panose="020B0502040204020203" pitchFamily="34" charset="-128"/>
              </a:rPr>
              <a:t>Recognition of Board Service</a:t>
            </a:r>
          </a:p>
          <a:p>
            <a:r>
              <a:rPr lang="en-US" sz="2800" dirty="0">
                <a:solidFill>
                  <a:schemeClr val="tx1"/>
                </a:solidFill>
                <a:ea typeface="Malgun Gothic Semilight" panose="020B0502040204020203" pitchFamily="34" charset="-128"/>
                <a:cs typeface="Malgun Gothic Semilight" panose="020B0502040204020203" pitchFamily="34" charset="-128"/>
              </a:rPr>
              <a:t>Returning Board Members</a:t>
            </a:r>
          </a:p>
          <a:p>
            <a:r>
              <a:rPr lang="en-US" sz="2800" dirty="0">
                <a:solidFill>
                  <a:schemeClr val="tx1"/>
                </a:solidFill>
                <a:ea typeface="Malgun Gothic Semilight" panose="020B0502040204020203" pitchFamily="34" charset="-128"/>
                <a:cs typeface="Malgun Gothic Semilight" panose="020B0502040204020203" pitchFamily="34" charset="-128"/>
              </a:rPr>
              <a:t>2024 Year in Review</a:t>
            </a:r>
          </a:p>
          <a:p>
            <a:r>
              <a:rPr lang="en-US" sz="2800" dirty="0">
                <a:solidFill>
                  <a:schemeClr val="tx1"/>
                </a:solidFill>
                <a:ea typeface="Malgun Gothic Semilight" panose="020B0502040204020203" pitchFamily="34" charset="-128"/>
                <a:cs typeface="Malgun Gothic Semilight" panose="020B0502040204020203" pitchFamily="34" charset="-128"/>
              </a:rPr>
              <a:t>Looking Forward</a:t>
            </a:r>
          </a:p>
          <a:p>
            <a:r>
              <a:rPr lang="en-US" sz="2800" dirty="0">
                <a:solidFill>
                  <a:schemeClr val="tx1"/>
                </a:solidFill>
                <a:ea typeface="Malgun Gothic Semilight" panose="020B0502040204020203" pitchFamily="34" charset="-128"/>
                <a:cs typeface="Malgun Gothic Semilight" panose="020B0502040204020203" pitchFamily="34" charset="-128"/>
              </a:rPr>
              <a:t>Adjourn</a:t>
            </a:r>
          </a:p>
          <a:p>
            <a:endParaRPr lang="en-US" dirty="0"/>
          </a:p>
        </p:txBody>
      </p:sp>
      <p:grpSp>
        <p:nvGrpSpPr>
          <p:cNvPr id="7" name="Group 6">
            <a:extLst>
              <a:ext uri="{FF2B5EF4-FFF2-40B4-BE49-F238E27FC236}">
                <a16:creationId xmlns:a16="http://schemas.microsoft.com/office/drawing/2014/main" id="{15A6E716-4CAE-42E8-814A-1C014A0B39E7}"/>
              </a:ext>
            </a:extLst>
          </p:cNvPr>
          <p:cNvGrpSpPr/>
          <p:nvPr/>
        </p:nvGrpSpPr>
        <p:grpSpPr>
          <a:xfrm>
            <a:off x="252919" y="6286475"/>
            <a:ext cx="3810560" cy="338554"/>
            <a:chOff x="104721" y="6286475"/>
            <a:chExt cx="3962029" cy="338554"/>
          </a:xfrm>
        </p:grpSpPr>
        <p:pic>
          <p:nvPicPr>
            <p:cNvPr id="5" name="Picture 4">
              <a:extLst>
                <a:ext uri="{FF2B5EF4-FFF2-40B4-BE49-F238E27FC236}">
                  <a16:creationId xmlns:a16="http://schemas.microsoft.com/office/drawing/2014/main" id="{6937E242-E598-473B-BCD3-E781FB87135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4721" y="6288622"/>
              <a:ext cx="984069" cy="334261"/>
            </a:xfrm>
            <a:prstGeom prst="rect">
              <a:avLst/>
            </a:prstGeom>
          </p:spPr>
        </p:pic>
        <p:sp>
          <p:nvSpPr>
            <p:cNvPr id="6" name="TextBox 5">
              <a:extLst>
                <a:ext uri="{FF2B5EF4-FFF2-40B4-BE49-F238E27FC236}">
                  <a16:creationId xmlns:a16="http://schemas.microsoft.com/office/drawing/2014/main" id="{ED62172F-0080-4760-BD88-371282764F37}"/>
                </a:ext>
              </a:extLst>
            </p:cNvPr>
            <p:cNvSpPr txBox="1"/>
            <p:nvPr/>
          </p:nvSpPr>
          <p:spPr>
            <a:xfrm>
              <a:off x="1255190" y="6286475"/>
              <a:ext cx="281156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50000"/>
                      <a:lumOff val="50000"/>
                    </a:prstClr>
                  </a:solidFill>
                  <a:effectLst/>
                  <a:uLnTx/>
                  <a:uFillTx/>
                  <a:latin typeface="Garamond" panose="02020404030301010803" pitchFamily="18" charset="0"/>
                  <a:ea typeface="+mn-ea"/>
                  <a:cs typeface="+mn-cs"/>
                </a:rPr>
                <a:t>Educate. Advocate. Connect.</a:t>
              </a:r>
            </a:p>
          </p:txBody>
        </p:sp>
      </p:grpSp>
    </p:spTree>
    <p:extLst>
      <p:ext uri="{BB962C8B-B14F-4D97-AF65-F5344CB8AC3E}">
        <p14:creationId xmlns:p14="http://schemas.microsoft.com/office/powerpoint/2010/main" val="3874340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EC2B2-3B91-C9C3-CECB-F199F83B8874}"/>
              </a:ext>
            </a:extLst>
          </p:cNvPr>
          <p:cNvSpPr>
            <a:spLocks noGrp="1"/>
          </p:cNvSpPr>
          <p:nvPr>
            <p:ph type="title"/>
          </p:nvPr>
        </p:nvSpPr>
        <p:spPr>
          <a:xfrm>
            <a:off x="252918" y="1123837"/>
            <a:ext cx="3079561" cy="4601183"/>
          </a:xfrm>
        </p:spPr>
        <p:txBody>
          <a:bodyPr/>
          <a:lstStyle/>
          <a:p>
            <a:pPr algn="ctr"/>
            <a:r>
              <a:rPr lang="en-US" dirty="0"/>
              <a:t>NDANO </a:t>
            </a:r>
            <a:br>
              <a:rPr lang="en-US" dirty="0"/>
            </a:br>
            <a:r>
              <a:rPr lang="en-US" dirty="0"/>
              <a:t>Annual Meeting Minutes</a:t>
            </a:r>
            <a:br>
              <a:rPr lang="en-US" dirty="0"/>
            </a:br>
            <a:br>
              <a:rPr lang="en-US"/>
            </a:br>
            <a:r>
              <a:rPr lang="en-US"/>
              <a:t>May 30, 2024</a:t>
            </a:r>
            <a:endParaRPr lang="en-US" dirty="0"/>
          </a:p>
        </p:txBody>
      </p:sp>
      <p:sp>
        <p:nvSpPr>
          <p:cNvPr id="8" name="Rectangle 2">
            <a:extLst>
              <a:ext uri="{FF2B5EF4-FFF2-40B4-BE49-F238E27FC236}">
                <a16:creationId xmlns:a16="http://schemas.microsoft.com/office/drawing/2014/main" id="{8E0D05AB-1A50-95C1-EA6E-5B5B51FF68EC}"/>
              </a:ext>
            </a:extLst>
          </p:cNvPr>
          <p:cNvSpPr>
            <a:spLocks noChangeArrowheads="1"/>
          </p:cNvSpPr>
          <p:nvPr/>
        </p:nvSpPr>
        <p:spPr bwMode="auto">
          <a:xfrm>
            <a:off x="4134552" y="0"/>
            <a:ext cx="805744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Picture 1">
            <a:extLst>
              <a:ext uri="{FF2B5EF4-FFF2-40B4-BE49-F238E27FC236}">
                <a16:creationId xmlns:a16="http://schemas.microsoft.com/office/drawing/2014/main" id="{5ACE0071-A411-7FA0-1346-447D0DEA94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7755" y="371847"/>
            <a:ext cx="4933846" cy="54292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a:extLst>
              <a:ext uri="{FF2B5EF4-FFF2-40B4-BE49-F238E27FC236}">
                <a16:creationId xmlns:a16="http://schemas.microsoft.com/office/drawing/2014/main" id="{552002F8-34E9-ABFE-5EB1-5607E504CC19}"/>
              </a:ext>
            </a:extLst>
          </p:cNvPr>
          <p:cNvSpPr>
            <a:spLocks noChangeArrowheads="1"/>
          </p:cNvSpPr>
          <p:nvPr/>
        </p:nvSpPr>
        <p:spPr bwMode="auto">
          <a:xfrm>
            <a:off x="3979597" y="-89446"/>
            <a:ext cx="6972884" cy="7533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b="1" dirty="0">
              <a:latin typeface="Arial" panose="020B060402020202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b="1" dirty="0">
              <a:latin typeface="Arial" panose="020B060402020202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b="1" dirty="0">
              <a:latin typeface="Arial" panose="020B060402020202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Calibri" panose="020F0502020204030204" pitchFamily="34" charset="0"/>
              </a:rPr>
              <a:t>Annual Meeting Minutes</a:t>
            </a:r>
            <a:endParaRPr lang="en-US" altLang="en-US" sz="1600" b="1" dirty="0">
              <a:latin typeface="Arial" panose="020B060402020202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800" b="1" kern="0" dirty="0">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800" b="1" kern="0" dirty="0">
                <a:effectLst/>
                <a:latin typeface="Calibri" panose="020F0502020204030204" pitchFamily="34" charset="0"/>
                <a:ea typeface="Times New Roman" panose="02020603050405020304" pitchFamily="18" charset="0"/>
                <a:cs typeface="Calibri" panose="020F0502020204030204" pitchFamily="34" charset="0"/>
              </a:rPr>
              <a:t>May 30, 2024 Bismarck Event Center, Bismarck N.D.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buNone/>
            </a:pPr>
            <a:r>
              <a:rPr lang="en-US" sz="1800" b="1" kern="0" dirty="0">
                <a:effectLst/>
                <a:latin typeface="Calibri" panose="020F0502020204030204" pitchFamily="34" charset="0"/>
                <a:ea typeface="Times New Roman" panose="02020603050405020304" pitchFamily="18" charset="0"/>
                <a:cs typeface="Calibri" panose="020F0502020204030204" pitchFamily="34" charset="0"/>
              </a:rPr>
              <a:t>Call to Order:</a:t>
            </a:r>
            <a:r>
              <a:rPr lang="en-US" sz="1800" kern="0" dirty="0">
                <a:effectLst/>
                <a:latin typeface="Calibri" panose="020F0502020204030204" pitchFamily="34" charset="0"/>
                <a:ea typeface="Times New Roman" panose="02020603050405020304" pitchFamily="18" charset="0"/>
                <a:cs typeface="Calibri" panose="020F0502020204030204" pitchFamily="34" charset="0"/>
              </a:rPr>
              <a:t> by President Tim Chapman at 8:24 a.m.</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buNone/>
            </a:pPr>
            <a:r>
              <a:rPr lang="en-US" sz="1800" b="1" kern="0" dirty="0">
                <a:effectLst/>
                <a:latin typeface="Calibri" panose="020F0502020204030204" pitchFamily="34" charset="0"/>
                <a:ea typeface="Times New Roman" panose="02020603050405020304" pitchFamily="18" charset="0"/>
                <a:cs typeface="Calibri" panose="020F0502020204030204" pitchFamily="34" charset="0"/>
              </a:rPr>
              <a:t>Approval of Minutes: </a:t>
            </a:r>
            <a:r>
              <a:rPr lang="en-US" sz="1800" kern="0" dirty="0">
                <a:effectLst/>
                <a:latin typeface="Calibri" panose="020F0502020204030204" pitchFamily="34" charset="0"/>
                <a:ea typeface="Times New Roman" panose="02020603050405020304" pitchFamily="18" charset="0"/>
                <a:cs typeface="Calibri" panose="020F0502020204030204" pitchFamily="34" charset="0"/>
              </a:rPr>
              <a:t>Stoll moved to approve the June 8, 2023, Annual Meeting minutes. Ulrickson seconded the motion, and it passed.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buNone/>
            </a:pPr>
            <a:r>
              <a:rPr lang="en-US" sz="1800" b="1" kern="0" dirty="0">
                <a:effectLst/>
                <a:latin typeface="Calibri" panose="020F0502020204030204" pitchFamily="34" charset="0"/>
                <a:ea typeface="Times New Roman" panose="02020603050405020304" pitchFamily="18" charset="0"/>
                <a:cs typeface="Calibri" panose="020F0502020204030204" pitchFamily="34" charset="0"/>
              </a:rPr>
              <a:t>Recognition of Board Service: </a:t>
            </a:r>
            <a:r>
              <a:rPr lang="en-US" sz="1800" kern="0" dirty="0">
                <a:effectLst/>
                <a:latin typeface="Calibri" panose="020F0502020204030204" pitchFamily="34" charset="0"/>
                <a:ea typeface="Times New Roman" panose="02020603050405020304" pitchFamily="18" charset="0"/>
                <a:cs typeface="Calibri" panose="020F0502020204030204" pitchFamily="34" charset="0"/>
              </a:rPr>
              <a:t>Chapman expressed gratitude to Kara Geiger for her service on the board.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buNone/>
            </a:pPr>
            <a:r>
              <a:rPr lang="en-US" sz="1800" b="1" kern="0" dirty="0">
                <a:effectLst/>
                <a:latin typeface="Calibri" panose="020F0502020204030204" pitchFamily="34" charset="0"/>
                <a:ea typeface="Times New Roman" panose="02020603050405020304" pitchFamily="18" charset="0"/>
                <a:cs typeface="Calibri" panose="020F0502020204030204" pitchFamily="34" charset="0"/>
              </a:rPr>
              <a:t>Returning Board Members: </a:t>
            </a:r>
            <a:r>
              <a:rPr lang="en-US" sz="1800" kern="0" dirty="0">
                <a:effectLst/>
                <a:latin typeface="Calibri" panose="020F0502020204030204" pitchFamily="34" charset="0"/>
                <a:ea typeface="Times New Roman" panose="02020603050405020304" pitchFamily="18" charset="0"/>
                <a:cs typeface="Calibri" panose="020F0502020204030204" pitchFamily="34" charset="0"/>
              </a:rPr>
              <a:t>Chapman listed the names of returning board members. Board members returning are Tim Chapman, Myrna Hanson, Anne Stoll, Becca Baumbach, Casondra Duckworth, Michelle Erickson, Melanie Gaebe, Patrick Kirby, Tracy LeDuc, Sue Omdalen, Gayla Sherman, Stacy Schaffer and Lyndsay Ulrickson.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buNone/>
            </a:pPr>
            <a:r>
              <a:rPr lang="en-US" sz="1800" b="1" kern="0" dirty="0">
                <a:effectLst/>
                <a:latin typeface="Calibri" panose="020F0502020204030204" pitchFamily="34" charset="0"/>
                <a:ea typeface="Times New Roman" panose="02020603050405020304" pitchFamily="18" charset="0"/>
                <a:cs typeface="Calibri" panose="020F0502020204030204" pitchFamily="34" charset="0"/>
              </a:rPr>
              <a:t>Year in Review: </a:t>
            </a:r>
            <a:r>
              <a:rPr lang="en-US" sz="1800" kern="0" dirty="0">
                <a:effectLst/>
                <a:latin typeface="Calibri" panose="020F0502020204030204" pitchFamily="34" charset="0"/>
                <a:ea typeface="Times New Roman" panose="02020603050405020304" pitchFamily="18" charset="0"/>
                <a:cs typeface="Calibri" panose="020F0502020204030204" pitchFamily="34" charset="0"/>
              </a:rPr>
              <a:t>Executive Director Dana Hager presented a review of 2023 activities, including an overview of financials, membership and events.</a:t>
            </a:r>
            <a:r>
              <a:rPr lang="en-US" sz="1800" b="1" kern="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buNone/>
            </a:pPr>
            <a:r>
              <a:rPr lang="en-US" sz="1800" b="1" kern="0" dirty="0">
                <a:effectLst/>
                <a:latin typeface="Calibri" panose="020F0502020204030204" pitchFamily="34" charset="0"/>
                <a:ea typeface="Times New Roman" panose="02020603050405020304" pitchFamily="18" charset="0"/>
                <a:cs typeface="Calibri" panose="020F0502020204030204" pitchFamily="34" charset="0"/>
              </a:rPr>
              <a:t>Adjourn: </a:t>
            </a:r>
            <a:r>
              <a:rPr lang="en-US" sz="1800" kern="0" dirty="0">
                <a:effectLst/>
                <a:latin typeface="Calibri" panose="020F0502020204030204" pitchFamily="34" charset="0"/>
                <a:ea typeface="Times New Roman" panose="02020603050405020304" pitchFamily="18" charset="0"/>
                <a:cs typeface="Calibri" panose="020F0502020204030204" pitchFamily="34" charset="0"/>
              </a:rPr>
              <a:t>The meeting adjourned at 8:41 a.m.</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46402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9B25F-EF45-4960-9482-40416BC5245F}"/>
              </a:ext>
            </a:extLst>
          </p:cNvPr>
          <p:cNvSpPr>
            <a:spLocks noGrp="1"/>
          </p:cNvSpPr>
          <p:nvPr>
            <p:ph type="title"/>
          </p:nvPr>
        </p:nvSpPr>
        <p:spPr/>
        <p:txBody>
          <a:bodyPr>
            <a:normAutofit/>
          </a:bodyPr>
          <a:lstStyle/>
          <a:p>
            <a:r>
              <a:rPr lang="en-US" sz="5400" dirty="0">
                <a:latin typeface="+mn-lt"/>
              </a:rPr>
              <a:t>Mission</a:t>
            </a:r>
          </a:p>
        </p:txBody>
      </p:sp>
      <p:sp>
        <p:nvSpPr>
          <p:cNvPr id="3" name="Content Placeholder 2">
            <a:extLst>
              <a:ext uri="{FF2B5EF4-FFF2-40B4-BE49-F238E27FC236}">
                <a16:creationId xmlns:a16="http://schemas.microsoft.com/office/drawing/2014/main" id="{7AB83D6E-E677-4A59-A914-1AF02A0F47E1}"/>
              </a:ext>
            </a:extLst>
          </p:cNvPr>
          <p:cNvSpPr>
            <a:spLocks noGrp="1"/>
          </p:cNvSpPr>
          <p:nvPr>
            <p:ph idx="1"/>
          </p:nvPr>
        </p:nvSpPr>
        <p:spPr>
          <a:xfrm>
            <a:off x="3722915" y="864108"/>
            <a:ext cx="7775665" cy="5120640"/>
          </a:xfrm>
        </p:spPr>
        <p:txBody>
          <a:bodyPr>
            <a:normAutofit/>
          </a:bodyPr>
          <a:lstStyle/>
          <a:p>
            <a:pPr marL="0" indent="0">
              <a:buNone/>
            </a:pPr>
            <a:r>
              <a:rPr lang="en-US" sz="3600" dirty="0">
                <a:solidFill>
                  <a:schemeClr val="tx1"/>
                </a:solidFill>
                <a:ea typeface="Malgun Gothic Semilight" panose="020B0502040204020203" pitchFamily="34" charset="-128"/>
                <a:cs typeface="Malgun Gothic Semilight" panose="020B0502040204020203" pitchFamily="34" charset="-128"/>
              </a:rPr>
              <a:t>Educate, advocate and connect to strengthen nonprofits.</a:t>
            </a:r>
          </a:p>
        </p:txBody>
      </p:sp>
      <p:grpSp>
        <p:nvGrpSpPr>
          <p:cNvPr id="7" name="Group 6">
            <a:extLst>
              <a:ext uri="{FF2B5EF4-FFF2-40B4-BE49-F238E27FC236}">
                <a16:creationId xmlns:a16="http://schemas.microsoft.com/office/drawing/2014/main" id="{5BCDB208-B4EB-3C5C-9A03-3C7FE243E4C6}"/>
              </a:ext>
            </a:extLst>
          </p:cNvPr>
          <p:cNvGrpSpPr/>
          <p:nvPr/>
        </p:nvGrpSpPr>
        <p:grpSpPr>
          <a:xfrm>
            <a:off x="104721" y="6281978"/>
            <a:ext cx="3876472" cy="347548"/>
            <a:chOff x="104721" y="6281978"/>
            <a:chExt cx="3876472" cy="347548"/>
          </a:xfrm>
        </p:grpSpPr>
        <p:pic>
          <p:nvPicPr>
            <p:cNvPr id="8" name="Picture 7">
              <a:extLst>
                <a:ext uri="{FF2B5EF4-FFF2-40B4-BE49-F238E27FC236}">
                  <a16:creationId xmlns:a16="http://schemas.microsoft.com/office/drawing/2014/main" id="{48D35EDF-F59E-0522-9516-3B5889571DD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4721" y="6281978"/>
              <a:ext cx="984069" cy="347548"/>
            </a:xfrm>
            <a:prstGeom prst="rect">
              <a:avLst/>
            </a:prstGeom>
          </p:spPr>
        </p:pic>
        <p:sp>
          <p:nvSpPr>
            <p:cNvPr id="9" name="TextBox 8">
              <a:extLst>
                <a:ext uri="{FF2B5EF4-FFF2-40B4-BE49-F238E27FC236}">
                  <a16:creationId xmlns:a16="http://schemas.microsoft.com/office/drawing/2014/main" id="{7BBE785C-95A6-4A4C-F595-3FB9BD2F0D1B}"/>
                </a:ext>
              </a:extLst>
            </p:cNvPr>
            <p:cNvSpPr txBox="1"/>
            <p:nvPr/>
          </p:nvSpPr>
          <p:spPr>
            <a:xfrm>
              <a:off x="1255190" y="6286475"/>
              <a:ext cx="27260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50000"/>
                      <a:lumOff val="50000"/>
                    </a:prstClr>
                  </a:solidFill>
                  <a:effectLst/>
                  <a:uLnTx/>
                  <a:uFillTx/>
                  <a:latin typeface="Garamond" panose="02020404030301010803" pitchFamily="18" charset="0"/>
                  <a:ea typeface="+mn-ea"/>
                  <a:cs typeface="+mn-cs"/>
                </a:rPr>
                <a:t>Educate. Advocate. Connect.</a:t>
              </a:r>
            </a:p>
          </p:txBody>
        </p:sp>
      </p:grpSp>
    </p:spTree>
    <p:extLst>
      <p:ext uri="{BB962C8B-B14F-4D97-AF65-F5344CB8AC3E}">
        <p14:creationId xmlns:p14="http://schemas.microsoft.com/office/powerpoint/2010/main" val="1161327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7D3BB-DB53-404A-98D7-EEC35D2DF632}"/>
              </a:ext>
            </a:extLst>
          </p:cNvPr>
          <p:cNvSpPr>
            <a:spLocks noGrp="1"/>
          </p:cNvSpPr>
          <p:nvPr>
            <p:ph type="title"/>
          </p:nvPr>
        </p:nvSpPr>
        <p:spPr/>
        <p:txBody>
          <a:bodyPr>
            <a:normAutofit/>
          </a:bodyPr>
          <a:lstStyle/>
          <a:p>
            <a:r>
              <a:rPr lang="en-US" sz="5400" dirty="0">
                <a:latin typeface="+mn-lt"/>
              </a:rPr>
              <a:t>2024</a:t>
            </a:r>
            <a:br>
              <a:rPr lang="en-US" sz="5400" dirty="0">
                <a:latin typeface="+mn-lt"/>
              </a:rPr>
            </a:br>
            <a:r>
              <a:rPr lang="en-US" sz="5400" dirty="0">
                <a:latin typeface="+mn-lt"/>
              </a:rPr>
              <a:t>Board of Directors</a:t>
            </a:r>
          </a:p>
        </p:txBody>
      </p:sp>
      <p:sp>
        <p:nvSpPr>
          <p:cNvPr id="4" name="Content Placeholder 3">
            <a:extLst>
              <a:ext uri="{FF2B5EF4-FFF2-40B4-BE49-F238E27FC236}">
                <a16:creationId xmlns:a16="http://schemas.microsoft.com/office/drawing/2014/main" id="{67F83761-D566-402D-A3E1-132CD6FF59E3}"/>
              </a:ext>
            </a:extLst>
          </p:cNvPr>
          <p:cNvSpPr>
            <a:spLocks noGrp="1"/>
          </p:cNvSpPr>
          <p:nvPr>
            <p:ph sz="half" idx="2"/>
          </p:nvPr>
        </p:nvSpPr>
        <p:spPr>
          <a:xfrm>
            <a:off x="3870960" y="955039"/>
            <a:ext cx="7387590" cy="5005813"/>
          </a:xfrm>
        </p:spPr>
        <p:txBody>
          <a:bodyPr numCol="2">
            <a:noAutofit/>
          </a:bodyPr>
          <a:lstStyle/>
          <a:p>
            <a:pPr>
              <a:buFont typeface="Arial" panose="020B0604020202020204" pitchFamily="34" charset="0"/>
              <a:buChar char="•"/>
            </a:pPr>
            <a:r>
              <a:rPr lang="en-US" sz="1800" b="1" i="0" dirty="0">
                <a:solidFill>
                  <a:srgbClr val="00488F"/>
                </a:solidFill>
                <a:effectLst/>
              </a:rPr>
              <a:t>Tim Chapman</a:t>
            </a:r>
            <a:r>
              <a:rPr lang="en-US" sz="1800" b="0" i="0" dirty="0">
                <a:solidFill>
                  <a:srgbClr val="000000"/>
                </a:solidFill>
                <a:effectLst/>
              </a:rPr>
              <a:t>, International Peace Garden, Dunseith </a:t>
            </a:r>
            <a:endParaRPr lang="en-US" sz="1800" dirty="0"/>
          </a:p>
          <a:p>
            <a:pPr>
              <a:buFont typeface="Arial" panose="020B0604020202020204" pitchFamily="34" charset="0"/>
              <a:buChar char="•"/>
            </a:pPr>
            <a:r>
              <a:rPr lang="en-US" sz="1800" b="1" i="0" dirty="0">
                <a:solidFill>
                  <a:srgbClr val="00488F"/>
                </a:solidFill>
                <a:effectLst/>
              </a:rPr>
              <a:t>Myrna Hanson</a:t>
            </a:r>
            <a:r>
              <a:rPr lang="en-US" sz="1800" b="0" i="0" dirty="0">
                <a:solidFill>
                  <a:srgbClr val="000000"/>
                </a:solidFill>
                <a:effectLst/>
              </a:rPr>
              <a:t>, Vice President, Community of Care, Casselton</a:t>
            </a:r>
            <a:endParaRPr lang="en-US" sz="1800" dirty="0"/>
          </a:p>
          <a:p>
            <a:pPr>
              <a:buFont typeface="Arial" panose="020B0604020202020204" pitchFamily="34" charset="0"/>
              <a:buChar char="•"/>
            </a:pPr>
            <a:r>
              <a:rPr lang="en-US" sz="1800" b="1" i="0" dirty="0">
                <a:solidFill>
                  <a:srgbClr val="00488F"/>
                </a:solidFill>
                <a:effectLst/>
              </a:rPr>
              <a:t>Kara Geiger</a:t>
            </a:r>
            <a:r>
              <a:rPr lang="en-US" sz="1800" b="0" i="0" dirty="0">
                <a:solidFill>
                  <a:srgbClr val="000000"/>
                </a:solidFill>
                <a:effectLst/>
              </a:rPr>
              <a:t>, CFRE, Secretary, North Dakota Community Foundation, Bismarck </a:t>
            </a:r>
            <a:endParaRPr lang="en-US" sz="1800" dirty="0"/>
          </a:p>
          <a:p>
            <a:pPr>
              <a:buFont typeface="Arial" panose="020B0604020202020204" pitchFamily="34" charset="0"/>
              <a:buChar char="•"/>
            </a:pPr>
            <a:r>
              <a:rPr lang="en-US" sz="1800" b="1" i="0" dirty="0">
                <a:solidFill>
                  <a:srgbClr val="00488F"/>
                </a:solidFill>
                <a:effectLst/>
              </a:rPr>
              <a:t>Anne Stoll</a:t>
            </a:r>
            <a:r>
              <a:rPr lang="en-US" sz="1800" b="0" i="0" dirty="0">
                <a:solidFill>
                  <a:srgbClr val="000000"/>
                </a:solidFill>
                <a:effectLst/>
              </a:rPr>
              <a:t>, Treasurer, Eide Bailly, Fargo</a:t>
            </a:r>
            <a:endParaRPr lang="en-US" sz="1800" dirty="0"/>
          </a:p>
          <a:p>
            <a:pPr>
              <a:buFont typeface="Arial" panose="020B0604020202020204" pitchFamily="34" charset="0"/>
              <a:buChar char="•"/>
            </a:pPr>
            <a:r>
              <a:rPr lang="en-US" sz="1800" b="1" i="0" dirty="0">
                <a:solidFill>
                  <a:srgbClr val="00488F"/>
                </a:solidFill>
                <a:effectLst/>
              </a:rPr>
              <a:t>Becca Baumbach</a:t>
            </a:r>
            <a:r>
              <a:rPr lang="en-US" sz="1800" b="0" i="0" dirty="0">
                <a:solidFill>
                  <a:srgbClr val="000000"/>
                </a:solidFill>
                <a:effectLst/>
              </a:rPr>
              <a:t>, Community Foundation of Grand Forks, East Grand Forks &amp; Region </a:t>
            </a:r>
            <a:endParaRPr lang="en-US" sz="1800" dirty="0"/>
          </a:p>
          <a:p>
            <a:pPr>
              <a:buFont typeface="Arial" panose="020B0604020202020204" pitchFamily="34" charset="0"/>
              <a:buChar char="•"/>
            </a:pPr>
            <a:r>
              <a:rPr lang="en-US" sz="1800" b="1" i="0" dirty="0">
                <a:solidFill>
                  <a:srgbClr val="00488F"/>
                </a:solidFill>
                <a:effectLst/>
              </a:rPr>
              <a:t>Casondra Duckworth</a:t>
            </a:r>
            <a:r>
              <a:rPr lang="en-US" sz="1800" b="0" i="0" dirty="0">
                <a:solidFill>
                  <a:srgbClr val="000000"/>
                </a:solidFill>
                <a:effectLst/>
              </a:rPr>
              <a:t>, Jeremiah Program, Fargo</a:t>
            </a:r>
            <a:endParaRPr lang="en-US" sz="1800" dirty="0"/>
          </a:p>
          <a:p>
            <a:pPr>
              <a:buFont typeface="Arial" panose="020B0604020202020204" pitchFamily="34" charset="0"/>
              <a:buChar char="•"/>
            </a:pPr>
            <a:r>
              <a:rPr lang="en-US" sz="1800" b="1" i="0" dirty="0">
                <a:solidFill>
                  <a:srgbClr val="00488F"/>
                </a:solidFill>
                <a:effectLst/>
              </a:rPr>
              <a:t>Michelle Erickson</a:t>
            </a:r>
            <a:r>
              <a:rPr lang="en-US" sz="1800" b="0" i="0" dirty="0">
                <a:solidFill>
                  <a:srgbClr val="000000"/>
                </a:solidFill>
                <a:effectLst/>
              </a:rPr>
              <a:t>, Abused Adult Resource Center, Bismarck</a:t>
            </a:r>
            <a:endParaRPr lang="en-US" sz="1800" dirty="0"/>
          </a:p>
          <a:p>
            <a:pPr>
              <a:buFont typeface="Arial" panose="020B0604020202020204" pitchFamily="34" charset="0"/>
              <a:buChar char="•"/>
            </a:pPr>
            <a:r>
              <a:rPr lang="en-US" sz="1800" b="1" i="0" dirty="0">
                <a:solidFill>
                  <a:srgbClr val="00488F"/>
                </a:solidFill>
                <a:effectLst/>
              </a:rPr>
              <a:t>Melanie Gaebe</a:t>
            </a:r>
            <a:r>
              <a:rPr lang="en-US" sz="1800" b="0" i="0" dirty="0">
                <a:solidFill>
                  <a:srgbClr val="000000"/>
                </a:solidFill>
                <a:effectLst/>
              </a:rPr>
              <a:t>, Alzheimer’s Association, Statewide</a:t>
            </a:r>
            <a:endParaRPr lang="en-US" sz="1800" dirty="0"/>
          </a:p>
          <a:p>
            <a:pPr>
              <a:buFont typeface="Arial" panose="020B0604020202020204" pitchFamily="34" charset="0"/>
              <a:buChar char="•"/>
            </a:pPr>
            <a:r>
              <a:rPr lang="en-US" sz="1800" b="1" i="0" dirty="0">
                <a:solidFill>
                  <a:srgbClr val="00488F"/>
                </a:solidFill>
                <a:effectLst/>
              </a:rPr>
              <a:t>Patrick Kirby</a:t>
            </a:r>
            <a:r>
              <a:rPr lang="en-US" sz="1800" b="0" i="0" dirty="0">
                <a:solidFill>
                  <a:srgbClr val="000000"/>
                </a:solidFill>
                <a:effectLst/>
              </a:rPr>
              <a:t>, Do Good Better Consulting, Fargo</a:t>
            </a:r>
            <a:endParaRPr lang="en-US" sz="1800" dirty="0"/>
          </a:p>
          <a:p>
            <a:pPr>
              <a:buFont typeface="Arial" panose="020B0604020202020204" pitchFamily="34" charset="0"/>
              <a:buChar char="•"/>
            </a:pPr>
            <a:r>
              <a:rPr lang="en-US" sz="1800" b="1" i="0" dirty="0">
                <a:solidFill>
                  <a:srgbClr val="00488F"/>
                </a:solidFill>
                <a:effectLst/>
              </a:rPr>
              <a:t>Tracy LeDuc,</a:t>
            </a:r>
            <a:r>
              <a:rPr lang="en-US" sz="1800" b="0" i="0" dirty="0">
                <a:solidFill>
                  <a:srgbClr val="000000"/>
                </a:solidFill>
                <a:effectLst/>
              </a:rPr>
              <a:t> Community Violence Intervention Center, Grand Forks</a:t>
            </a:r>
            <a:endParaRPr lang="en-US" sz="1800" dirty="0"/>
          </a:p>
          <a:p>
            <a:pPr>
              <a:buFont typeface="Arial" panose="020B0604020202020204" pitchFamily="34" charset="0"/>
              <a:buChar char="•"/>
            </a:pPr>
            <a:r>
              <a:rPr lang="en-US" sz="1800" b="1" i="0" dirty="0">
                <a:solidFill>
                  <a:srgbClr val="00488F"/>
                </a:solidFill>
                <a:effectLst/>
              </a:rPr>
              <a:t>Sue Omdalen</a:t>
            </a:r>
            <a:r>
              <a:rPr lang="en-US" sz="1800" b="0" i="0" dirty="0">
                <a:solidFill>
                  <a:srgbClr val="000000"/>
                </a:solidFill>
                <a:effectLst/>
              </a:rPr>
              <a:t>, Essentia Health Foundation, Fargo</a:t>
            </a:r>
            <a:endParaRPr lang="en-US" sz="1800" dirty="0"/>
          </a:p>
          <a:p>
            <a:pPr>
              <a:buFont typeface="Arial" panose="020B0604020202020204" pitchFamily="34" charset="0"/>
              <a:buChar char="•"/>
            </a:pPr>
            <a:r>
              <a:rPr lang="en-US" sz="1800" b="1" i="0" dirty="0">
                <a:solidFill>
                  <a:srgbClr val="00488F"/>
                </a:solidFill>
                <a:effectLst/>
              </a:rPr>
              <a:t>Gayla Sherman</a:t>
            </a:r>
            <a:r>
              <a:rPr lang="en-US" sz="1800" b="0" i="0" dirty="0">
                <a:solidFill>
                  <a:srgbClr val="000000"/>
                </a:solidFill>
                <a:effectLst/>
              </a:rPr>
              <a:t>, Missouri Slope Foundation, Bismarck</a:t>
            </a:r>
            <a:endParaRPr lang="en-US" sz="1800" dirty="0"/>
          </a:p>
          <a:p>
            <a:pPr>
              <a:buFont typeface="Arial" panose="020B0604020202020204" pitchFamily="34" charset="0"/>
              <a:buChar char="•"/>
            </a:pPr>
            <a:r>
              <a:rPr lang="en-US" sz="1800" b="1" i="0" dirty="0">
                <a:solidFill>
                  <a:srgbClr val="00488F"/>
                </a:solidFill>
                <a:effectLst/>
              </a:rPr>
              <a:t>Stacy Schaffer</a:t>
            </a:r>
            <a:r>
              <a:rPr lang="en-US" sz="1800" b="0" i="0" dirty="0">
                <a:solidFill>
                  <a:srgbClr val="000000"/>
                </a:solidFill>
                <a:effectLst/>
              </a:rPr>
              <a:t>, 31:8 Project, Bismarck </a:t>
            </a:r>
            <a:endParaRPr lang="en-US" sz="1800" dirty="0"/>
          </a:p>
          <a:p>
            <a:pPr>
              <a:buFont typeface="Arial" panose="020B0604020202020204" pitchFamily="34" charset="0"/>
              <a:buChar char="•"/>
            </a:pPr>
            <a:r>
              <a:rPr lang="en-US" sz="1800" b="1" i="0" dirty="0">
                <a:solidFill>
                  <a:srgbClr val="00488F"/>
                </a:solidFill>
                <a:effectLst/>
              </a:rPr>
              <a:t>Lyndsay Ulrickson</a:t>
            </a:r>
            <a:r>
              <a:rPr lang="en-US" sz="1800" b="0" i="0" dirty="0">
                <a:solidFill>
                  <a:srgbClr val="000000"/>
                </a:solidFill>
                <a:effectLst/>
              </a:rPr>
              <a:t>, Bush Foundation, Statewide</a:t>
            </a:r>
            <a:endParaRPr lang="en-US" sz="1800" dirty="0"/>
          </a:p>
          <a:p>
            <a:pPr>
              <a:buFont typeface="Arial" panose="020B0604020202020204" pitchFamily="34" charset="0"/>
              <a:buChar char="•"/>
            </a:pPr>
            <a:r>
              <a:rPr lang="en-US" sz="1800" b="1" i="0" dirty="0">
                <a:solidFill>
                  <a:srgbClr val="00488F"/>
                </a:solidFill>
                <a:effectLst/>
              </a:rPr>
              <a:t>Murray Sagsveen</a:t>
            </a:r>
            <a:r>
              <a:rPr lang="en-US" sz="1800" b="0" i="0" dirty="0">
                <a:solidFill>
                  <a:srgbClr val="000000"/>
                </a:solidFill>
                <a:effectLst/>
              </a:rPr>
              <a:t>, JD, Attorney</a:t>
            </a:r>
            <a:endParaRPr lang="en-US" sz="1800" dirty="0"/>
          </a:p>
        </p:txBody>
      </p:sp>
      <p:grpSp>
        <p:nvGrpSpPr>
          <p:cNvPr id="8" name="Group 7">
            <a:extLst>
              <a:ext uri="{FF2B5EF4-FFF2-40B4-BE49-F238E27FC236}">
                <a16:creationId xmlns:a16="http://schemas.microsoft.com/office/drawing/2014/main" id="{1C4AC900-BCAD-95F6-2935-05D50E0144F0}"/>
              </a:ext>
            </a:extLst>
          </p:cNvPr>
          <p:cNvGrpSpPr/>
          <p:nvPr/>
        </p:nvGrpSpPr>
        <p:grpSpPr>
          <a:xfrm>
            <a:off x="104721" y="6281978"/>
            <a:ext cx="3876472" cy="347548"/>
            <a:chOff x="104721" y="6281978"/>
            <a:chExt cx="3876472" cy="347548"/>
          </a:xfrm>
        </p:grpSpPr>
        <p:pic>
          <p:nvPicPr>
            <p:cNvPr id="9" name="Picture 8">
              <a:extLst>
                <a:ext uri="{FF2B5EF4-FFF2-40B4-BE49-F238E27FC236}">
                  <a16:creationId xmlns:a16="http://schemas.microsoft.com/office/drawing/2014/main" id="{35BD13B9-E709-4D69-F8D8-39A12EBFA4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4721" y="6281978"/>
              <a:ext cx="984069" cy="347548"/>
            </a:xfrm>
            <a:prstGeom prst="rect">
              <a:avLst/>
            </a:prstGeom>
          </p:spPr>
        </p:pic>
        <p:sp>
          <p:nvSpPr>
            <p:cNvPr id="10" name="TextBox 9">
              <a:extLst>
                <a:ext uri="{FF2B5EF4-FFF2-40B4-BE49-F238E27FC236}">
                  <a16:creationId xmlns:a16="http://schemas.microsoft.com/office/drawing/2014/main" id="{A8342812-776F-8E53-B819-096537F33EEB}"/>
                </a:ext>
              </a:extLst>
            </p:cNvPr>
            <p:cNvSpPr txBox="1"/>
            <p:nvPr/>
          </p:nvSpPr>
          <p:spPr>
            <a:xfrm>
              <a:off x="1255190" y="6286475"/>
              <a:ext cx="27260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50000"/>
                      <a:lumOff val="50000"/>
                    </a:prstClr>
                  </a:solidFill>
                  <a:effectLst/>
                  <a:uLnTx/>
                  <a:uFillTx/>
                  <a:latin typeface="Garamond" panose="02020404030301010803" pitchFamily="18" charset="0"/>
                  <a:ea typeface="+mn-ea"/>
                  <a:cs typeface="+mn-cs"/>
                </a:rPr>
                <a:t>Educate. Advocate. Connect.</a:t>
              </a:r>
            </a:p>
          </p:txBody>
        </p:sp>
      </p:grpSp>
    </p:spTree>
    <p:extLst>
      <p:ext uri="{BB962C8B-B14F-4D97-AF65-F5344CB8AC3E}">
        <p14:creationId xmlns:p14="http://schemas.microsoft.com/office/powerpoint/2010/main" val="3817675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7D3BB-DB53-404A-98D7-EEC35D2DF632}"/>
              </a:ext>
            </a:extLst>
          </p:cNvPr>
          <p:cNvSpPr>
            <a:spLocks noGrp="1"/>
          </p:cNvSpPr>
          <p:nvPr>
            <p:ph type="title"/>
          </p:nvPr>
        </p:nvSpPr>
        <p:spPr/>
        <p:txBody>
          <a:bodyPr>
            <a:normAutofit/>
          </a:bodyPr>
          <a:lstStyle/>
          <a:p>
            <a:r>
              <a:rPr lang="en-US" sz="4400" dirty="0">
                <a:latin typeface="+mn-lt"/>
              </a:rPr>
              <a:t>Returning Board Members</a:t>
            </a:r>
          </a:p>
        </p:txBody>
      </p:sp>
      <p:grpSp>
        <p:nvGrpSpPr>
          <p:cNvPr id="8" name="Group 7">
            <a:extLst>
              <a:ext uri="{FF2B5EF4-FFF2-40B4-BE49-F238E27FC236}">
                <a16:creationId xmlns:a16="http://schemas.microsoft.com/office/drawing/2014/main" id="{1C4AC900-BCAD-95F6-2935-05D50E0144F0}"/>
              </a:ext>
            </a:extLst>
          </p:cNvPr>
          <p:cNvGrpSpPr/>
          <p:nvPr/>
        </p:nvGrpSpPr>
        <p:grpSpPr>
          <a:xfrm>
            <a:off x="104721" y="6281978"/>
            <a:ext cx="3876472" cy="347548"/>
            <a:chOff x="104721" y="6281978"/>
            <a:chExt cx="3876472" cy="347548"/>
          </a:xfrm>
        </p:grpSpPr>
        <p:pic>
          <p:nvPicPr>
            <p:cNvPr id="9" name="Picture 8">
              <a:extLst>
                <a:ext uri="{FF2B5EF4-FFF2-40B4-BE49-F238E27FC236}">
                  <a16:creationId xmlns:a16="http://schemas.microsoft.com/office/drawing/2014/main" id="{35BD13B9-E709-4D69-F8D8-39A12EBFA4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4721" y="6281978"/>
              <a:ext cx="984069" cy="347548"/>
            </a:xfrm>
            <a:prstGeom prst="rect">
              <a:avLst/>
            </a:prstGeom>
          </p:spPr>
        </p:pic>
        <p:sp>
          <p:nvSpPr>
            <p:cNvPr id="10" name="TextBox 9">
              <a:extLst>
                <a:ext uri="{FF2B5EF4-FFF2-40B4-BE49-F238E27FC236}">
                  <a16:creationId xmlns:a16="http://schemas.microsoft.com/office/drawing/2014/main" id="{A8342812-776F-8E53-B819-096537F33EEB}"/>
                </a:ext>
              </a:extLst>
            </p:cNvPr>
            <p:cNvSpPr txBox="1"/>
            <p:nvPr/>
          </p:nvSpPr>
          <p:spPr>
            <a:xfrm>
              <a:off x="1255190" y="6286475"/>
              <a:ext cx="27260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50000"/>
                      <a:lumOff val="50000"/>
                    </a:prstClr>
                  </a:solidFill>
                  <a:effectLst/>
                  <a:uLnTx/>
                  <a:uFillTx/>
                  <a:latin typeface="Garamond" panose="02020404030301010803" pitchFamily="18" charset="0"/>
                  <a:ea typeface="+mn-ea"/>
                  <a:cs typeface="+mn-cs"/>
                </a:rPr>
                <a:t>Educate. Advocate. Connect.</a:t>
              </a:r>
            </a:p>
          </p:txBody>
        </p:sp>
      </p:grpSp>
      <p:graphicFrame>
        <p:nvGraphicFramePr>
          <p:cNvPr id="12" name="Content Placeholder 6">
            <a:extLst>
              <a:ext uri="{FF2B5EF4-FFF2-40B4-BE49-F238E27FC236}">
                <a16:creationId xmlns:a16="http://schemas.microsoft.com/office/drawing/2014/main" id="{D54225B9-932B-FCCF-5227-A8AC4FEABA3C}"/>
              </a:ext>
            </a:extLst>
          </p:cNvPr>
          <p:cNvGraphicFramePr>
            <a:graphicFrameLocks noGrp="1"/>
          </p:cNvGraphicFramePr>
          <p:nvPr>
            <p:ph sz="half" idx="1"/>
            <p:extLst>
              <p:ext uri="{D42A27DB-BD31-4B8C-83A1-F6EECF244321}">
                <p14:modId xmlns:p14="http://schemas.microsoft.com/office/powerpoint/2010/main" val="1816630134"/>
              </p:ext>
            </p:extLst>
          </p:nvPr>
        </p:nvGraphicFramePr>
        <p:xfrm>
          <a:off x="3699803" y="883450"/>
          <a:ext cx="7624689" cy="52125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38829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85D0D-8273-4B8E-0F63-06CDD0DB3F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F76B0D-613D-FE9B-3206-DD91D981029E}"/>
              </a:ext>
            </a:extLst>
          </p:cNvPr>
          <p:cNvSpPr>
            <a:spLocks noGrp="1"/>
          </p:cNvSpPr>
          <p:nvPr>
            <p:ph type="title"/>
          </p:nvPr>
        </p:nvSpPr>
        <p:spPr>
          <a:xfrm>
            <a:off x="252919" y="1123837"/>
            <a:ext cx="2947482" cy="4601183"/>
          </a:xfrm>
        </p:spPr>
        <p:txBody>
          <a:bodyPr>
            <a:normAutofit/>
          </a:bodyPr>
          <a:lstStyle/>
          <a:p>
            <a:r>
              <a:rPr lang="en-US" dirty="0"/>
              <a:t>New Board Members</a:t>
            </a:r>
          </a:p>
        </p:txBody>
      </p:sp>
      <p:sp>
        <p:nvSpPr>
          <p:cNvPr id="3" name="Content Placeholder 2">
            <a:extLst>
              <a:ext uri="{FF2B5EF4-FFF2-40B4-BE49-F238E27FC236}">
                <a16:creationId xmlns:a16="http://schemas.microsoft.com/office/drawing/2014/main" id="{47A4A439-F92A-28EE-7141-F0198ACF1044}"/>
              </a:ext>
            </a:extLst>
          </p:cNvPr>
          <p:cNvSpPr>
            <a:spLocks noGrp="1"/>
          </p:cNvSpPr>
          <p:nvPr>
            <p:ph sz="half" idx="1"/>
          </p:nvPr>
        </p:nvSpPr>
        <p:spPr>
          <a:xfrm>
            <a:off x="3867912" y="868680"/>
            <a:ext cx="3474720" cy="5120640"/>
          </a:xfrm>
        </p:spPr>
        <p:txBody>
          <a:bodyPr/>
          <a:lstStyle/>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p:txBody>
      </p:sp>
      <p:sp>
        <p:nvSpPr>
          <p:cNvPr id="6" name="Content Placeholder 5">
            <a:extLst>
              <a:ext uri="{FF2B5EF4-FFF2-40B4-BE49-F238E27FC236}">
                <a16:creationId xmlns:a16="http://schemas.microsoft.com/office/drawing/2014/main" id="{9648E497-907E-C41B-E082-A29FC21B6A67}"/>
              </a:ext>
            </a:extLst>
          </p:cNvPr>
          <p:cNvSpPr>
            <a:spLocks noGrp="1"/>
          </p:cNvSpPr>
          <p:nvPr>
            <p:ph sz="half" idx="2"/>
          </p:nvPr>
        </p:nvSpPr>
        <p:spPr>
          <a:xfrm>
            <a:off x="4166558" y="868680"/>
            <a:ext cx="7126282" cy="5120640"/>
          </a:xfrm>
        </p:spPr>
        <p:txBody>
          <a:bodyPr/>
          <a:lstStyle/>
          <a:p>
            <a:r>
              <a:rPr lang="en-US" b="1" dirty="0"/>
              <a:t>Megan Indvik – F5 Project</a:t>
            </a:r>
          </a:p>
          <a:p>
            <a:r>
              <a:rPr lang="en-US" b="1" dirty="0"/>
              <a:t>Melissa Smith – Bakken Oil Rush Ministry</a:t>
            </a:r>
          </a:p>
          <a:p>
            <a:r>
              <a:rPr lang="en-US" b="1" dirty="0" err="1"/>
              <a:t>Sargianna</a:t>
            </a:r>
            <a:r>
              <a:rPr lang="en-US" b="1" dirty="0"/>
              <a:t> Wutzke – Arts for All</a:t>
            </a:r>
          </a:p>
        </p:txBody>
      </p:sp>
      <p:grpSp>
        <p:nvGrpSpPr>
          <p:cNvPr id="8" name="Group 7">
            <a:extLst>
              <a:ext uri="{FF2B5EF4-FFF2-40B4-BE49-F238E27FC236}">
                <a16:creationId xmlns:a16="http://schemas.microsoft.com/office/drawing/2014/main" id="{F470F143-1DB2-109F-BF03-536E82FB93B1}"/>
              </a:ext>
            </a:extLst>
          </p:cNvPr>
          <p:cNvGrpSpPr/>
          <p:nvPr/>
        </p:nvGrpSpPr>
        <p:grpSpPr>
          <a:xfrm>
            <a:off x="104721" y="6281978"/>
            <a:ext cx="3876472" cy="347548"/>
            <a:chOff x="104721" y="6281978"/>
            <a:chExt cx="3876472" cy="347548"/>
          </a:xfrm>
        </p:grpSpPr>
        <p:pic>
          <p:nvPicPr>
            <p:cNvPr id="9" name="Picture 8">
              <a:extLst>
                <a:ext uri="{FF2B5EF4-FFF2-40B4-BE49-F238E27FC236}">
                  <a16:creationId xmlns:a16="http://schemas.microsoft.com/office/drawing/2014/main" id="{E2311BA8-A89C-0246-FA76-D58090E473E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4721" y="6281978"/>
              <a:ext cx="984069" cy="347548"/>
            </a:xfrm>
            <a:prstGeom prst="rect">
              <a:avLst/>
            </a:prstGeom>
          </p:spPr>
        </p:pic>
        <p:sp>
          <p:nvSpPr>
            <p:cNvPr id="10" name="TextBox 9">
              <a:extLst>
                <a:ext uri="{FF2B5EF4-FFF2-40B4-BE49-F238E27FC236}">
                  <a16:creationId xmlns:a16="http://schemas.microsoft.com/office/drawing/2014/main" id="{8C75AFC7-7EA0-BC2E-F16C-E7ED7DE26435}"/>
                </a:ext>
              </a:extLst>
            </p:cNvPr>
            <p:cNvSpPr txBox="1"/>
            <p:nvPr/>
          </p:nvSpPr>
          <p:spPr>
            <a:xfrm>
              <a:off x="1255190" y="6286475"/>
              <a:ext cx="27260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50000"/>
                      <a:lumOff val="50000"/>
                    </a:prstClr>
                  </a:solidFill>
                  <a:effectLst/>
                  <a:uLnTx/>
                  <a:uFillTx/>
                  <a:latin typeface="Garamond" panose="02020404030301010803" pitchFamily="18" charset="0"/>
                  <a:ea typeface="+mn-ea"/>
                  <a:cs typeface="+mn-cs"/>
                </a:rPr>
                <a:t>Educate. Advocate. Connect.</a:t>
              </a:r>
            </a:p>
          </p:txBody>
        </p:sp>
      </p:grpSp>
    </p:spTree>
    <p:extLst>
      <p:ext uri="{BB962C8B-B14F-4D97-AF65-F5344CB8AC3E}">
        <p14:creationId xmlns:p14="http://schemas.microsoft.com/office/powerpoint/2010/main" val="3331455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912EB-E2A5-46B2-B016-47122DB41E35}"/>
              </a:ext>
            </a:extLst>
          </p:cNvPr>
          <p:cNvSpPr>
            <a:spLocks noGrp="1"/>
          </p:cNvSpPr>
          <p:nvPr>
            <p:ph type="ctrTitle"/>
          </p:nvPr>
        </p:nvSpPr>
        <p:spPr>
          <a:xfrm>
            <a:off x="596755" y="2670159"/>
            <a:ext cx="9763957" cy="2074158"/>
          </a:xfrm>
        </p:spPr>
        <p:txBody>
          <a:bodyPr>
            <a:normAutofit/>
          </a:bodyPr>
          <a:lstStyle/>
          <a:p>
            <a:r>
              <a:rPr lang="en-US" sz="7200" b="1" dirty="0">
                <a:latin typeface="+mn-lt"/>
                <a:ea typeface="Malgun Gothic Semilight" panose="020B0502040204020203" pitchFamily="34" charset="-128"/>
                <a:cs typeface="Malgun Gothic Semilight" panose="020B0502040204020203" pitchFamily="34" charset="-128"/>
              </a:rPr>
              <a:t>Year in Review: </a:t>
            </a:r>
            <a:br>
              <a:rPr lang="en-US" sz="7200" b="1" dirty="0">
                <a:latin typeface="+mn-lt"/>
                <a:ea typeface="Malgun Gothic Semilight" panose="020B0502040204020203" pitchFamily="34" charset="-128"/>
                <a:cs typeface="Malgun Gothic Semilight" panose="020B0502040204020203" pitchFamily="34" charset="-128"/>
              </a:rPr>
            </a:br>
            <a:r>
              <a:rPr lang="en-US" sz="6000" b="1" dirty="0">
                <a:latin typeface="+mn-lt"/>
                <a:ea typeface="Malgun Gothic Semilight" panose="020B0502040204020203" pitchFamily="34" charset="-128"/>
                <a:cs typeface="Malgun Gothic Semilight" panose="020B0502040204020203" pitchFamily="34" charset="-128"/>
              </a:rPr>
              <a:t>NDANO in 2024</a:t>
            </a:r>
            <a:endParaRPr lang="en-US" sz="7200" dirty="0">
              <a:latin typeface="+mn-lt"/>
              <a:ea typeface="Malgun Gothic Semilight" panose="020B0502040204020203" pitchFamily="34" charset="-128"/>
              <a:cs typeface="Malgun Gothic Semilight" panose="020B0502040204020203" pitchFamily="34" charset="-128"/>
            </a:endParaRPr>
          </a:p>
        </p:txBody>
      </p:sp>
      <p:grpSp>
        <p:nvGrpSpPr>
          <p:cNvPr id="15" name="Group 14">
            <a:extLst>
              <a:ext uri="{FF2B5EF4-FFF2-40B4-BE49-F238E27FC236}">
                <a16:creationId xmlns:a16="http://schemas.microsoft.com/office/drawing/2014/main" id="{5EAC82F7-190B-9A74-1836-C2E71FF6D964}"/>
              </a:ext>
            </a:extLst>
          </p:cNvPr>
          <p:cNvGrpSpPr/>
          <p:nvPr/>
        </p:nvGrpSpPr>
        <p:grpSpPr>
          <a:xfrm>
            <a:off x="104721" y="6281978"/>
            <a:ext cx="3876472" cy="347548"/>
            <a:chOff x="104721" y="6281978"/>
            <a:chExt cx="3876472" cy="347548"/>
          </a:xfrm>
        </p:grpSpPr>
        <p:pic>
          <p:nvPicPr>
            <p:cNvPr id="16" name="Picture 15">
              <a:extLst>
                <a:ext uri="{FF2B5EF4-FFF2-40B4-BE49-F238E27FC236}">
                  <a16:creationId xmlns:a16="http://schemas.microsoft.com/office/drawing/2014/main" id="{DF827FF8-3DC8-DED4-F46B-645B66B1F42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4721" y="6281978"/>
              <a:ext cx="984069" cy="347548"/>
            </a:xfrm>
            <a:prstGeom prst="rect">
              <a:avLst/>
            </a:prstGeom>
          </p:spPr>
        </p:pic>
        <p:sp>
          <p:nvSpPr>
            <p:cNvPr id="17" name="TextBox 16">
              <a:extLst>
                <a:ext uri="{FF2B5EF4-FFF2-40B4-BE49-F238E27FC236}">
                  <a16:creationId xmlns:a16="http://schemas.microsoft.com/office/drawing/2014/main" id="{02F922FB-5464-8FEF-32D5-120E0502997A}"/>
                </a:ext>
              </a:extLst>
            </p:cNvPr>
            <p:cNvSpPr txBox="1"/>
            <p:nvPr/>
          </p:nvSpPr>
          <p:spPr>
            <a:xfrm>
              <a:off x="1255190" y="6286475"/>
              <a:ext cx="27260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50000"/>
                      <a:lumOff val="50000"/>
                    </a:prstClr>
                  </a:solidFill>
                  <a:effectLst/>
                  <a:uLnTx/>
                  <a:uFillTx/>
                  <a:latin typeface="Garamond" panose="02020404030301010803" pitchFamily="18" charset="0"/>
                  <a:ea typeface="+mn-ea"/>
                  <a:cs typeface="+mn-cs"/>
                </a:rPr>
                <a:t>Educate. Advocate. Connect.</a:t>
              </a:r>
            </a:p>
          </p:txBody>
        </p:sp>
      </p:grpSp>
      <p:sp>
        <p:nvSpPr>
          <p:cNvPr id="3" name="Rectangle 2">
            <a:extLst>
              <a:ext uri="{FF2B5EF4-FFF2-40B4-BE49-F238E27FC236}">
                <a16:creationId xmlns:a16="http://schemas.microsoft.com/office/drawing/2014/main" id="{57EF0C60-DF43-2FB8-B27D-5149D3125737}"/>
              </a:ext>
            </a:extLst>
          </p:cNvPr>
          <p:cNvSpPr/>
          <p:nvPr/>
        </p:nvSpPr>
        <p:spPr>
          <a:xfrm>
            <a:off x="0" y="348869"/>
            <a:ext cx="9201444" cy="1323372"/>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pic>
        <p:nvPicPr>
          <p:cNvPr id="4" name="Picture 3">
            <a:extLst>
              <a:ext uri="{FF2B5EF4-FFF2-40B4-BE49-F238E27FC236}">
                <a16:creationId xmlns:a16="http://schemas.microsoft.com/office/drawing/2014/main" id="{781DC3C7-870F-6BCA-E37B-93BC196DD3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6755" y="805462"/>
            <a:ext cx="8079608" cy="737367"/>
          </a:xfrm>
          <a:prstGeom prst="rect">
            <a:avLst/>
          </a:prstGeom>
        </p:spPr>
      </p:pic>
    </p:spTree>
    <p:extLst>
      <p:ext uri="{BB962C8B-B14F-4D97-AF65-F5344CB8AC3E}">
        <p14:creationId xmlns:p14="http://schemas.microsoft.com/office/powerpoint/2010/main" val="2443827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97E58-4D94-428C-923D-DCFAE9830E11}"/>
              </a:ext>
            </a:extLst>
          </p:cNvPr>
          <p:cNvSpPr>
            <a:spLocks noGrp="1"/>
          </p:cNvSpPr>
          <p:nvPr>
            <p:ph type="title"/>
          </p:nvPr>
        </p:nvSpPr>
        <p:spPr>
          <a:xfrm>
            <a:off x="104721" y="712923"/>
            <a:ext cx="3287360" cy="5362414"/>
          </a:xfrm>
        </p:spPr>
        <p:txBody>
          <a:bodyPr>
            <a:normAutofit/>
          </a:bodyPr>
          <a:lstStyle/>
          <a:p>
            <a:r>
              <a:rPr lang="en-US" sz="5400" dirty="0">
                <a:latin typeface="+mn-lt"/>
              </a:rPr>
              <a:t>2024</a:t>
            </a:r>
            <a:br>
              <a:rPr lang="en-US" sz="5400" dirty="0">
                <a:latin typeface="+mn-lt"/>
              </a:rPr>
            </a:br>
            <a:r>
              <a:rPr lang="en-US" sz="5400" dirty="0">
                <a:latin typeface="+mn-lt"/>
              </a:rPr>
              <a:t>Financials</a:t>
            </a:r>
          </a:p>
        </p:txBody>
      </p:sp>
      <p:sp>
        <p:nvSpPr>
          <p:cNvPr id="4" name="Text Placeholder 3">
            <a:extLst>
              <a:ext uri="{FF2B5EF4-FFF2-40B4-BE49-F238E27FC236}">
                <a16:creationId xmlns:a16="http://schemas.microsoft.com/office/drawing/2014/main" id="{79BA5B59-DEA0-4618-884E-00A8E529482B}"/>
              </a:ext>
            </a:extLst>
          </p:cNvPr>
          <p:cNvSpPr>
            <a:spLocks noGrp="1"/>
          </p:cNvSpPr>
          <p:nvPr>
            <p:ph type="body" idx="1"/>
          </p:nvPr>
        </p:nvSpPr>
        <p:spPr>
          <a:xfrm>
            <a:off x="3583122" y="1684676"/>
            <a:ext cx="3622967" cy="554000"/>
          </a:xfrm>
        </p:spPr>
        <p:txBody>
          <a:bodyPr>
            <a:noAutofit/>
          </a:bodyPr>
          <a:lstStyle/>
          <a:p>
            <a:r>
              <a:rPr lang="en-US" sz="2800" dirty="0">
                <a:solidFill>
                  <a:schemeClr val="tx1"/>
                </a:solidFill>
                <a:ea typeface="Malgun Gothic" panose="020B0503020000020004" pitchFamily="34" charset="-127"/>
                <a:cs typeface="Malgun Gothic Semilight" panose="020B0502040204020203" pitchFamily="34" charset="-128"/>
              </a:rPr>
              <a:t>Revenue: $111,624</a:t>
            </a:r>
          </a:p>
        </p:txBody>
      </p:sp>
      <p:sp>
        <p:nvSpPr>
          <p:cNvPr id="6" name="Text Placeholder 5">
            <a:extLst>
              <a:ext uri="{FF2B5EF4-FFF2-40B4-BE49-F238E27FC236}">
                <a16:creationId xmlns:a16="http://schemas.microsoft.com/office/drawing/2014/main" id="{27DE498A-84EF-4492-8534-A764BAB0EF4D}"/>
              </a:ext>
            </a:extLst>
          </p:cNvPr>
          <p:cNvSpPr>
            <a:spLocks noGrp="1"/>
          </p:cNvSpPr>
          <p:nvPr>
            <p:ph type="body" sz="quarter" idx="3"/>
          </p:nvPr>
        </p:nvSpPr>
        <p:spPr>
          <a:xfrm>
            <a:off x="7418113" y="1684676"/>
            <a:ext cx="3622967" cy="575647"/>
          </a:xfrm>
        </p:spPr>
        <p:txBody>
          <a:bodyPr>
            <a:noAutofit/>
          </a:bodyPr>
          <a:lstStyle/>
          <a:p>
            <a:r>
              <a:rPr lang="en-US" sz="2800" dirty="0">
                <a:solidFill>
                  <a:schemeClr val="tx1"/>
                </a:solidFill>
                <a:ea typeface="Malgun Gothic" panose="020B0503020000020004" pitchFamily="34" charset="-127"/>
                <a:cs typeface="Malgun Gothic Semilight" panose="020B0502040204020203" pitchFamily="34" charset="-128"/>
              </a:rPr>
              <a:t>Expenses: $ 147,220</a:t>
            </a:r>
          </a:p>
        </p:txBody>
      </p:sp>
      <p:grpSp>
        <p:nvGrpSpPr>
          <p:cNvPr id="10" name="Group 9">
            <a:extLst>
              <a:ext uri="{FF2B5EF4-FFF2-40B4-BE49-F238E27FC236}">
                <a16:creationId xmlns:a16="http://schemas.microsoft.com/office/drawing/2014/main" id="{35F18C5B-C7DC-7F73-9BC5-FDFC9029CA5B}"/>
              </a:ext>
            </a:extLst>
          </p:cNvPr>
          <p:cNvGrpSpPr/>
          <p:nvPr/>
        </p:nvGrpSpPr>
        <p:grpSpPr>
          <a:xfrm>
            <a:off x="104721" y="6281978"/>
            <a:ext cx="3876472" cy="347548"/>
            <a:chOff x="104721" y="6281978"/>
            <a:chExt cx="3876472" cy="347548"/>
          </a:xfrm>
        </p:grpSpPr>
        <p:pic>
          <p:nvPicPr>
            <p:cNvPr id="15" name="Picture 14">
              <a:extLst>
                <a:ext uri="{FF2B5EF4-FFF2-40B4-BE49-F238E27FC236}">
                  <a16:creationId xmlns:a16="http://schemas.microsoft.com/office/drawing/2014/main" id="{44341A7E-861E-C0B6-0A7E-967F3E843C7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4721" y="6281978"/>
              <a:ext cx="984069" cy="347548"/>
            </a:xfrm>
            <a:prstGeom prst="rect">
              <a:avLst/>
            </a:prstGeom>
          </p:spPr>
        </p:pic>
        <p:sp>
          <p:nvSpPr>
            <p:cNvPr id="16" name="TextBox 15">
              <a:extLst>
                <a:ext uri="{FF2B5EF4-FFF2-40B4-BE49-F238E27FC236}">
                  <a16:creationId xmlns:a16="http://schemas.microsoft.com/office/drawing/2014/main" id="{01182FF3-0F9C-972C-9477-B44F6B1B86C0}"/>
                </a:ext>
              </a:extLst>
            </p:cNvPr>
            <p:cNvSpPr txBox="1"/>
            <p:nvPr/>
          </p:nvSpPr>
          <p:spPr>
            <a:xfrm>
              <a:off x="1255190" y="6286475"/>
              <a:ext cx="27260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50000"/>
                      <a:lumOff val="50000"/>
                    </a:prstClr>
                  </a:solidFill>
                  <a:effectLst/>
                  <a:uLnTx/>
                  <a:uFillTx/>
                  <a:latin typeface="Garamond" panose="02020404030301010803" pitchFamily="18" charset="0"/>
                  <a:ea typeface="+mn-ea"/>
                  <a:cs typeface="+mn-cs"/>
                </a:rPr>
                <a:t>Educate. Advocate. Connect.</a:t>
              </a:r>
            </a:p>
          </p:txBody>
        </p:sp>
      </p:grpSp>
      <p:sp>
        <p:nvSpPr>
          <p:cNvPr id="5" name="TextBox 4">
            <a:extLst>
              <a:ext uri="{FF2B5EF4-FFF2-40B4-BE49-F238E27FC236}">
                <a16:creationId xmlns:a16="http://schemas.microsoft.com/office/drawing/2014/main" id="{3CA89B5C-7031-83CC-427A-B55B52DDD237}"/>
              </a:ext>
            </a:extLst>
          </p:cNvPr>
          <p:cNvSpPr txBox="1"/>
          <p:nvPr/>
        </p:nvSpPr>
        <p:spPr>
          <a:xfrm>
            <a:off x="4731954" y="6103411"/>
            <a:ext cx="6204856" cy="523220"/>
          </a:xfrm>
          <a:prstGeom prst="rect">
            <a:avLst/>
          </a:prstGeom>
          <a:noFill/>
        </p:spPr>
        <p:txBody>
          <a:bodyPr wrap="square">
            <a:spAutoFit/>
          </a:bodyPr>
          <a:lstStyle/>
          <a:p>
            <a:r>
              <a:rPr lang="en-US" sz="2800" b="1" dirty="0">
                <a:latin typeface="Cambria" panose="02040503050406030204" pitchFamily="18" charset="0"/>
                <a:ea typeface="Cambria" panose="02040503050406030204" pitchFamily="18" charset="0"/>
                <a:cs typeface="Times New Roman" panose="02020603050405020304" pitchFamily="18" charset="0"/>
              </a:rPr>
              <a:t>Positive Cash Reserve: $222,707</a:t>
            </a:r>
            <a:endParaRPr lang="en-US" sz="2800" b="1" dirty="0">
              <a:latin typeface="Cambria" panose="02040503050406030204" pitchFamily="18" charset="0"/>
              <a:ea typeface="Cambria" panose="02040503050406030204" pitchFamily="18" charset="0"/>
            </a:endParaRPr>
          </a:p>
        </p:txBody>
      </p:sp>
      <p:graphicFrame>
        <p:nvGraphicFramePr>
          <p:cNvPr id="8" name="Chart 7">
            <a:extLst>
              <a:ext uri="{FF2B5EF4-FFF2-40B4-BE49-F238E27FC236}">
                <a16:creationId xmlns:a16="http://schemas.microsoft.com/office/drawing/2014/main" id="{BF13DBFC-1D73-4F9A-2290-06DC2A48DDAE}"/>
              </a:ext>
            </a:extLst>
          </p:cNvPr>
          <p:cNvGraphicFramePr/>
          <p:nvPr>
            <p:extLst>
              <p:ext uri="{D42A27DB-BD31-4B8C-83A1-F6EECF244321}">
                <p14:modId xmlns:p14="http://schemas.microsoft.com/office/powerpoint/2010/main" val="1132774784"/>
              </p:ext>
            </p:extLst>
          </p:nvPr>
        </p:nvGraphicFramePr>
        <p:xfrm>
          <a:off x="3674158" y="2346386"/>
          <a:ext cx="3287359" cy="31486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059FA264-9C64-F54F-1F0A-D306FC68BCEA}"/>
              </a:ext>
            </a:extLst>
          </p:cNvPr>
          <p:cNvGraphicFramePr/>
          <p:nvPr>
            <p:extLst>
              <p:ext uri="{D42A27DB-BD31-4B8C-83A1-F6EECF244321}">
                <p14:modId xmlns:p14="http://schemas.microsoft.com/office/powerpoint/2010/main" val="3416227550"/>
              </p:ext>
            </p:extLst>
          </p:nvPr>
        </p:nvGraphicFramePr>
        <p:xfrm>
          <a:off x="7503221" y="2346386"/>
          <a:ext cx="2926115" cy="328719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7881900"/>
      </p:ext>
    </p:extLst>
  </p:cSld>
  <p:clrMapOvr>
    <a:masterClrMapping/>
  </p:clrMapOvr>
</p:sld>
</file>

<file path=ppt/theme/theme1.xml><?xml version="1.0" encoding="utf-8"?>
<a:theme xmlns:a="http://schemas.openxmlformats.org/drawingml/2006/main" name="Fra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otalTime>1253</TotalTime>
  <Words>895</Words>
  <Application>Microsoft Office PowerPoint</Application>
  <PresentationFormat>Widescreen</PresentationFormat>
  <Paragraphs>129</Paragraphs>
  <Slides>14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Malgun Gothic</vt:lpstr>
      <vt:lpstr>Malgun Gothic Semilight</vt:lpstr>
      <vt:lpstr>Arial</vt:lpstr>
      <vt:lpstr>Calibri</vt:lpstr>
      <vt:lpstr>Cambria</vt:lpstr>
      <vt:lpstr>Cochocib Script Latin Pro</vt:lpstr>
      <vt:lpstr>Garamond</vt:lpstr>
      <vt:lpstr>Wingdings 2</vt:lpstr>
      <vt:lpstr>Frame</vt:lpstr>
      <vt:lpstr>Welcome</vt:lpstr>
      <vt:lpstr>Agenda</vt:lpstr>
      <vt:lpstr>NDANO  Annual Meeting Minutes  May 30, 2024</vt:lpstr>
      <vt:lpstr>Mission</vt:lpstr>
      <vt:lpstr>2024 Board of Directors</vt:lpstr>
      <vt:lpstr>Returning Board Members</vt:lpstr>
      <vt:lpstr>New Board Members</vt:lpstr>
      <vt:lpstr>Year in Review:  NDANO in 2024</vt:lpstr>
      <vt:lpstr>2024 Financials</vt:lpstr>
      <vt:lpstr>Educate</vt:lpstr>
      <vt:lpstr>Advocate</vt:lpstr>
      <vt:lpstr>Connect</vt:lpstr>
      <vt:lpstr>NDANO Staff</vt:lpstr>
      <vt:lpstr>Adjourn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Michaela Kauk</dc:creator>
  <cp:lastModifiedBy>Shawn McKenna</cp:lastModifiedBy>
  <cp:revision>16</cp:revision>
  <dcterms:created xsi:type="dcterms:W3CDTF">2023-04-27T20:18:50Z</dcterms:created>
  <dcterms:modified xsi:type="dcterms:W3CDTF">2025-05-29T21:35:53Z</dcterms:modified>
</cp:coreProperties>
</file>