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6"/>
  </p:notesMasterIdLst>
  <p:sldIdLst>
    <p:sldId id="26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5143500" type="screen16x9"/>
  <p:notesSz cx="5143500" cy="9144000"/>
  <p:defaultTextStyle>
    <a:defPPr>
      <a:defRPr lang="en-US"/>
    </a:defPPr>
    <a:lvl1pPr marL="0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791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1" autoAdjust="0"/>
    <p:restoredTop sz="95340"/>
  </p:normalViewPr>
  <p:slideViewPr>
    <p:cSldViewPr snapToGrid="0">
      <p:cViewPr varScale="1">
        <p:scale>
          <a:sx n="144" d="100"/>
          <a:sy n="144" d="100"/>
        </p:scale>
        <p:origin x="200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68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EF46558-E360-EDAF-300A-273B0FEF5C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9144000" cy="2852645"/>
          </a:xfrm>
          <a:custGeom>
            <a:avLst/>
            <a:gdLst>
              <a:gd name="connsiteX0" fmla="*/ 89825 w 46816963"/>
              <a:gd name="connsiteY0" fmla="*/ 0 h 14605721"/>
              <a:gd name="connsiteX1" fmla="*/ 46727135 w 46816963"/>
              <a:gd name="connsiteY1" fmla="*/ 0 h 14605721"/>
              <a:gd name="connsiteX2" fmla="*/ 46816963 w 46816963"/>
              <a:gd name="connsiteY2" fmla="*/ 89825 h 14605721"/>
              <a:gd name="connsiteX3" fmla="*/ 46816963 w 46816963"/>
              <a:gd name="connsiteY3" fmla="*/ 13324816 h 14605721"/>
              <a:gd name="connsiteX4" fmla="*/ 43438511 w 46816963"/>
              <a:gd name="connsiteY4" fmla="*/ 14605721 h 14605721"/>
              <a:gd name="connsiteX5" fmla="*/ 89825 w 46816963"/>
              <a:gd name="connsiteY5" fmla="*/ 14605721 h 14605721"/>
              <a:gd name="connsiteX6" fmla="*/ 0 w 46816963"/>
              <a:gd name="connsiteY6" fmla="*/ 14515896 h 14605721"/>
              <a:gd name="connsiteX7" fmla="*/ 0 w 46816963"/>
              <a:gd name="connsiteY7" fmla="*/ 89825 h 14605721"/>
              <a:gd name="connsiteX8" fmla="*/ 89825 w 46816963"/>
              <a:gd name="connsiteY8" fmla="*/ 0 h 14605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816963" h="14605721">
                <a:moveTo>
                  <a:pt x="89825" y="0"/>
                </a:moveTo>
                <a:lnTo>
                  <a:pt x="46727135" y="0"/>
                </a:lnTo>
                <a:cubicBezTo>
                  <a:pt x="46776747" y="0"/>
                  <a:pt x="46816963" y="40215"/>
                  <a:pt x="46816963" y="89825"/>
                </a:cubicBezTo>
                <a:lnTo>
                  <a:pt x="46816963" y="13324816"/>
                </a:lnTo>
                <a:lnTo>
                  <a:pt x="43438511" y="14605721"/>
                </a:lnTo>
                <a:lnTo>
                  <a:pt x="89825" y="14605721"/>
                </a:lnTo>
                <a:cubicBezTo>
                  <a:pt x="40216" y="14605721"/>
                  <a:pt x="0" y="14565506"/>
                  <a:pt x="0" y="14515896"/>
                </a:cubicBezTo>
                <a:lnTo>
                  <a:pt x="0" y="89825"/>
                </a:lnTo>
                <a:cubicBezTo>
                  <a:pt x="0" y="40215"/>
                  <a:pt x="40216" y="0"/>
                  <a:pt x="8982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DFD2E5-4CA3-E5F6-BEAA-D33027B92A58}"/>
              </a:ext>
            </a:extLst>
          </p:cNvPr>
          <p:cNvSpPr/>
          <p:nvPr/>
        </p:nvSpPr>
        <p:spPr>
          <a:xfrm>
            <a:off x="0" y="2852646"/>
            <a:ext cx="9144000" cy="22908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FDD51FB4-208C-88FA-6A77-83E9627BE0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45" y="3121836"/>
            <a:ext cx="3574554" cy="336410"/>
          </a:xfrm>
        </p:spPr>
        <p:txBody>
          <a:bodyPr>
            <a:normAutofit/>
          </a:bodyPr>
          <a:lstStyle>
            <a:lvl1pPr marL="0" indent="0">
              <a:buNone/>
              <a:defRPr sz="1562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Small Sub Header Here</a:t>
            </a:r>
          </a:p>
        </p:txBody>
      </p:sp>
      <p:pic>
        <p:nvPicPr>
          <p:cNvPr id="13" name="Picture 12" descr="Shape">
            <a:extLst>
              <a:ext uri="{FF2B5EF4-FFF2-40B4-BE49-F238E27FC236}">
                <a16:creationId xmlns:a16="http://schemas.microsoft.com/office/drawing/2014/main" id="{4B6213B7-F064-00CC-A798-4094FC82C9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5"/>
          <a:stretch/>
        </p:blipFill>
        <p:spPr>
          <a:xfrm>
            <a:off x="2382381" y="1462042"/>
            <a:ext cx="6761619" cy="3681458"/>
          </a:xfrm>
          <a:prstGeom prst="rect">
            <a:avLst/>
          </a:prstGeom>
        </p:spPr>
      </p:pic>
      <p:pic>
        <p:nvPicPr>
          <p:cNvPr id="6" name="Picture 5" descr="Logo">
            <a:extLst>
              <a:ext uri="{FF2B5EF4-FFF2-40B4-BE49-F238E27FC236}">
                <a16:creationId xmlns:a16="http://schemas.microsoft.com/office/drawing/2014/main" id="{36B63536-3ACE-9A5D-2C8D-22F2F2E31E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443" y="3965884"/>
            <a:ext cx="2115869" cy="1094141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0618D76-5AF1-F3BC-7A89-03CA1D726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45" y="3468798"/>
            <a:ext cx="357455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76508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42964-719F-713A-41D6-8C5EA8FD3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5" y="273845"/>
            <a:ext cx="748767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080DADE-DD22-6887-B306-F71D56E4A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9505" y="1343024"/>
            <a:ext cx="7487670" cy="34432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49F362C-3435-8600-47AD-C87987C12AFE}"/>
              </a:ext>
            </a:extLst>
          </p:cNvPr>
          <p:cNvGrpSpPr/>
          <p:nvPr/>
        </p:nvGrpSpPr>
        <p:grpSpPr>
          <a:xfrm>
            <a:off x="8150269" y="0"/>
            <a:ext cx="993731" cy="5161789"/>
            <a:chOff x="10867024" y="0"/>
            <a:chExt cx="1324975" cy="688238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C6A458C-9F65-8EA1-4651-82E899D7C5F8}"/>
                </a:ext>
              </a:extLst>
            </p:cNvPr>
            <p:cNvSpPr/>
            <p:nvPr/>
          </p:nvSpPr>
          <p:spPr>
            <a:xfrm>
              <a:off x="10867024" y="0"/>
              <a:ext cx="1324975" cy="68823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5" name="Picture 4" descr="Icon&#10;&#10;Description automatically generated">
              <a:extLst>
                <a:ext uri="{FF2B5EF4-FFF2-40B4-BE49-F238E27FC236}">
                  <a16:creationId xmlns:a16="http://schemas.microsoft.com/office/drawing/2014/main" id="{E46C5C9C-7C36-8362-CF54-4F0C318F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7024" y="5790185"/>
              <a:ext cx="1324975" cy="1080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117298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42964-719F-713A-41D6-8C5EA8FD3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73845"/>
            <a:ext cx="7505701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15">
            <a:extLst>
              <a:ext uri="{FF2B5EF4-FFF2-40B4-BE49-F238E27FC236}">
                <a16:creationId xmlns:a16="http://schemas.microsoft.com/office/drawing/2014/main" id="{6F4B457D-0C86-6842-D4D5-D243330403D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1474" y="1343024"/>
            <a:ext cx="3566160" cy="33789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6C3087E3-2E4E-720B-B664-B32727D948C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09299" y="1343024"/>
            <a:ext cx="3667877" cy="33789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6E121DE-6091-19F4-2C31-CF6C6B4AEAC2}"/>
              </a:ext>
            </a:extLst>
          </p:cNvPr>
          <p:cNvGrpSpPr/>
          <p:nvPr/>
        </p:nvGrpSpPr>
        <p:grpSpPr>
          <a:xfrm>
            <a:off x="8150269" y="0"/>
            <a:ext cx="993731" cy="5161789"/>
            <a:chOff x="10867024" y="0"/>
            <a:chExt cx="1324975" cy="688238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3F23FB3-B3F4-E110-9923-9077C2B71AE2}"/>
                </a:ext>
              </a:extLst>
            </p:cNvPr>
            <p:cNvSpPr/>
            <p:nvPr/>
          </p:nvSpPr>
          <p:spPr>
            <a:xfrm>
              <a:off x="10867024" y="0"/>
              <a:ext cx="1324975" cy="68823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9044E69E-99F9-0F51-860F-97C4720A6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7024" y="5790185"/>
              <a:ext cx="1324975" cy="1080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710095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1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0D814BBC-0B95-3A81-AB9C-9D39A4C9399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89505" y="1343024"/>
            <a:ext cx="7487670" cy="34432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C77A919E-2D81-6644-0D70-21061359AC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9504" y="273844"/>
            <a:ext cx="7487670" cy="33641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Header Here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5166A68-E035-2B59-7984-005379193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3" y="610254"/>
            <a:ext cx="7488936" cy="5691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4E45171-AFEF-A717-0053-4DE84A3E0DF1}"/>
              </a:ext>
            </a:extLst>
          </p:cNvPr>
          <p:cNvGrpSpPr/>
          <p:nvPr/>
        </p:nvGrpSpPr>
        <p:grpSpPr>
          <a:xfrm>
            <a:off x="8150269" y="0"/>
            <a:ext cx="993731" cy="5161789"/>
            <a:chOff x="10867024" y="0"/>
            <a:chExt cx="1324975" cy="688238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F5E99A-5D1F-689E-DA4E-D033CEA72A1B}"/>
                </a:ext>
              </a:extLst>
            </p:cNvPr>
            <p:cNvSpPr/>
            <p:nvPr/>
          </p:nvSpPr>
          <p:spPr>
            <a:xfrm>
              <a:off x="10867024" y="0"/>
              <a:ext cx="1324975" cy="68823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68D7698B-1E8D-639A-0E3A-C6A785ED0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7024" y="5790185"/>
              <a:ext cx="1324975" cy="1080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91104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2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5">
            <a:extLst>
              <a:ext uri="{FF2B5EF4-FFF2-40B4-BE49-F238E27FC236}">
                <a16:creationId xmlns:a16="http://schemas.microsoft.com/office/drawing/2014/main" id="{6F4B457D-0C86-6842-D4D5-D243330403D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1474" y="1343024"/>
            <a:ext cx="3566160" cy="33809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6C3087E3-2E4E-720B-B664-B32727D948C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2280" y="1343024"/>
            <a:ext cx="3566160" cy="33809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D31CB90-C344-5EDB-E4AA-A4DE153089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9504" y="273844"/>
            <a:ext cx="7488936" cy="33641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Header Here</a:t>
            </a:r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1B9B2954-73EF-51E4-12B5-3BBE81613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4" y="610254"/>
            <a:ext cx="7488936" cy="5691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D63BCE-41AE-0B31-C2E4-086AFC3F066F}"/>
              </a:ext>
            </a:extLst>
          </p:cNvPr>
          <p:cNvGrpSpPr/>
          <p:nvPr/>
        </p:nvGrpSpPr>
        <p:grpSpPr>
          <a:xfrm>
            <a:off x="8150269" y="0"/>
            <a:ext cx="993731" cy="5161789"/>
            <a:chOff x="10867024" y="0"/>
            <a:chExt cx="1324975" cy="688238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80C72B-F09C-F2DD-21B1-F2E0A5451B96}"/>
                </a:ext>
              </a:extLst>
            </p:cNvPr>
            <p:cNvSpPr/>
            <p:nvPr/>
          </p:nvSpPr>
          <p:spPr>
            <a:xfrm>
              <a:off x="10867024" y="0"/>
              <a:ext cx="1324975" cy="68823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11EE8C5E-DACE-082A-1E4D-154D171A7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7024" y="5790185"/>
              <a:ext cx="1324975" cy="1080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573865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6A458C-9F65-8EA1-4651-82E899D7C5F8}"/>
              </a:ext>
            </a:extLst>
          </p:cNvPr>
          <p:cNvSpPr/>
          <p:nvPr/>
        </p:nvSpPr>
        <p:spPr>
          <a:xfrm>
            <a:off x="8404285" y="0"/>
            <a:ext cx="739715" cy="5161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042964-719F-713A-41D6-8C5EA8FD3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5" y="273845"/>
            <a:ext cx="7740083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080DADE-DD22-6887-B306-F71D56E4A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9505" y="1343024"/>
            <a:ext cx="7740083" cy="3526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D4BDCB-6699-B7FB-87D9-2CBB70C64624}"/>
              </a:ext>
            </a:extLst>
          </p:cNvPr>
          <p:cNvGrpSpPr/>
          <p:nvPr/>
        </p:nvGrpSpPr>
        <p:grpSpPr>
          <a:xfrm>
            <a:off x="8520647" y="4509989"/>
            <a:ext cx="506991" cy="451472"/>
            <a:chOff x="11360863" y="6013319"/>
            <a:chExt cx="675988" cy="6019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FD7FBA-0CBA-6B06-B42A-D006D1871978}"/>
                </a:ext>
              </a:extLst>
            </p:cNvPr>
            <p:cNvSpPr/>
            <p:nvPr/>
          </p:nvSpPr>
          <p:spPr>
            <a:xfrm>
              <a:off x="11397876" y="6013319"/>
              <a:ext cx="601962" cy="60196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46C5C9C-7C36-8362-CF54-4F0C318F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360863" y="6064338"/>
              <a:ext cx="675988" cy="5509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782071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6A458C-9F65-8EA1-4651-82E899D7C5F8}"/>
              </a:ext>
            </a:extLst>
          </p:cNvPr>
          <p:cNvSpPr/>
          <p:nvPr/>
        </p:nvSpPr>
        <p:spPr>
          <a:xfrm>
            <a:off x="8404285" y="0"/>
            <a:ext cx="739715" cy="5161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042964-719F-713A-41D6-8C5EA8FD3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5" y="273845"/>
            <a:ext cx="7740083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D4BDCB-6699-B7FB-87D9-2CBB70C64624}"/>
              </a:ext>
            </a:extLst>
          </p:cNvPr>
          <p:cNvGrpSpPr/>
          <p:nvPr/>
        </p:nvGrpSpPr>
        <p:grpSpPr>
          <a:xfrm>
            <a:off x="8520647" y="4509989"/>
            <a:ext cx="506991" cy="451472"/>
            <a:chOff x="11360863" y="6013319"/>
            <a:chExt cx="675988" cy="6019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FD7FBA-0CBA-6B06-B42A-D006D1871978}"/>
                </a:ext>
              </a:extLst>
            </p:cNvPr>
            <p:cNvSpPr/>
            <p:nvPr/>
          </p:nvSpPr>
          <p:spPr>
            <a:xfrm>
              <a:off x="11397876" y="6013319"/>
              <a:ext cx="601962" cy="60196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46C5C9C-7C36-8362-CF54-4F0C318F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360863" y="6064338"/>
              <a:ext cx="675988" cy="550943"/>
            </a:xfrm>
            <a:prstGeom prst="rect">
              <a:avLst/>
            </a:prstGeom>
          </p:spPr>
        </p:pic>
      </p:grp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BBEE465E-5E0F-5771-E249-7C4F90867E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2906" y="1343024"/>
            <a:ext cx="3721464" cy="3526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FC672538-A8E9-719F-E54A-D8CE08EE87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58491" y="1343024"/>
            <a:ext cx="3871097" cy="3526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26769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ntent1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6A458C-9F65-8EA1-4651-82E899D7C5F8}"/>
              </a:ext>
            </a:extLst>
          </p:cNvPr>
          <p:cNvSpPr/>
          <p:nvPr/>
        </p:nvSpPr>
        <p:spPr>
          <a:xfrm>
            <a:off x="8404285" y="0"/>
            <a:ext cx="739715" cy="5161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080DADE-DD22-6887-B306-F71D56E4A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9505" y="1343024"/>
            <a:ext cx="7740083" cy="3526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D4BDCB-6699-B7FB-87D9-2CBB70C64624}"/>
              </a:ext>
            </a:extLst>
          </p:cNvPr>
          <p:cNvGrpSpPr/>
          <p:nvPr/>
        </p:nvGrpSpPr>
        <p:grpSpPr>
          <a:xfrm>
            <a:off x="8520647" y="4509989"/>
            <a:ext cx="506991" cy="451472"/>
            <a:chOff x="11360863" y="6013319"/>
            <a:chExt cx="675988" cy="6019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FD7FBA-0CBA-6B06-B42A-D006D1871978}"/>
                </a:ext>
              </a:extLst>
            </p:cNvPr>
            <p:cNvSpPr/>
            <p:nvPr/>
          </p:nvSpPr>
          <p:spPr>
            <a:xfrm>
              <a:off x="11397876" y="6013319"/>
              <a:ext cx="601962" cy="60196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46C5C9C-7C36-8362-CF54-4F0C318F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360863" y="6064338"/>
              <a:ext cx="675988" cy="550943"/>
            </a:xfrm>
            <a:prstGeom prst="rect">
              <a:avLst/>
            </a:prstGeom>
          </p:spPr>
        </p:pic>
      </p:grp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C220584D-66CB-C63A-40BF-3CAA5CC3646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9504" y="273844"/>
            <a:ext cx="7740084" cy="33641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Header Here</a:t>
            </a:r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87495177-2D36-052F-FF76-011A454FF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4" y="610254"/>
            <a:ext cx="7740083" cy="5691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247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ntent2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6A458C-9F65-8EA1-4651-82E899D7C5F8}"/>
              </a:ext>
            </a:extLst>
          </p:cNvPr>
          <p:cNvSpPr/>
          <p:nvPr/>
        </p:nvSpPr>
        <p:spPr>
          <a:xfrm>
            <a:off x="8404285" y="0"/>
            <a:ext cx="739715" cy="5161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D4BDCB-6699-B7FB-87D9-2CBB70C64624}"/>
              </a:ext>
            </a:extLst>
          </p:cNvPr>
          <p:cNvGrpSpPr/>
          <p:nvPr/>
        </p:nvGrpSpPr>
        <p:grpSpPr>
          <a:xfrm>
            <a:off x="8520647" y="4509989"/>
            <a:ext cx="506991" cy="451472"/>
            <a:chOff x="11360863" y="6013319"/>
            <a:chExt cx="675988" cy="6019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FD7FBA-0CBA-6B06-B42A-D006D1871978}"/>
                </a:ext>
              </a:extLst>
            </p:cNvPr>
            <p:cNvSpPr/>
            <p:nvPr/>
          </p:nvSpPr>
          <p:spPr>
            <a:xfrm>
              <a:off x="11397876" y="6013319"/>
              <a:ext cx="601962" cy="60196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46C5C9C-7C36-8362-CF54-4F0C318F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360863" y="6064338"/>
              <a:ext cx="675988" cy="550943"/>
            </a:xfrm>
            <a:prstGeom prst="rect">
              <a:avLst/>
            </a:prstGeom>
          </p:spPr>
        </p:pic>
      </p:grp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BBEE465E-5E0F-5771-E249-7C4F90867E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2906" y="1343024"/>
            <a:ext cx="3721464" cy="3526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FC672538-A8E9-719F-E54A-D8CE08EE87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58491" y="1343024"/>
            <a:ext cx="3871097" cy="3526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E51AE8B4-4EFA-EE8E-500C-509C0F8CDC9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9504" y="273844"/>
            <a:ext cx="7740085" cy="33641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Header Here</a:t>
            </a:r>
          </a:p>
        </p:txBody>
      </p:sp>
      <p:sp>
        <p:nvSpPr>
          <p:cNvPr id="10" name="Title 8">
            <a:extLst>
              <a:ext uri="{FF2B5EF4-FFF2-40B4-BE49-F238E27FC236}">
                <a16:creationId xmlns:a16="http://schemas.microsoft.com/office/drawing/2014/main" id="{04F1CB5C-20B4-65C0-714C-15B66E17D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4" y="610254"/>
            <a:ext cx="7740084" cy="5691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78985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, white, screenshot, pattern&#10;&#10;Description automatically generated">
            <a:extLst>
              <a:ext uri="{FF2B5EF4-FFF2-40B4-BE49-F238E27FC236}">
                <a16:creationId xmlns:a16="http://schemas.microsoft.com/office/drawing/2014/main" id="{5F5ED7E5-0C87-8A34-04A1-31EC1179CD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24AC2DC-093D-E132-FB6B-9F2AE9E3164A}"/>
              </a:ext>
            </a:extLst>
          </p:cNvPr>
          <p:cNvGrpSpPr/>
          <p:nvPr/>
        </p:nvGrpSpPr>
        <p:grpSpPr>
          <a:xfrm>
            <a:off x="6134100" y="-85725"/>
            <a:ext cx="3086100" cy="2987033"/>
            <a:chOff x="8178800" y="-114300"/>
            <a:chExt cx="4114800" cy="398271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F287D42-C1E2-369A-EB4E-253D56F0F100}"/>
                </a:ext>
              </a:extLst>
            </p:cNvPr>
            <p:cNvCxnSpPr>
              <a:cxnSpLocks/>
            </p:cNvCxnSpPr>
            <p:nvPr/>
          </p:nvCxnSpPr>
          <p:spPr>
            <a:xfrm>
              <a:off x="8559800" y="-114300"/>
              <a:ext cx="3733800" cy="3695700"/>
            </a:xfrm>
            <a:prstGeom prst="line">
              <a:avLst/>
            </a:prstGeom>
            <a:ln w="152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4D3A50B-7870-73F1-FC93-49CB80CC6EBF}"/>
                </a:ext>
              </a:extLst>
            </p:cNvPr>
            <p:cNvCxnSpPr>
              <a:cxnSpLocks/>
            </p:cNvCxnSpPr>
            <p:nvPr/>
          </p:nvCxnSpPr>
          <p:spPr>
            <a:xfrm>
              <a:off x="8178800" y="-114300"/>
              <a:ext cx="4114800" cy="3982710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C09B1C-CE1E-59CA-BFB8-25831C83BE94}"/>
              </a:ext>
            </a:extLst>
          </p:cNvPr>
          <p:cNvGrpSpPr/>
          <p:nvPr/>
        </p:nvGrpSpPr>
        <p:grpSpPr>
          <a:xfrm>
            <a:off x="-76200" y="2686050"/>
            <a:ext cx="2647950" cy="2534060"/>
            <a:chOff x="-101600" y="3581400"/>
            <a:chExt cx="3530600" cy="3378746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93C1099-43D9-9A92-A39B-764E546FDD17}"/>
                </a:ext>
              </a:extLst>
            </p:cNvPr>
            <p:cNvCxnSpPr>
              <a:cxnSpLocks/>
            </p:cNvCxnSpPr>
            <p:nvPr/>
          </p:nvCxnSpPr>
          <p:spPr>
            <a:xfrm>
              <a:off x="-101600" y="3581400"/>
              <a:ext cx="3530600" cy="3378746"/>
            </a:xfrm>
            <a:prstGeom prst="line">
              <a:avLst/>
            </a:prstGeom>
            <a:ln w="152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09199D6-4478-3FC0-A74A-4175FE3F7F3D}"/>
                </a:ext>
              </a:extLst>
            </p:cNvPr>
            <p:cNvCxnSpPr>
              <a:cxnSpLocks/>
            </p:cNvCxnSpPr>
            <p:nvPr/>
          </p:nvCxnSpPr>
          <p:spPr>
            <a:xfrm>
              <a:off x="-61662" y="3868410"/>
              <a:ext cx="3147762" cy="3046715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A46AB31-39E0-1A47-2DE0-721D0193BA63}"/>
              </a:ext>
            </a:extLst>
          </p:cNvPr>
          <p:cNvSpPr/>
          <p:nvPr/>
        </p:nvSpPr>
        <p:spPr>
          <a:xfrm>
            <a:off x="628649" y="273845"/>
            <a:ext cx="7886700" cy="43588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042964-719F-713A-41D6-8C5EA8FD3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71" y="313409"/>
            <a:ext cx="723387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080DADE-DD22-6887-B306-F71D56E4A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49570" y="1382587"/>
            <a:ext cx="7233872" cy="3019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2AF0D67-ABF9-9102-FB1C-1EE1361A833D}"/>
              </a:ext>
            </a:extLst>
          </p:cNvPr>
          <p:cNvCxnSpPr/>
          <p:nvPr/>
        </p:nvCxnSpPr>
        <p:spPr>
          <a:xfrm>
            <a:off x="628650" y="4632722"/>
            <a:ext cx="7886700" cy="0"/>
          </a:xfrm>
          <a:prstGeom prst="line">
            <a:avLst/>
          </a:prstGeom>
          <a:ln w="28575">
            <a:solidFill>
              <a:srgbClr val="B9CF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5CF95CC-EE2C-0CC2-24E0-3E8826F1C659}"/>
              </a:ext>
            </a:extLst>
          </p:cNvPr>
          <p:cNvCxnSpPr/>
          <p:nvPr/>
        </p:nvCxnSpPr>
        <p:spPr>
          <a:xfrm>
            <a:off x="628650" y="273845"/>
            <a:ext cx="7886700" cy="0"/>
          </a:xfrm>
          <a:prstGeom prst="line">
            <a:avLst/>
          </a:prstGeom>
          <a:ln w="28575">
            <a:solidFill>
              <a:srgbClr val="B9CF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46C5C9C-7C36-8362-CF54-4F0C318FD9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3029" y="4171951"/>
            <a:ext cx="993731" cy="80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3878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35797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display">
            <a:extLst>
              <a:ext uri="{FF2B5EF4-FFF2-40B4-BE49-F238E27FC236}">
                <a16:creationId xmlns:a16="http://schemas.microsoft.com/office/drawing/2014/main" id="{750C7C22-B6D6-D18A-B3CC-907AE33AED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15"/>
            <a:ext cx="9144000" cy="51383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042964-719F-713A-41D6-8C5EA8FD3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5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3252018C-8A76-5A90-741B-5654DCAD52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443" y="3965884"/>
            <a:ext cx="2115869" cy="1094141"/>
          </a:xfrm>
          <a:prstGeom prst="rect">
            <a:avLst/>
          </a:prstGeom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080DADE-DD22-6887-B306-F71D56E4A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9505" y="1343024"/>
            <a:ext cx="7886699" cy="23431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51222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-Plu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">
            <a:extLst>
              <a:ext uri="{FF2B5EF4-FFF2-40B4-BE49-F238E27FC236}">
                <a16:creationId xmlns:a16="http://schemas.microsoft.com/office/drawing/2014/main" id="{F6D125AE-0F3B-BEB1-6605-833B2FC0A0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5"/>
          <a:stretch/>
        </p:blipFill>
        <p:spPr>
          <a:xfrm rot="10800000">
            <a:off x="4866713" y="314853"/>
            <a:ext cx="3936586" cy="4632871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24B3E8C-CDB7-4C9C-D9B3-5649D636F8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412" y="3966317"/>
            <a:ext cx="2121900" cy="109728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35113FE-4985-D7EF-3E45-268D308E70C6}"/>
              </a:ext>
            </a:extLst>
          </p:cNvPr>
          <p:cNvSpPr/>
          <p:nvPr/>
        </p:nvSpPr>
        <p:spPr>
          <a:xfrm rot="5400000" flipV="1">
            <a:off x="2255160" y="-1666446"/>
            <a:ext cx="4518946" cy="8476392"/>
          </a:xfrm>
          <a:custGeom>
            <a:avLst/>
            <a:gdLst>
              <a:gd name="connsiteX0" fmla="*/ 0 w 18054604"/>
              <a:gd name="connsiteY0" fmla="*/ 0 h 19171449"/>
              <a:gd name="connsiteX1" fmla="*/ 18054604 w 18054604"/>
              <a:gd name="connsiteY1" fmla="*/ 0 h 19171449"/>
              <a:gd name="connsiteX2" fmla="*/ 18054604 w 18054604"/>
              <a:gd name="connsiteY2" fmla="*/ 13100185 h 19171449"/>
              <a:gd name="connsiteX3" fmla="*/ 0 w 18054604"/>
              <a:gd name="connsiteY3" fmla="*/ 19171449 h 19171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54604" h="19171449">
                <a:moveTo>
                  <a:pt x="0" y="0"/>
                </a:moveTo>
                <a:lnTo>
                  <a:pt x="18054604" y="0"/>
                </a:lnTo>
                <a:lnTo>
                  <a:pt x="18054604" y="13100185"/>
                </a:lnTo>
                <a:lnTo>
                  <a:pt x="0" y="191714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352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111998CD-687C-AEB6-D984-FC642429B9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820" y="2854600"/>
            <a:ext cx="6269623" cy="336410"/>
          </a:xfrm>
        </p:spPr>
        <p:txBody>
          <a:bodyPr>
            <a:normAutofit/>
          </a:bodyPr>
          <a:lstStyle>
            <a:lvl1pPr marL="0" indent="0" algn="l"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Sub Header Here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939B8D1-D1A8-D43F-E58A-088237C808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20" y="1940921"/>
            <a:ext cx="6269623" cy="913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Large Header</a:t>
            </a:r>
          </a:p>
        </p:txBody>
      </p:sp>
    </p:spTree>
    <p:extLst>
      <p:ext uri="{BB962C8B-B14F-4D97-AF65-F5344CB8AC3E}">
        <p14:creationId xmlns:p14="http://schemas.microsoft.com/office/powerpoint/2010/main" val="4274005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562">
          <p15:clr>
            <a:srgbClr val="FBAE40"/>
          </p15:clr>
        </p15:guide>
        <p15:guide id="2" pos="100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-Nav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">
            <a:extLst>
              <a:ext uri="{FF2B5EF4-FFF2-40B4-BE49-F238E27FC236}">
                <a16:creationId xmlns:a16="http://schemas.microsoft.com/office/drawing/2014/main" id="{F6D125AE-0F3B-BEB1-6605-833B2FC0A0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5"/>
          <a:stretch/>
        </p:blipFill>
        <p:spPr>
          <a:xfrm rot="10800000">
            <a:off x="4866713" y="314853"/>
            <a:ext cx="3936586" cy="4632871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24B3E8C-CDB7-4C9C-D9B3-5649D636F8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412" y="3966317"/>
            <a:ext cx="2121900" cy="109728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35113FE-4985-D7EF-3E45-268D308E70C6}"/>
              </a:ext>
            </a:extLst>
          </p:cNvPr>
          <p:cNvSpPr/>
          <p:nvPr/>
        </p:nvSpPr>
        <p:spPr>
          <a:xfrm rot="5400000" flipV="1">
            <a:off x="2255160" y="-1666446"/>
            <a:ext cx="4518946" cy="8476392"/>
          </a:xfrm>
          <a:custGeom>
            <a:avLst/>
            <a:gdLst>
              <a:gd name="connsiteX0" fmla="*/ 0 w 18054604"/>
              <a:gd name="connsiteY0" fmla="*/ 0 h 19171449"/>
              <a:gd name="connsiteX1" fmla="*/ 18054604 w 18054604"/>
              <a:gd name="connsiteY1" fmla="*/ 0 h 19171449"/>
              <a:gd name="connsiteX2" fmla="*/ 18054604 w 18054604"/>
              <a:gd name="connsiteY2" fmla="*/ 13100185 h 19171449"/>
              <a:gd name="connsiteX3" fmla="*/ 0 w 18054604"/>
              <a:gd name="connsiteY3" fmla="*/ 19171449 h 19171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54604" h="19171449">
                <a:moveTo>
                  <a:pt x="0" y="0"/>
                </a:moveTo>
                <a:lnTo>
                  <a:pt x="18054604" y="0"/>
                </a:lnTo>
                <a:lnTo>
                  <a:pt x="18054604" y="13100185"/>
                </a:lnTo>
                <a:lnTo>
                  <a:pt x="0" y="191714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352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111998CD-687C-AEB6-D984-FC642429B9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820" y="2854600"/>
            <a:ext cx="6269623" cy="336410"/>
          </a:xfrm>
        </p:spPr>
        <p:txBody>
          <a:bodyPr>
            <a:normAutofit/>
          </a:bodyPr>
          <a:lstStyle>
            <a:lvl1pPr marL="0" indent="0" algn="l"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Sub Header Here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939B8D1-D1A8-D43F-E58A-088237C808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20" y="1940921"/>
            <a:ext cx="6269623" cy="913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Large Header</a:t>
            </a:r>
          </a:p>
        </p:txBody>
      </p:sp>
    </p:spTree>
    <p:extLst>
      <p:ext uri="{BB962C8B-B14F-4D97-AF65-F5344CB8AC3E}">
        <p14:creationId xmlns:p14="http://schemas.microsoft.com/office/powerpoint/2010/main" val="3439846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562">
          <p15:clr>
            <a:srgbClr val="FBAE40"/>
          </p15:clr>
        </p15:guide>
        <p15:guide id="2" pos="100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-Turquois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Chart">
            <a:extLst>
              <a:ext uri="{FF2B5EF4-FFF2-40B4-BE49-F238E27FC236}">
                <a16:creationId xmlns:a16="http://schemas.microsoft.com/office/drawing/2014/main" id="{28D6E9FA-9B7A-EC08-9363-292E348E20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9509"/>
            <a:ext cx="9166619" cy="4632871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7458E37D-C210-0091-D2FC-2065EE6D3ADF}"/>
              </a:ext>
            </a:extLst>
          </p:cNvPr>
          <p:cNvSpPr/>
          <p:nvPr/>
        </p:nvSpPr>
        <p:spPr>
          <a:xfrm rot="16200000">
            <a:off x="7024336" y="3042714"/>
            <a:ext cx="1599947" cy="2639384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C5424B39-39E3-2B00-2867-5028206109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498807"/>
            <a:ext cx="4682195" cy="336410"/>
          </a:xfrm>
        </p:spPr>
        <p:txBody>
          <a:bodyPr>
            <a:normAutofit/>
          </a:bodyPr>
          <a:lstStyle>
            <a:lvl1pPr marL="0" indent="0" algn="l">
              <a:buNone/>
              <a:defRPr sz="1562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Small Sub Header Here</a:t>
            </a:r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FE1EDA90-6ECD-1C17-F4ED-E741BE2208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819" y="3712693"/>
            <a:ext cx="1868027" cy="1522476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44C235C-CE09-9B04-3CD9-FE294FCE1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0626" y="1672840"/>
            <a:ext cx="4682195" cy="825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Large Header</a:t>
            </a:r>
          </a:p>
        </p:txBody>
      </p:sp>
    </p:spTree>
    <p:extLst>
      <p:ext uri="{BB962C8B-B14F-4D97-AF65-F5344CB8AC3E}">
        <p14:creationId xmlns:p14="http://schemas.microsoft.com/office/powerpoint/2010/main" val="1121589329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576906" y="1757399"/>
            <a:ext cx="2206271" cy="2294813"/>
          </a:xfrm>
        </p:spPr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319" y="1757399"/>
            <a:ext cx="2206271" cy="2294813"/>
          </a:xfrm>
        </p:spPr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291443" y="1757399"/>
            <a:ext cx="2206271" cy="2294813"/>
          </a:xfrm>
        </p:spPr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746501C-DBCC-073F-3649-61FFD7190C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58537" y="1757399"/>
            <a:ext cx="2281630" cy="2294813"/>
          </a:xfrm>
          <a:custGeom>
            <a:avLst/>
            <a:gdLst>
              <a:gd name="connsiteX0" fmla="*/ 0 w 11681864"/>
              <a:gd name="connsiteY0" fmla="*/ 0 h 11749586"/>
              <a:gd name="connsiteX1" fmla="*/ 11681864 w 11681864"/>
              <a:gd name="connsiteY1" fmla="*/ 0 h 11749586"/>
              <a:gd name="connsiteX2" fmla="*/ 11681864 w 11681864"/>
              <a:gd name="connsiteY2" fmla="*/ 8618760 h 11749586"/>
              <a:gd name="connsiteX3" fmla="*/ 2814292 w 11681864"/>
              <a:gd name="connsiteY3" fmla="*/ 11749586 h 11749586"/>
              <a:gd name="connsiteX4" fmla="*/ 0 w 11681864"/>
              <a:gd name="connsiteY4" fmla="*/ 11749586 h 117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1864" h="11749586">
                <a:moveTo>
                  <a:pt x="0" y="0"/>
                </a:moveTo>
                <a:lnTo>
                  <a:pt x="11681864" y="0"/>
                </a:lnTo>
                <a:lnTo>
                  <a:pt x="11681864" y="8618760"/>
                </a:lnTo>
                <a:lnTo>
                  <a:pt x="2814292" y="11749586"/>
                </a:lnTo>
                <a:lnTo>
                  <a:pt x="0" y="11749586"/>
                </a:lnTo>
                <a:close/>
              </a:path>
            </a:pathLst>
          </a:custGeom>
        </p:spPr>
      </p:sp>
      <p:pic>
        <p:nvPicPr>
          <p:cNvPr id="2" name="Picture 1" descr="A picture containing text, display">
            <a:extLst>
              <a:ext uri="{FF2B5EF4-FFF2-40B4-BE49-F238E27FC236}">
                <a16:creationId xmlns:a16="http://schemas.microsoft.com/office/drawing/2014/main" id="{373AF500-B12A-460C-C244-EFA3991BB8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" y="5179"/>
            <a:ext cx="9144000" cy="5138321"/>
          </a:xfrm>
          <a:prstGeom prst="rect">
            <a:avLst/>
          </a:prstGeom>
        </p:spPr>
      </p:pic>
      <p:pic>
        <p:nvPicPr>
          <p:cNvPr id="5" name="Picture 4" descr="Logo">
            <a:extLst>
              <a:ext uri="{FF2B5EF4-FFF2-40B4-BE49-F238E27FC236}">
                <a16:creationId xmlns:a16="http://schemas.microsoft.com/office/drawing/2014/main" id="{EF73FD20-A15D-46DA-CD0B-79FA03FDF3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443" y="3965884"/>
            <a:ext cx="2115869" cy="1094141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142664B2-6347-1250-192E-A11C554D85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1771" y="455409"/>
            <a:ext cx="2959025" cy="33641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Header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36A31131-DF68-D416-6E1D-35C2E3E7324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04139" y="669131"/>
            <a:ext cx="4473742" cy="903998"/>
          </a:xfrm>
        </p:spPr>
        <p:txBody>
          <a:bodyPr>
            <a:normAutofit/>
          </a:bodyPr>
          <a:lstStyle>
            <a:lvl1pPr>
              <a:defRPr sz="938"/>
            </a:lvl1pPr>
            <a:lvl2pPr marL="342878" indent="0">
              <a:buFont typeface="Arial" panose="020B0604020202020204" pitchFamily="34" charset="0"/>
              <a:buNone/>
              <a:defRPr sz="1200"/>
            </a:lvl2pPr>
            <a:lvl5pPr>
              <a:defRPr sz="938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5EC2CA8-6B61-CEF6-F0C9-FE1217E5F34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1772" y="791819"/>
            <a:ext cx="2964656" cy="515488"/>
          </a:xfrm>
        </p:spPr>
        <p:txBody>
          <a:bodyPr>
            <a:noAutofit/>
          </a:bodyPr>
          <a:lstStyle>
            <a:lvl1pPr marL="0" indent="0">
              <a:buNone/>
              <a:defRPr sz="3300">
                <a:latin typeface="+mj-lt"/>
              </a:defRPr>
            </a:lvl1pPr>
          </a:lstStyle>
          <a:p>
            <a:pPr lvl="0"/>
            <a:r>
              <a:rPr lang="en-US" dirty="0"/>
              <a:t>Large Header</a:t>
            </a:r>
          </a:p>
        </p:txBody>
      </p:sp>
    </p:spTree>
    <p:extLst>
      <p:ext uri="{BB962C8B-B14F-4D97-AF65-F5344CB8AC3E}">
        <p14:creationId xmlns:p14="http://schemas.microsoft.com/office/powerpoint/2010/main" val="1541196544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48A2F0FD-7DE1-FE73-8180-AFF2B6B0C2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6" r="33889" b="18036"/>
          <a:stretch/>
        </p:blipFill>
        <p:spPr>
          <a:xfrm>
            <a:off x="1882719" y="1"/>
            <a:ext cx="7261282" cy="5143500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BCF307A0-EFD4-FB5B-7FF0-FDA80EE5F8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1771" y="455409"/>
            <a:ext cx="2959025" cy="33641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Header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79E53D7-7EB0-CC85-2432-E7DDD3A31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771" y="791819"/>
            <a:ext cx="2959025" cy="5691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Large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AF4CA4-3DC6-0959-75E9-2FCB0CB3F33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71772" y="1887518"/>
            <a:ext cx="3396853" cy="29801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280470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Gallery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icon&#10;&#10;Description automatically generated">
            <a:extLst>
              <a:ext uri="{FF2B5EF4-FFF2-40B4-BE49-F238E27FC236}">
                <a16:creationId xmlns:a16="http://schemas.microsoft.com/office/drawing/2014/main" id="{2AFEA189-3B01-52C4-4126-AC8BC3D3A5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25" r="33889" b="17716"/>
          <a:stretch/>
        </p:blipFill>
        <p:spPr>
          <a:xfrm>
            <a:off x="1882719" y="-1"/>
            <a:ext cx="7261282" cy="5143501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BA5C510-9C4E-FF4F-A3B3-9C8D667C07E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3732" y="790736"/>
            <a:ext cx="1508657" cy="2004878"/>
          </a:xfrm>
          <a:custGeom>
            <a:avLst/>
            <a:gdLst>
              <a:gd name="connsiteX0" fmla="*/ 140984 w 22924364"/>
              <a:gd name="connsiteY0" fmla="*/ 0 h 25686451"/>
              <a:gd name="connsiteX1" fmla="*/ 22783380 w 22924364"/>
              <a:gd name="connsiteY1" fmla="*/ 0 h 25686451"/>
              <a:gd name="connsiteX2" fmla="*/ 22924364 w 22924364"/>
              <a:gd name="connsiteY2" fmla="*/ 140985 h 25686451"/>
              <a:gd name="connsiteX3" fmla="*/ 22924364 w 22924364"/>
              <a:gd name="connsiteY3" fmla="*/ 17601639 h 25686451"/>
              <a:gd name="connsiteX4" fmla="*/ 0 w 22924364"/>
              <a:gd name="connsiteY4" fmla="*/ 25686451 h 25686451"/>
              <a:gd name="connsiteX5" fmla="*/ 0 w 22924364"/>
              <a:gd name="connsiteY5" fmla="*/ 140985 h 25686451"/>
              <a:gd name="connsiteX6" fmla="*/ 140984 w 22924364"/>
              <a:gd name="connsiteY6" fmla="*/ 0 h 2568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24364" h="25686451">
                <a:moveTo>
                  <a:pt x="140984" y="0"/>
                </a:moveTo>
                <a:lnTo>
                  <a:pt x="22783380" y="0"/>
                </a:lnTo>
                <a:cubicBezTo>
                  <a:pt x="22861244" y="0"/>
                  <a:pt x="22924364" y="63122"/>
                  <a:pt x="22924364" y="140985"/>
                </a:cubicBezTo>
                <a:lnTo>
                  <a:pt x="22924364" y="17601639"/>
                </a:lnTo>
                <a:lnTo>
                  <a:pt x="0" y="25686451"/>
                </a:lnTo>
                <a:lnTo>
                  <a:pt x="0" y="140985"/>
                </a:lnTo>
                <a:cubicBezTo>
                  <a:pt x="0" y="63122"/>
                  <a:pt x="63120" y="0"/>
                  <a:pt x="14098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baseline="0"/>
            </a:lvl1pPr>
          </a:lstStyle>
          <a:p>
            <a:r>
              <a:rPr lang="en-US"/>
              <a:t>Drag &amp; Drop Your Image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8A4C4DC-E51B-FA56-B6BF-2F634B7030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186976" y="796147"/>
            <a:ext cx="1508657" cy="2004878"/>
          </a:xfrm>
          <a:custGeom>
            <a:avLst/>
            <a:gdLst>
              <a:gd name="connsiteX0" fmla="*/ 140984 w 22924364"/>
              <a:gd name="connsiteY0" fmla="*/ 0 h 25686451"/>
              <a:gd name="connsiteX1" fmla="*/ 22783380 w 22924364"/>
              <a:gd name="connsiteY1" fmla="*/ 0 h 25686451"/>
              <a:gd name="connsiteX2" fmla="*/ 22924364 w 22924364"/>
              <a:gd name="connsiteY2" fmla="*/ 140985 h 25686451"/>
              <a:gd name="connsiteX3" fmla="*/ 22924364 w 22924364"/>
              <a:gd name="connsiteY3" fmla="*/ 17601639 h 25686451"/>
              <a:gd name="connsiteX4" fmla="*/ 0 w 22924364"/>
              <a:gd name="connsiteY4" fmla="*/ 25686451 h 25686451"/>
              <a:gd name="connsiteX5" fmla="*/ 0 w 22924364"/>
              <a:gd name="connsiteY5" fmla="*/ 140985 h 25686451"/>
              <a:gd name="connsiteX6" fmla="*/ 140984 w 22924364"/>
              <a:gd name="connsiteY6" fmla="*/ 0 h 2568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24364" h="25686451">
                <a:moveTo>
                  <a:pt x="140984" y="0"/>
                </a:moveTo>
                <a:lnTo>
                  <a:pt x="22783380" y="0"/>
                </a:lnTo>
                <a:cubicBezTo>
                  <a:pt x="22861244" y="0"/>
                  <a:pt x="22924364" y="63122"/>
                  <a:pt x="22924364" y="140985"/>
                </a:cubicBezTo>
                <a:lnTo>
                  <a:pt x="22924364" y="17601639"/>
                </a:lnTo>
                <a:lnTo>
                  <a:pt x="0" y="25686451"/>
                </a:lnTo>
                <a:lnTo>
                  <a:pt x="0" y="140985"/>
                </a:lnTo>
                <a:cubicBezTo>
                  <a:pt x="0" y="63122"/>
                  <a:pt x="63120" y="0"/>
                  <a:pt x="14098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baseline="0"/>
            </a:lvl1pPr>
          </a:lstStyle>
          <a:p>
            <a:r>
              <a:rPr lang="en-US"/>
              <a:t>Drag &amp; Drop Your Image Here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C12577A-C3BC-A9F6-8C39-FA0C4234887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 rot="10800000">
            <a:off x="409144" y="2484650"/>
            <a:ext cx="1508657" cy="2004878"/>
          </a:xfrm>
          <a:custGeom>
            <a:avLst/>
            <a:gdLst>
              <a:gd name="connsiteX0" fmla="*/ 140984 w 22924364"/>
              <a:gd name="connsiteY0" fmla="*/ 0 h 25686451"/>
              <a:gd name="connsiteX1" fmla="*/ 22783380 w 22924364"/>
              <a:gd name="connsiteY1" fmla="*/ 0 h 25686451"/>
              <a:gd name="connsiteX2" fmla="*/ 22924364 w 22924364"/>
              <a:gd name="connsiteY2" fmla="*/ 140985 h 25686451"/>
              <a:gd name="connsiteX3" fmla="*/ 22924364 w 22924364"/>
              <a:gd name="connsiteY3" fmla="*/ 17601639 h 25686451"/>
              <a:gd name="connsiteX4" fmla="*/ 0 w 22924364"/>
              <a:gd name="connsiteY4" fmla="*/ 25686451 h 25686451"/>
              <a:gd name="connsiteX5" fmla="*/ 0 w 22924364"/>
              <a:gd name="connsiteY5" fmla="*/ 140985 h 25686451"/>
              <a:gd name="connsiteX6" fmla="*/ 140984 w 22924364"/>
              <a:gd name="connsiteY6" fmla="*/ 0 h 2568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24364" h="25686451">
                <a:moveTo>
                  <a:pt x="140984" y="0"/>
                </a:moveTo>
                <a:lnTo>
                  <a:pt x="22783380" y="0"/>
                </a:lnTo>
                <a:cubicBezTo>
                  <a:pt x="22861244" y="0"/>
                  <a:pt x="22924364" y="63122"/>
                  <a:pt x="22924364" y="140985"/>
                </a:cubicBezTo>
                <a:lnTo>
                  <a:pt x="22924364" y="17601639"/>
                </a:lnTo>
                <a:lnTo>
                  <a:pt x="0" y="25686451"/>
                </a:lnTo>
                <a:lnTo>
                  <a:pt x="0" y="140985"/>
                </a:lnTo>
                <a:cubicBezTo>
                  <a:pt x="0" y="63122"/>
                  <a:pt x="63120" y="0"/>
                  <a:pt x="14098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baseline="0"/>
            </a:lvl1pPr>
          </a:lstStyle>
          <a:p>
            <a:r>
              <a:rPr lang="en-US"/>
              <a:t>Drag &amp; Drop Your Image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86E5AF5-0C89-245C-504E-97C71E48DE6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 rot="10800000">
            <a:off x="2192388" y="2490061"/>
            <a:ext cx="1508657" cy="2004878"/>
          </a:xfrm>
          <a:custGeom>
            <a:avLst/>
            <a:gdLst>
              <a:gd name="connsiteX0" fmla="*/ 140984 w 22924364"/>
              <a:gd name="connsiteY0" fmla="*/ 0 h 25686451"/>
              <a:gd name="connsiteX1" fmla="*/ 22783380 w 22924364"/>
              <a:gd name="connsiteY1" fmla="*/ 0 h 25686451"/>
              <a:gd name="connsiteX2" fmla="*/ 22924364 w 22924364"/>
              <a:gd name="connsiteY2" fmla="*/ 140985 h 25686451"/>
              <a:gd name="connsiteX3" fmla="*/ 22924364 w 22924364"/>
              <a:gd name="connsiteY3" fmla="*/ 17601639 h 25686451"/>
              <a:gd name="connsiteX4" fmla="*/ 0 w 22924364"/>
              <a:gd name="connsiteY4" fmla="*/ 25686451 h 25686451"/>
              <a:gd name="connsiteX5" fmla="*/ 0 w 22924364"/>
              <a:gd name="connsiteY5" fmla="*/ 140985 h 25686451"/>
              <a:gd name="connsiteX6" fmla="*/ 140984 w 22924364"/>
              <a:gd name="connsiteY6" fmla="*/ 0 h 2568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24364" h="25686451">
                <a:moveTo>
                  <a:pt x="140984" y="0"/>
                </a:moveTo>
                <a:lnTo>
                  <a:pt x="22783380" y="0"/>
                </a:lnTo>
                <a:cubicBezTo>
                  <a:pt x="22861244" y="0"/>
                  <a:pt x="22924364" y="63122"/>
                  <a:pt x="22924364" y="140985"/>
                </a:cubicBezTo>
                <a:lnTo>
                  <a:pt x="22924364" y="17601639"/>
                </a:lnTo>
                <a:lnTo>
                  <a:pt x="0" y="25686451"/>
                </a:lnTo>
                <a:lnTo>
                  <a:pt x="0" y="140985"/>
                </a:lnTo>
                <a:cubicBezTo>
                  <a:pt x="0" y="63122"/>
                  <a:pt x="63120" y="0"/>
                  <a:pt x="14098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baseline="0"/>
            </a:lvl1pPr>
          </a:lstStyle>
          <a:p>
            <a:r>
              <a:rPr lang="en-US"/>
              <a:t>Drag &amp; Drop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60089488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or Testimon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FC26885D-7719-18FB-1A2E-12627C710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1"/>
            <a:ext cx="9144000" cy="5137079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D953C9D-B1B9-C3E7-BD9F-7547E84589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6586" y="1607449"/>
            <a:ext cx="5447147" cy="1933192"/>
          </a:xfrm>
        </p:spPr>
        <p:txBody>
          <a:bodyPr>
            <a:normAutofit/>
          </a:bodyPr>
          <a:lstStyle>
            <a:lvl1pPr marL="0" indent="0">
              <a:buNone/>
              <a:defRPr>
                <a:latin typeface="+mj-lt"/>
              </a:defRPr>
            </a:lvl1pPr>
            <a:lvl2pPr marL="342878" indent="0">
              <a:buNone/>
              <a:defRPr sz="2100" b="0"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1"/>
            <a:r>
              <a:rPr lang="en-US" dirty="0"/>
              <a:t>Quote or Testimonial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34DBAB-46D9-DA17-06D2-9730D6FE91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96586" y="3636170"/>
            <a:ext cx="5447147" cy="314325"/>
          </a:xfrm>
        </p:spPr>
        <p:txBody>
          <a:bodyPr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lang="en-US" sz="1350" dirty="0"/>
            </a:lvl1pPr>
          </a:lstStyle>
          <a:p>
            <a:pPr lvl="0"/>
            <a:r>
              <a:rPr lang="en-US" dirty="0"/>
              <a:t>Company Name | Person Name</a:t>
            </a:r>
          </a:p>
        </p:txBody>
      </p:sp>
    </p:spTree>
    <p:extLst>
      <p:ext uri="{BB962C8B-B14F-4D97-AF65-F5344CB8AC3E}">
        <p14:creationId xmlns:p14="http://schemas.microsoft.com/office/powerpoint/2010/main" val="3844112484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00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display">
            <a:extLst>
              <a:ext uri="{FF2B5EF4-FFF2-40B4-BE49-F238E27FC236}">
                <a16:creationId xmlns:a16="http://schemas.microsoft.com/office/drawing/2014/main" id="{750C7C22-B6D6-D18A-B3CC-907AE33AED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15"/>
            <a:ext cx="9144000" cy="51383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042964-719F-713A-41D6-8C5EA8FD3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73845"/>
            <a:ext cx="8315325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3252018C-8A76-5A90-741B-5654DCAD52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443" y="3965884"/>
            <a:ext cx="2115869" cy="1094141"/>
          </a:xfrm>
          <a:prstGeom prst="rect">
            <a:avLst/>
          </a:prstGeom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080DADE-DD22-6887-B306-F71D56E4A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1474" y="1343025"/>
            <a:ext cx="4014786" cy="2214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15">
            <a:extLst>
              <a:ext uri="{FF2B5EF4-FFF2-40B4-BE49-F238E27FC236}">
                <a16:creationId xmlns:a16="http://schemas.microsoft.com/office/drawing/2014/main" id="{8287B6D9-8B0C-0C12-4669-6BAC7FB356D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74870" y="1343025"/>
            <a:ext cx="4011930" cy="2214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45787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1-Sub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picture containing text, display">
            <a:extLst>
              <a:ext uri="{FF2B5EF4-FFF2-40B4-BE49-F238E27FC236}">
                <a16:creationId xmlns:a16="http://schemas.microsoft.com/office/drawing/2014/main" id="{B8B872A2-022B-B05C-4452-9732F88904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15"/>
            <a:ext cx="9144000" cy="5138321"/>
          </a:xfrm>
          <a:prstGeom prst="rect">
            <a:avLst/>
          </a:prstGeom>
        </p:spPr>
      </p:pic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CE891428-7C31-9F89-E31D-3152701619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443" y="3965884"/>
            <a:ext cx="2115869" cy="10941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191DFB-5631-3642-BB60-81247763A865}"/>
              </a:ext>
            </a:extLst>
          </p:cNvPr>
          <p:cNvSpPr txBox="1"/>
          <p:nvPr/>
        </p:nvSpPr>
        <p:spPr>
          <a:xfrm>
            <a:off x="3336718" y="2663992"/>
            <a:ext cx="2470564" cy="146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2">
                <a:solidFill>
                  <a:schemeClr val="bg1"/>
                </a:solidFill>
                <a:latin typeface="Avenir LT Std 65 Medium" panose="020B0803020203020204" pitchFamily="34" charset="0"/>
              </a:rPr>
              <a:t>Sub Header Text Will Go Here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903DD68-C7BF-FB9B-98CE-A5E056DFD6C4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80701" y="1588205"/>
            <a:ext cx="7262813" cy="23776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21832B36-90FA-45D8-3669-DA62C83B0D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1771" y="455409"/>
            <a:ext cx="7262813" cy="33641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Header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0988E81-8777-8C8E-5367-A38EC8632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771" y="791819"/>
            <a:ext cx="7262813" cy="5691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Large Header</a:t>
            </a:r>
          </a:p>
        </p:txBody>
      </p:sp>
    </p:spTree>
    <p:extLst>
      <p:ext uri="{BB962C8B-B14F-4D97-AF65-F5344CB8AC3E}">
        <p14:creationId xmlns:p14="http://schemas.microsoft.com/office/powerpoint/2010/main" val="3183967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562">
          <p15:clr>
            <a:srgbClr val="FBAE40"/>
          </p15:clr>
        </p15:guide>
        <p15:guide id="2" pos="100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2-Sub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picture containing text, display">
            <a:extLst>
              <a:ext uri="{FF2B5EF4-FFF2-40B4-BE49-F238E27FC236}">
                <a16:creationId xmlns:a16="http://schemas.microsoft.com/office/drawing/2014/main" id="{B8B872A2-022B-B05C-4452-9732F88904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15"/>
            <a:ext cx="9144000" cy="5138321"/>
          </a:xfrm>
          <a:prstGeom prst="rect">
            <a:avLst/>
          </a:prstGeom>
        </p:spPr>
      </p:pic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CE891428-7C31-9F89-E31D-3152701619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443" y="3965884"/>
            <a:ext cx="2115869" cy="10941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191DFB-5631-3642-BB60-81247763A865}"/>
              </a:ext>
            </a:extLst>
          </p:cNvPr>
          <p:cNvSpPr txBox="1"/>
          <p:nvPr/>
        </p:nvSpPr>
        <p:spPr>
          <a:xfrm>
            <a:off x="3336718" y="2663992"/>
            <a:ext cx="2470564" cy="146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2">
                <a:solidFill>
                  <a:schemeClr val="bg1"/>
                </a:solidFill>
                <a:latin typeface="Avenir LT Std 65 Medium" panose="020B0803020203020204" pitchFamily="34" charset="0"/>
              </a:rPr>
              <a:t>Sub Header Text Will Go Here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21832B36-90FA-45D8-3669-DA62C83B0D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1771" y="455409"/>
            <a:ext cx="8315029" cy="33641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Header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0988E81-8777-8C8E-5367-A38EC8632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771" y="791819"/>
            <a:ext cx="8315029" cy="5691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Large Header</a:t>
            </a:r>
          </a:p>
        </p:txBody>
      </p:sp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92E6440B-C17F-418C-0120-C91638D2A26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1474" y="1509667"/>
            <a:ext cx="4014786" cy="20667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15">
            <a:extLst>
              <a:ext uri="{FF2B5EF4-FFF2-40B4-BE49-F238E27FC236}">
                <a16:creationId xmlns:a16="http://schemas.microsoft.com/office/drawing/2014/main" id="{A56AD3B9-B575-C7FC-5990-FE62BB4FFB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74870" y="1509667"/>
            <a:ext cx="4011930" cy="20667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36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562">
          <p15:clr>
            <a:srgbClr val="FBAE40"/>
          </p15:clr>
        </p15:guide>
        <p15:guide id="2" pos="100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42964-719F-713A-41D6-8C5EA8FD3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5" y="273845"/>
            <a:ext cx="8306822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080DADE-DD22-6887-B306-F71D56E4A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9505" y="1343023"/>
            <a:ext cx="8306821" cy="28289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6A458C-9F65-8EA1-4651-82E899D7C5F8}"/>
              </a:ext>
            </a:extLst>
          </p:cNvPr>
          <p:cNvSpPr/>
          <p:nvPr/>
        </p:nvSpPr>
        <p:spPr>
          <a:xfrm>
            <a:off x="0" y="4342639"/>
            <a:ext cx="9144000" cy="8191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46C5C9C-7C36-8362-CF54-4F0C318FD9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69" y="4342639"/>
            <a:ext cx="993731" cy="81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9624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42964-719F-713A-41D6-8C5EA8FD3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73845"/>
            <a:ext cx="8306822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6A458C-9F65-8EA1-4651-82E899D7C5F8}"/>
              </a:ext>
            </a:extLst>
          </p:cNvPr>
          <p:cNvSpPr/>
          <p:nvPr/>
        </p:nvSpPr>
        <p:spPr>
          <a:xfrm>
            <a:off x="0" y="4342639"/>
            <a:ext cx="9144000" cy="8191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46C5C9C-7C36-8362-CF54-4F0C318FD9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69" y="4342639"/>
            <a:ext cx="993731" cy="810078"/>
          </a:xfrm>
          <a:prstGeom prst="rect">
            <a:avLst/>
          </a:prstGeom>
        </p:spPr>
      </p:pic>
      <p:sp>
        <p:nvSpPr>
          <p:cNvPr id="4" name="Content Placeholder 15">
            <a:extLst>
              <a:ext uri="{FF2B5EF4-FFF2-40B4-BE49-F238E27FC236}">
                <a16:creationId xmlns:a16="http://schemas.microsoft.com/office/drawing/2014/main" id="{6F4B457D-0C86-6842-D4D5-D243330403D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1474" y="1343025"/>
            <a:ext cx="4014786" cy="28289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6C3087E3-2E4E-720B-B664-B32727D948C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74870" y="1343025"/>
            <a:ext cx="4003426" cy="28289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68555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1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080DADE-DD22-6887-B306-F71D56E4A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9505" y="1343023"/>
            <a:ext cx="8306821" cy="28289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6A458C-9F65-8EA1-4651-82E899D7C5F8}"/>
              </a:ext>
            </a:extLst>
          </p:cNvPr>
          <p:cNvSpPr/>
          <p:nvPr/>
        </p:nvSpPr>
        <p:spPr>
          <a:xfrm>
            <a:off x="0" y="4342639"/>
            <a:ext cx="9144000" cy="8191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46C5C9C-7C36-8362-CF54-4F0C318FD9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69" y="4342639"/>
            <a:ext cx="993731" cy="810078"/>
          </a:xfrm>
          <a:prstGeom prst="rect">
            <a:avLst/>
          </a:prstGeom>
        </p:spPr>
      </p:pic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C77A919E-2D81-6644-0D70-21061359AC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9504" y="273844"/>
            <a:ext cx="8306820" cy="33641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Header Here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5166A68-E035-2B59-7984-005379193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4" y="610254"/>
            <a:ext cx="8306819" cy="5691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6342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2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6A458C-9F65-8EA1-4651-82E899D7C5F8}"/>
              </a:ext>
            </a:extLst>
          </p:cNvPr>
          <p:cNvSpPr/>
          <p:nvPr/>
        </p:nvSpPr>
        <p:spPr>
          <a:xfrm>
            <a:off x="0" y="4342639"/>
            <a:ext cx="9144000" cy="8191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46C5C9C-7C36-8362-CF54-4F0C318FD9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69" y="4342639"/>
            <a:ext cx="993731" cy="810078"/>
          </a:xfrm>
          <a:prstGeom prst="rect">
            <a:avLst/>
          </a:prstGeom>
        </p:spPr>
      </p:pic>
      <p:sp>
        <p:nvSpPr>
          <p:cNvPr id="4" name="Content Placeholder 15">
            <a:extLst>
              <a:ext uri="{FF2B5EF4-FFF2-40B4-BE49-F238E27FC236}">
                <a16:creationId xmlns:a16="http://schemas.microsoft.com/office/drawing/2014/main" id="{6F4B457D-0C86-6842-D4D5-D243330403D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1474" y="1343025"/>
            <a:ext cx="4014786" cy="28289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6C3087E3-2E4E-720B-B664-B32727D948C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74870" y="1343025"/>
            <a:ext cx="4003426" cy="28289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D31CB90-C344-5EDB-E4AA-A4DE153089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9504" y="273844"/>
            <a:ext cx="8306820" cy="33641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62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Small Header Here</a:t>
            </a:r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1B9B2954-73EF-51E4-12B5-3BBE81613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04" y="610254"/>
            <a:ext cx="8306819" cy="5691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86044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32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</p:sldLayoutIdLst>
  <p:hf sldNum="0" hdr="0" ftr="0" dt="0"/>
  <p:txStyles>
    <p:titleStyle>
      <a:lvl1pPr algn="l" defTabSz="68575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DM Serif Display" pitchFamily="2" charset="0"/>
          <a:cs typeface="DM Serif Display" pitchFamily="2" charset="0"/>
        </a:defRPr>
      </a:lvl1pPr>
    </p:titleStyle>
    <p:bodyStyle>
      <a:lvl1pPr marL="171450" indent="-171450" algn="l" defTabSz="68575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Avenir Medium" panose="02000603020000020003" pitchFamily="2" charset="0"/>
          <a:ea typeface="Avenir Medium" panose="02000603020000020003" pitchFamily="2" charset="0"/>
          <a:cs typeface="Calibri Light" charset="0"/>
        </a:defRPr>
      </a:lvl1pPr>
      <a:lvl2pPr marL="514350" indent="-171450" algn="l" defTabSz="68575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Avenir Medium" panose="02000603020000020003" pitchFamily="2" charset="0"/>
          <a:cs typeface="Calibri Light" charset="0"/>
        </a:defRPr>
      </a:lvl2pPr>
      <a:lvl3pPr marL="857250" indent="-171450" algn="l" defTabSz="68575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+mn-lt"/>
          <a:ea typeface="Avenir Medium" panose="02000603020000020003" pitchFamily="2" charset="0"/>
          <a:cs typeface="Calibri Light" charset="0"/>
        </a:defRPr>
      </a:lvl3pPr>
      <a:lvl4pPr marL="1200150" indent="-171450" algn="l" defTabSz="68575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+mn-lt"/>
          <a:ea typeface="Perfetto" pitchFamily="50" charset="0"/>
          <a:cs typeface="Calibri Light" charset="0"/>
        </a:defRPr>
      </a:lvl4pPr>
      <a:lvl5pPr marL="1543050" indent="-171450" algn="l" defTabSz="68575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+mn-lt"/>
          <a:ea typeface="Avenir Medium" panose="02000603020000020003" pitchFamily="2" charset="0"/>
          <a:cs typeface="Calibri Light" charset="0"/>
        </a:defRPr>
      </a:lvl5pPr>
      <a:lvl6pPr marL="1714391" indent="0" algn="l" defTabSz="68575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08" indent="-171439" algn="l" defTabSz="68575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86" indent="-171439" algn="l" defTabSz="68575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63" indent="-171439" algn="l" defTabSz="68575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5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8" algn="l" defTabSz="68575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56" algn="l" defTabSz="68575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34" algn="l" defTabSz="68575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12" algn="l" defTabSz="68575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91" algn="l" defTabSz="68575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68" algn="l" defTabSz="68575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46" algn="l" defTabSz="68575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25" algn="l" defTabSz="68575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62">
          <p15:clr>
            <a:srgbClr val="F26B43"/>
          </p15:clr>
        </p15:guide>
        <p15:guide id="2" pos="10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">
            <a:extLst>
              <a:ext uri="{FF2B5EF4-FFF2-40B4-BE49-F238E27FC236}">
                <a16:creationId xmlns:a16="http://schemas.microsoft.com/office/drawing/2014/main" id="{FD3B601B-297E-E954-4A75-F3F96345DF66}"/>
              </a:ext>
            </a:extLst>
          </p:cNvPr>
          <p:cNvSpPr/>
          <p:nvPr/>
        </p:nvSpPr>
        <p:spPr>
          <a:xfrm rot="2700000">
            <a:off x="109796" y="2969742"/>
            <a:ext cx="274320" cy="255700"/>
          </a:xfrm>
          <a:prstGeom prst="rect">
            <a:avLst/>
          </a:prstGeom>
          <a:solidFill>
            <a:schemeClr val="tx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FB2BC097-3D05-A97E-F937-F5A9F9E189F6}"/>
              </a:ext>
            </a:extLst>
          </p:cNvPr>
          <p:cNvSpPr/>
          <p:nvPr/>
        </p:nvSpPr>
        <p:spPr>
          <a:xfrm>
            <a:off x="504859" y="2571750"/>
            <a:ext cx="5970756" cy="9830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Human Capital</a:t>
            </a:r>
            <a:endParaRPr lang="en-US" sz="40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71FB9A64-37E9-3048-5383-8CB2010E497C}"/>
              </a:ext>
            </a:extLst>
          </p:cNvPr>
          <p:cNvSpPr/>
          <p:nvPr/>
        </p:nvSpPr>
        <p:spPr>
          <a:xfrm>
            <a:off x="616516" y="3234752"/>
            <a:ext cx="63924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chemeClr val="accent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Mission in Motion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31D60827-8D8E-13A2-BF56-F9B5100AD6E7}"/>
              </a:ext>
            </a:extLst>
          </p:cNvPr>
          <p:cNvSpPr/>
          <p:nvPr/>
        </p:nvSpPr>
        <p:spPr>
          <a:xfrm>
            <a:off x="504859" y="4041087"/>
            <a:ext cx="55401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Investing in the People Who Carry Our Mission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82333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 STRATEGIC SHIFT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31520" y="8229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Retention to Experience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3657600" cy="164592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9659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OLD MINDSET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14400" y="237744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“How do we keep staff?”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4754880" y="1828800"/>
            <a:ext cx="3657600" cy="1645920"/>
          </a:xfrm>
          <a:prstGeom prst="rect">
            <a:avLst/>
          </a:prstGeom>
          <a:solidFill>
            <a:srgbClr val="1A27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937760" y="19659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MINDSET</a:t>
            </a:r>
            <a:endParaRPr lang="en-US" sz="1000" dirty="0">
              <a:solidFill>
                <a:schemeClr val="accent4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4937760" y="2286000"/>
            <a:ext cx="3200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“What experience are we creating for the people who carry our mission?”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31520" y="379476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 honest—when was the last time you asked your team why they stay?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31520" y="425196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What might you learn if you asked that this week?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457200"/>
            <a:ext cx="411480" cy="411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1097280"/>
            <a:ext cx="73152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Nonprofit work will always be demanding.</a:t>
            </a: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But it doesn't have to be draining.</a:t>
            </a: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0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we invest in our people with the same intention</a:t>
            </a: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0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invest in our programs—</a:t>
            </a: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don't just retain staff...</a:t>
            </a: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b="1" i="1" dirty="0">
                <a:solidFill>
                  <a:schemeClr val="accent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multiply impact.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548640"/>
            <a:ext cx="45720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4400" y="1188720"/>
            <a:ext cx="71323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nonprofits, we spend a lot of time talking about funding, programming, and outcomes.</a:t>
            </a:r>
            <a:endParaRPr lang="en-US" sz="2200" dirty="0"/>
          </a:p>
          <a:p>
            <a:pPr marL="0" indent="0">
              <a:lnSpc>
                <a:spcPct val="130000"/>
              </a:lnSpc>
              <a:buNone/>
            </a:pPr>
            <a:endParaRPr lang="en-US" sz="22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But the truth is—none of that happens without the right people, in the right roles, feeling supported and energized.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97280" y="3840480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capital isn't a buzzword—it's our mission in motion.</a:t>
            </a:r>
            <a:endParaRPr lang="en-US" sz="1800" dirty="0">
              <a:solidFill>
                <a:schemeClr val="accent4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 NON-PROFIT REALITY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31520" y="822960"/>
            <a:ext cx="777637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High-Demand Human Capital Model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1828800"/>
            <a:ext cx="2148840" cy="21945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485900" y="2072447"/>
            <a:ext cx="822960" cy="822960"/>
          </a:xfrm>
          <a:prstGeom prst="ellipse">
            <a:avLst/>
          </a:prstGeom>
          <a:solidFill>
            <a:srgbClr val="F5F0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780" y="2255327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301752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Diverse Geographies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005840" y="338328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D4F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Serving urban and rural communities with distinct needs and dynamics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520440" y="1828800"/>
            <a:ext cx="2148840" cy="21945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160520" y="2072447"/>
            <a:ext cx="822960" cy="822960"/>
          </a:xfrm>
          <a:prstGeom prst="ellipse">
            <a:avLst/>
          </a:prstGeom>
          <a:solidFill>
            <a:srgbClr val="F5F0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2255327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703320" y="301752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&amp; Credibility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3703320" y="338328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D4F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built on relationships, not transactions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17920" y="1828800"/>
            <a:ext cx="2148840" cy="21945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6835140" y="2071724"/>
            <a:ext cx="822960" cy="822960"/>
          </a:xfrm>
          <a:prstGeom prst="ellipse">
            <a:avLst/>
          </a:prstGeom>
          <a:solidFill>
            <a:srgbClr val="1A27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020" y="2284047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00800" y="301752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+ Emotional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6400800" y="338328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D4F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carry both expertise and the emotional labor of service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486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&amp; REFLECT</a:t>
            </a:r>
            <a:endParaRPr lang="en-US" sz="1100" dirty="0">
              <a:solidFill>
                <a:schemeClr val="accent4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87" y="1268730"/>
            <a:ext cx="365760" cy="3657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7027" y="1223010"/>
            <a:ext cx="6949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percentage of your organization's impact depends on your people?</a:t>
            </a:r>
            <a:endParaRPr lang="en-US" sz="24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87" y="2423160"/>
            <a:ext cx="365760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07027" y="2377440"/>
            <a:ext cx="6949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happens to your mission when </a:t>
            </a:r>
          </a:p>
          <a:p>
            <a:pPr marL="0" indent="0">
              <a:buNone/>
            </a:pPr>
            <a:r>
              <a:rPr lang="en-US" sz="2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best people burn out?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1007027" y="34975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 that land.</a:t>
            </a:r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8" name="Shape 4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MY LEADERSHIP APPROACH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31520" y="8229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Systems That See People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1691640"/>
            <a:ext cx="2148840" cy="2011680"/>
          </a:xfrm>
          <a:prstGeom prst="rect">
            <a:avLst/>
          </a:prstGeom>
          <a:solidFill>
            <a:srgbClr val="1A2744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005840" y="23774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Clarity + Structure</a:t>
            </a:r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005840" y="2788920"/>
            <a:ext cx="1783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A systems thinker who builds frameworks that work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520440" y="1691640"/>
            <a:ext cx="2148840" cy="2011680"/>
          </a:xfrm>
          <a:prstGeom prst="rect">
            <a:avLst/>
          </a:prstGeom>
          <a:solidFill>
            <a:srgbClr val="1A2744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3703320" y="23774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Care for People</a:t>
            </a:r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11" name="Text 7"/>
          <p:cNvSpPr/>
          <p:nvPr/>
        </p:nvSpPr>
        <p:spPr>
          <a:xfrm>
            <a:off x="3703320" y="2788920"/>
            <a:ext cx="1783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Genuine investment in each person's growth and wellbeing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6217920" y="1691640"/>
            <a:ext cx="2148840" cy="2011680"/>
          </a:xfrm>
          <a:prstGeom prst="rect">
            <a:avLst/>
          </a:prstGeom>
          <a:solidFill>
            <a:srgbClr val="1A2744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9"/>
          <p:cNvSpPr/>
          <p:nvPr/>
        </p:nvSpPr>
        <p:spPr>
          <a:xfrm>
            <a:off x="6400800" y="23774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Expectations</a:t>
            </a:r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6400800" y="2788920"/>
            <a:ext cx="1783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Ambitious standards balanced with humor and humanity</a:t>
            </a:r>
            <a:endParaRPr lang="en-US" sz="1100" dirty="0"/>
          </a:p>
        </p:txBody>
      </p:sp>
      <p:sp>
        <p:nvSpPr>
          <p:cNvPr id="16" name="Text 11"/>
          <p:cNvSpPr/>
          <p:nvPr/>
        </p:nvSpPr>
        <p:spPr>
          <a:xfrm>
            <a:off x="731520" y="402336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“I'm wired to build systems—but I've learned systems don't work if people don't feel seen inside them.”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114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PRINCIPLES</a:t>
            </a:r>
            <a:endParaRPr lang="en-US" sz="1100" dirty="0">
              <a:solidFill>
                <a:schemeClr val="accent4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7315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 Believe About Leading People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508760"/>
            <a:ext cx="2148840" cy="3200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1645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dirty="0">
              <a:solidFill>
                <a:schemeClr val="accent4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005840" y="214884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Clarity Is Kindness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05840" y="2606040"/>
            <a:ext cx="1783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Clear roles. Clear expectations. Clear priorities.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05840" y="3383280"/>
            <a:ext cx="1783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“Ambiguity is one of the fastest paths to burnout.”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520440" y="1508760"/>
            <a:ext cx="2148840" cy="3200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703320" y="1645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>
              <a:solidFill>
                <a:schemeClr val="accent4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3703320" y="214884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People Want to Matter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703320" y="2606040"/>
            <a:ext cx="1783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Recognition. Feedback. Understanding their impact.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703320" y="3383280"/>
            <a:ext cx="1783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“If someone doesn't know why their work matters, they will eventually disconnect from it.”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217920" y="1508760"/>
            <a:ext cx="2148840" cy="3200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00800" y="1645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>
              <a:solidFill>
                <a:schemeClr val="accent4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6400800" y="214884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Build Capacity, Not Dependency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00800" y="2606040"/>
            <a:ext cx="1783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Coaching over fixing. Development over delegation dumping.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00800" y="3383280"/>
            <a:ext cx="1783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“Invest in growing people, not just getting things done.”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endParaRPr lang="en-US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486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PAUSE &amp; REFLECT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097280" y="1371600"/>
            <a:ext cx="6949440" cy="1280160"/>
          </a:xfrm>
          <a:prstGeom prst="rect">
            <a:avLst/>
          </a:prstGeom>
          <a:solidFill>
            <a:schemeClr val="tx1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880" y="1463040"/>
            <a:ext cx="32004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28800" y="1508760"/>
            <a:ext cx="5943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might lack of clarity be creating unnecessary stress on your team?</a:t>
            </a:r>
            <a:endParaRPr lang="en-US" sz="2000" dirty="0"/>
          </a:p>
        </p:txBody>
      </p:sp>
      <p:sp>
        <p:nvSpPr>
          <p:cNvPr id="6" name="Shape 3"/>
          <p:cNvSpPr/>
          <p:nvPr/>
        </p:nvSpPr>
        <p:spPr>
          <a:xfrm>
            <a:off x="1097280" y="2926080"/>
            <a:ext cx="6949440" cy="1280160"/>
          </a:xfrm>
          <a:prstGeom prst="rect">
            <a:avLst/>
          </a:prstGeom>
          <a:solidFill>
            <a:schemeClr val="tx1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880" y="3017520"/>
            <a:ext cx="320040" cy="3200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3063240"/>
            <a:ext cx="5943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on your team might feel invisible right now?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chemeClr val="tx1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SUSTAINING THE MISSION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31520" y="6858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Four Areas to Build a Stronger Team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3749040" cy="15087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68680" y="1554480"/>
            <a:ext cx="457200" cy="457200"/>
          </a:xfrm>
          <a:prstGeom prst="ellipse">
            <a:avLst/>
          </a:prstGeom>
          <a:solidFill>
            <a:schemeClr val="tx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63040" y="15544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Role Clarity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463040" y="19202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F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everything is a priority, nothing is a priority.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233172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“Could each team member clearly explain what success looks like in their role?”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846320" y="1417320"/>
            <a:ext cx="3749040" cy="15087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83480" y="1554480"/>
            <a:ext cx="457200" cy="457200"/>
          </a:xfrm>
          <a:prstGeom prst="ellipse">
            <a:avLst/>
          </a:prstGeom>
          <a:solidFill>
            <a:schemeClr val="tx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98348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577840" y="15544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Rhythm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577840" y="19202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F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check-ins. Transparent decisions. No guess culture.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983480" y="233172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“Where are people filling gaps with assumptions instead of information?”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31520" y="3246120"/>
            <a:ext cx="3749040" cy="15087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68680" y="3383280"/>
            <a:ext cx="457200" cy="457200"/>
          </a:xfrm>
          <a:prstGeom prst="ellipse">
            <a:avLst/>
          </a:prstGeom>
          <a:solidFill>
            <a:schemeClr val="tx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68680" y="33832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463040" y="33832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Growth Pathways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463040" y="37490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F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skills. New ownership. Exposure to bigger conversations.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68680" y="416052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“If your best employee stayed 2 more years, how would they grow?”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846320" y="3246120"/>
            <a:ext cx="3749040" cy="15087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983480" y="3383280"/>
            <a:ext cx="457200" cy="457200"/>
          </a:xfrm>
          <a:prstGeom prst="ellipse">
            <a:avLst/>
          </a:prstGeom>
          <a:solidFill>
            <a:schemeClr val="tx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983480" y="33832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577840" y="33832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Energy Management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577840" y="37490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F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Emotional load is real. Mission-driven fatigue is real.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983480" y="416052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“Where is your team giving more emotionally than they're getting back?”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114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PRACTICAL TAKEAWAY</a:t>
            </a:r>
            <a:endParaRPr lang="en-US" sz="1100" dirty="0">
              <a:solidFill>
                <a:schemeClr val="accent4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7772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Stay Interviews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chemeClr val="accent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are very good at exit interviews—when it's too late.</a:t>
            </a:r>
            <a:endParaRPr lang="en-US" sz="14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sz="1400" i="1" dirty="0">
                <a:solidFill>
                  <a:schemeClr val="accent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Stay interviews let us lead before we lose people.</a:t>
            </a:r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822960" y="2377440"/>
            <a:ext cx="2148840" cy="228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05840" y="25603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000" dirty="0">
              <a:solidFill>
                <a:schemeClr val="accent4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005840" y="288036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Normalize It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05840" y="3291840"/>
            <a:ext cx="1783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 want to make sure this role continues to work for you—not just us.”</a:t>
            </a:r>
            <a:endParaRPr lang="en-US" sz="11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3520440" y="2377440"/>
            <a:ext cx="2148840" cy="228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703320" y="25603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000" dirty="0">
              <a:solidFill>
                <a:schemeClr val="accent4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3703320" y="288036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Ask the Right Questions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703320" y="3291840"/>
            <a:ext cx="1783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gives you energy? What's been harder than it should be? Where do you want to grow?</a:t>
            </a:r>
            <a:endParaRPr lang="en-US" sz="11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217920" y="2377440"/>
            <a:ext cx="2148840" cy="228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0" y="25603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000" dirty="0">
              <a:solidFill>
                <a:schemeClr val="accent4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6400800" y="288036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Close with Accountability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00800" y="3291840"/>
            <a:ext cx="1783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“Here's what I'm hearing... here's what I can act on... here's what I need from you.”</a:t>
            </a:r>
            <a:endParaRPr lang="en-US" sz="11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Shape 15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DWBC Theme">
  <a:themeElements>
    <a:clrScheme name="NDWBC-Plum Link">
      <a:dk1>
        <a:srgbClr val="163F51"/>
      </a:dk1>
      <a:lt1>
        <a:srgbClr val="FFFFFF"/>
      </a:lt1>
      <a:dk2>
        <a:srgbClr val="163F51"/>
      </a:dk2>
      <a:lt2>
        <a:srgbClr val="FFFFFF"/>
      </a:lt2>
      <a:accent1>
        <a:srgbClr val="611744"/>
      </a:accent1>
      <a:accent2>
        <a:srgbClr val="67767F"/>
      </a:accent2>
      <a:accent3>
        <a:srgbClr val="163F51"/>
      </a:accent3>
      <a:accent4>
        <a:srgbClr val="6ACAD0"/>
      </a:accent4>
      <a:accent5>
        <a:srgbClr val="000000"/>
      </a:accent5>
      <a:accent6>
        <a:srgbClr val="FFFFFF"/>
      </a:accent6>
      <a:hlink>
        <a:srgbClr val="611744"/>
      </a:hlink>
      <a:folHlink>
        <a:srgbClr val="611744"/>
      </a:folHlink>
    </a:clrScheme>
    <a:fontScheme name="NDWBC">
      <a:majorFont>
        <a:latin typeface="DM Serif Display"/>
        <a:ea typeface=""/>
        <a:cs typeface=""/>
      </a:majorFont>
      <a:minorFont>
        <a:latin typeface="Avenir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DWBC Theme" id="{E07E0252-26EE-B64D-9B6F-478721AD1949}" vid="{E4EBD035-B9C9-AA46-A0A5-1E374999F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1A36A2B09F2949B6381E3D75183666" ma:contentTypeVersion="13" ma:contentTypeDescription="Create a new document." ma:contentTypeScope="" ma:versionID="d02f863752172eb321e74d39bf2b7853">
  <xsd:schema xmlns:xsd="http://www.w3.org/2001/XMLSchema" xmlns:xs="http://www.w3.org/2001/XMLSchema" xmlns:p="http://schemas.microsoft.com/office/2006/metadata/properties" xmlns:ns2="51047cac-e550-4a60-95a4-484f6a19069c" xmlns:ns3="a60bc36d-2572-41a8-a2ba-3baba2687426" targetNamespace="http://schemas.microsoft.com/office/2006/metadata/properties" ma:root="true" ma:fieldsID="810d5e5a397ca03bb54b3092cc5a478c" ns2:_="" ns3:_="">
    <xsd:import namespace="51047cac-e550-4a60-95a4-484f6a19069c"/>
    <xsd:import namespace="a60bc36d-2572-41a8-a2ba-3baba268742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047cac-e550-4a60-95a4-484f6a19069c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33ad4cb5-8fd7-4853-b5a4-0587dc7110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0bc36d-2572-41a8-a2ba-3baba268742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dbd04283-d6e8-4b3a-bfd3-60f545932bdd}" ma:internalName="TaxCatchAll" ma:showField="CatchAllData" ma:web="a60bc36d-2572-41a8-a2ba-3baba26874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60bc36d-2572-41a8-a2ba-3baba2687426" xsi:nil="true"/>
    <lcf76f155ced4ddcb4097134ff3c332f xmlns="51047cac-e550-4a60-95a4-484f6a19069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902DB7-B582-463B-88AE-864CE4270C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047cac-e550-4a60-95a4-484f6a19069c"/>
    <ds:schemaRef ds:uri="a60bc36d-2572-41a8-a2ba-3baba26874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F8134B-5866-449C-AD9D-764FA97DFD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58287E-C10C-4B63-859C-0B1D5892455E}">
  <ds:schemaRefs>
    <ds:schemaRef ds:uri="http://schemas.microsoft.com/office/2006/metadata/properties"/>
    <ds:schemaRef ds:uri="http://schemas.microsoft.com/office/infopath/2007/PartnerControls"/>
    <ds:schemaRef ds:uri="25457f74-5ee7-46bc-b962-88554cb2a01f"/>
    <ds:schemaRef ds:uri="a60bc36d-2572-41a8-a2ba-3baba2687426"/>
    <ds:schemaRef ds:uri="51047cac-e550-4a60-95a4-484f6a19069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2188</TotalTime>
  <Words>646</Words>
  <Application>Microsoft Office PowerPoint</Application>
  <PresentationFormat>On-screen Show (16:9)</PresentationFormat>
  <Paragraphs>103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NDWBC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Christy Dauer</dc:creator>
  <cp:lastModifiedBy>Addison Gerdon</cp:lastModifiedBy>
  <cp:revision>5</cp:revision>
  <dcterms:created xsi:type="dcterms:W3CDTF">2026-05-21T02:44:53Z</dcterms:created>
  <dcterms:modified xsi:type="dcterms:W3CDTF">2026-05-29T14:56:58Z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0x0101002C1A36A2B09F2949B6381E3D75183666</vt:lpwstr>
  </property>
  <property fmtid="{D5CDD505-2E9C-101B-9397-08002B2CF9AE}" pid="3" name="MediaServiceImageTags">
    <vt:lpwstr/>
  </property>
</Properties>
</file>