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9"/>
  </p:notesMasterIdLst>
  <p:sldIdLst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7" r:id="rId11"/>
    <p:sldId id="268" r:id="rId12"/>
    <p:sldId id="269" r:id="rId13"/>
    <p:sldId id="271" r:id="rId14"/>
    <p:sldId id="272" r:id="rId15"/>
    <p:sldId id="266" r:id="rId16"/>
    <p:sldId id="265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5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4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632CF-71FE-4D54-8B69-48E0E635D67F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BAB9-3108-420E-86DF-181D652F6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4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8457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43903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3426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315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7780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00723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59886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029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181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3801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596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1D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9" name="Google Shape;9;p1" title="Steampunk Compass Logo Design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87225" y="153367"/>
            <a:ext cx="4838700" cy="645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98818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1D6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27FB8-8EE1-FFBB-5947-68BC54F0F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E90B35-927F-2581-903F-21690BB32AD2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048FC-61A0-1C98-E1D4-09709486FC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612193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Not Good vs Bad. Just stages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36B95-D229-D518-7E45-8FA88F948E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Early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Reactive, Unclear Roles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Developing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Some Structure, Inconsistent Alignment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Mature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Clear Roles, Focused Decisions, Strategic Flow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D745A-CF24-8F5F-B1BC-38C1DB0C9E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2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8DF81-5D61-A185-D384-FEE19A286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9C8B94-4504-D5D2-780D-934C0A8FF824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3F547E-88B8-CE81-4F5B-74255CC710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581037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Where Are You Right Now?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CAC129-4506-32AF-499E-1B51F3F2C3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Short Diagnostic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Reflection, Discussion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FAC92A-5DE9-7512-390A-3FF0231029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A71F2-77C6-160B-86CA-95FD9A70E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ECFD98-EEDB-4CD8-A044-CD908D5F5F79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75834-21E5-B060-9126-F90B3816C7F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572483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Board Alignment Snapshot</a:t>
            </a:r>
            <a:endParaRPr sz="40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9F870A-4E7B-41D2-062A-3EF59758E0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A7A146-F9AF-AEFA-A801-64A7E96B25DB}"/>
              </a:ext>
            </a:extLst>
          </p:cNvPr>
          <p:cNvSpPr txBox="1"/>
          <p:nvPr/>
        </p:nvSpPr>
        <p:spPr>
          <a:xfrm>
            <a:off x="365760" y="2201298"/>
            <a:ext cx="75956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Our meetings focus on discussion and decisions, not just reports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Board members clearly understand their role vs. staff responsibilities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Decisions are made with clarity and do not repeatedly circle.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Board conversations consistently connect back to mission and strategy.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Disagreements are addressed productively, not avoided.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Projects and initiatives align with strategic priorities.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Participation is balanced across board members.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We leave meetings with clear next steps and ownership.</a:t>
            </a:r>
          </a:p>
        </p:txBody>
      </p:sp>
    </p:spTree>
    <p:extLst>
      <p:ext uri="{BB962C8B-B14F-4D97-AF65-F5344CB8AC3E}">
        <p14:creationId xmlns:p14="http://schemas.microsoft.com/office/powerpoint/2010/main" val="228996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85641-856C-25F3-C2FD-3EED1A118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7179CE-3D37-DCB0-CE6A-CE13077A9078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EEDC54-651E-C593-29DC-AA3007D10F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171130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Scoring</a:t>
            </a:r>
            <a:endParaRPr sz="40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92E86D-FC11-CE28-4046-D08DFC2FA0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99875C-1860-A503-F6AD-38963C4301F2}"/>
              </a:ext>
            </a:extLst>
          </p:cNvPr>
          <p:cNvSpPr txBox="1"/>
          <p:nvPr/>
        </p:nvSpPr>
        <p:spPr>
          <a:xfrm>
            <a:off x="180975" y="1942332"/>
            <a:ext cx="65944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32-40: Strong alignment – systems are working well</a:t>
            </a:r>
          </a:p>
          <a:p>
            <a:r>
              <a:rPr lang="en-US" sz="2400" dirty="0"/>
              <a:t>24-31: Moderate alignment – things are drifting</a:t>
            </a:r>
          </a:p>
          <a:p>
            <a:r>
              <a:rPr lang="en-US" sz="2400" dirty="0"/>
              <a:t>16-23: Misalignment – roles and focus need clarity</a:t>
            </a:r>
          </a:p>
          <a:p>
            <a:r>
              <a:rPr lang="en-US" sz="2400" dirty="0"/>
              <a:t>8-15: Significant drift – foundational issues present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B4ED3E-CD98-8193-0F22-E1A53736B43E}"/>
              </a:ext>
            </a:extLst>
          </p:cNvPr>
          <p:cNvSpPr txBox="1"/>
          <p:nvPr/>
        </p:nvSpPr>
        <p:spPr>
          <a:xfrm>
            <a:off x="180975" y="3608805"/>
            <a:ext cx="22790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j-lt"/>
              </a:rPr>
              <a:t>Reflection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CD2DE-9A79-C4E0-2EEB-4C9D5BB85917}"/>
              </a:ext>
            </a:extLst>
          </p:cNvPr>
          <p:cNvSpPr txBox="1"/>
          <p:nvPr/>
        </p:nvSpPr>
        <p:spPr>
          <a:xfrm>
            <a:off x="253308" y="4316691"/>
            <a:ext cx="7536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one area that, if improved, would make the biggest difference in your next meeting?</a:t>
            </a:r>
          </a:p>
          <a:p>
            <a:endParaRPr lang="en-US" sz="2400" dirty="0"/>
          </a:p>
          <a:p>
            <a:r>
              <a:rPr lang="en-US" sz="2400" dirty="0"/>
              <a:t>What is one small action you can take in the next 30 days?</a:t>
            </a:r>
          </a:p>
        </p:txBody>
      </p:sp>
    </p:spTree>
    <p:extLst>
      <p:ext uri="{BB962C8B-B14F-4D97-AF65-F5344CB8AC3E}">
        <p14:creationId xmlns:p14="http://schemas.microsoft.com/office/powerpoint/2010/main" val="54266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A663F-0E66-2B3C-9846-0CBCD0BA5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45BCA3-B565-AE1D-4D1D-11768D41C224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DAB1ED-58CC-2C15-D3D8-DD705A14EB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526515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Small Shifts, Real Impact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06D3E-D1D4-22A1-75BB-956CB0A0D0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Tighten meeting purpose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Clarify one role boundary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Reconnect one decision to strategy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8F94A7-F620-F3DA-883D-95291DF891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4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9513C-3884-8BC2-B443-EAD2E768E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307B9C-AD34-DE64-1818-2F855CF96D1D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CB96FC-E6D7-F0D7-EA1B-D67BE52FE3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747813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What Will You Take Back With You?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F3866B-37E5-1940-E919-170FFEE5BD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Write down 1-3 changes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Keep it realistic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A87056-222C-BA56-AA1E-5C21FD16C6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0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99691-F1A7-E051-FFF1-5269639F2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EC6F2A-22B5-A5B1-7B86-FE898F924E55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355B12-AB72-B112-EE1C-4FFDE17AAE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294349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Final thought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5F3618-7B28-52CD-3E61-9E03D0C7FA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The goal isn't perfection.</a:t>
            </a:r>
          </a:p>
          <a:p>
            <a:endParaRPr lang="en-US" sz="3200" dirty="0"/>
          </a:p>
          <a:p>
            <a:r>
              <a:rPr lang="en-US" sz="3200" dirty="0"/>
              <a:t>The goal is noticing when reality and intention stop matching.</a:t>
            </a:r>
          </a:p>
          <a:p>
            <a:endParaRPr lang="en-US" sz="3200" dirty="0"/>
          </a:p>
          <a:p>
            <a:r>
              <a:rPr lang="en-US" sz="3200" dirty="0"/>
              <a:t>When you take action to correct this is when you stop </a:t>
            </a:r>
            <a:r>
              <a:rPr lang="en-US" sz="3200" u="sng" dirty="0"/>
              <a:t>acting</a:t>
            </a:r>
            <a:r>
              <a:rPr lang="en-US" sz="3200" dirty="0"/>
              <a:t> like a leader and start </a:t>
            </a:r>
            <a:r>
              <a:rPr lang="en-US" sz="3200" u="sng" dirty="0"/>
              <a:t>being a leader.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57CD2-A883-8FC3-EFA5-2100C4009E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7464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62072" y="2336393"/>
            <a:ext cx="721985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When Governance Feels Off</a:t>
            </a:r>
          </a:p>
          <a:p>
            <a:pPr algn="ctr"/>
            <a:endParaRPr lang="en-US" sz="3600" b="1" dirty="0"/>
          </a:p>
          <a:p>
            <a:pPr algn="ctr"/>
            <a:r>
              <a:rPr lang="en-US" sz="2800" b="1" dirty="0"/>
              <a:t>Realigning Boards with the Leadership Alignment Method™</a:t>
            </a:r>
            <a:endParaRPr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81C23-BDFD-6362-19BA-6F877945B9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8A503B-13ED-394D-37D7-14D76D656E0D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332270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Quick Level Set</a:t>
            </a:r>
            <a:endParaRPr sz="4000" dirty="0">
              <a:latin typeface="+mj-lt"/>
            </a:endParaRPr>
          </a:p>
        </p:txBody>
      </p:sp>
      <p:sp>
        <p:nvSpPr>
          <p:cNvPr id="4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This is not a “your board is broken” session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Most governance issues are not caused by bad people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Drift happens slowly and quietly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5DE08-C554-1F8A-F7DF-E02921A6A9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25" y="1346448"/>
            <a:ext cx="572381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/>
              <a:t>When Something Feels Off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95325" y="2397948"/>
            <a:ext cx="77533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Meetings feel long but not productive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Same conversation, different month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Strategy exists… </a:t>
            </a:r>
          </a:p>
          <a:p>
            <a:pPr lvl="1"/>
            <a:r>
              <a:rPr lang="en-US" sz="3200" dirty="0"/>
              <a:t>	somewhere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Decisions stall or circle</a:t>
            </a:r>
            <a:endParaRPr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4AA002-FFFE-81DD-CF5E-5B2AA58262BD}"/>
              </a:ext>
            </a:extLst>
          </p:cNvPr>
          <p:cNvSpPr/>
          <p:nvPr/>
        </p:nvSpPr>
        <p:spPr>
          <a:xfrm>
            <a:off x="0" y="-7464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1157A6-EC67-9DB3-FF34-9D08DB4984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850" y="1701552"/>
            <a:ext cx="617861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/>
              <a:t>It’s not dysfunction. It’s drift.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50995" y="2644170"/>
            <a:ext cx="8042010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Roles blur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Urgency replaces direction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Good intentions fill gaps instead of structure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D8B6A3-A136-E87D-45B0-3ED696530057}"/>
              </a:ext>
            </a:extLst>
          </p:cNvPr>
          <p:cNvSpPr/>
          <p:nvPr/>
        </p:nvSpPr>
        <p:spPr>
          <a:xfrm>
            <a:off x="0" y="-7464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F2401-83ED-4DDC-FBE2-DDAA55926C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590" y="1343025"/>
            <a:ext cx="834824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/>
              <a:t>The System Underneath the Symptoms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41911" y="2397948"/>
            <a:ext cx="8561703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Leadership Alignment Method™ (LAM)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Not a personality model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Not more rules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It’s how leadership actually functions day to day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D99E5A-900F-E49C-571C-8F6EF348029D}"/>
              </a:ext>
            </a:extLst>
          </p:cNvPr>
          <p:cNvSpPr/>
          <p:nvPr/>
        </p:nvSpPr>
        <p:spPr>
          <a:xfrm>
            <a:off x="0" y="-7464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63221C-F099-2E22-551B-36E0B3B0F0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25" y="1244817"/>
            <a:ext cx="779861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/>
              <a:t>Where Alignment Actually Shows Up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9361" y="2151727"/>
            <a:ext cx="2218877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Decisions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Conflict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Projects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F25147-FF41-F154-5BDC-5D5CC857A646}"/>
              </a:ext>
            </a:extLst>
          </p:cNvPr>
          <p:cNvSpPr/>
          <p:nvPr/>
        </p:nvSpPr>
        <p:spPr>
          <a:xfrm>
            <a:off x="0" y="-7464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28907-D73B-8B0B-F8A0-FF2E3D79CF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E6D5-005F-F900-0916-71C0F4E24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166494-5526-1150-D21D-60DA52D0F41C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16D227-E863-24C9-EBB0-D4ED5286C5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611359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Common Places Boards Drift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34EFC1-DC10-4321-D627-54DCC46AA5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Oversight vs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Reporting replaces discussion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Strategy gets disconnected from decisions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Participation becomes uneven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A821DB-D5ED-C4B2-1DBD-9B3D3A86C0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5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E3AC0-F336-7598-2CF7-8E75C5578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9DE88E-E1F0-52D4-B6B8-4533F6A67B3C}"/>
              </a:ext>
            </a:extLst>
          </p:cNvPr>
          <p:cNvSpPr/>
          <p:nvPr/>
        </p:nvSpPr>
        <p:spPr>
          <a:xfrm>
            <a:off x="0" y="0"/>
            <a:ext cx="12188952" cy="731520"/>
          </a:xfrm>
          <a:prstGeom prst="rect">
            <a:avLst/>
          </a:prstGeom>
          <a:solidFill>
            <a:srgbClr val="EDE5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CE35A2-178D-1C83-9FE1-B6AE31B787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975" y="1240482"/>
            <a:ext cx="737785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dirty="0">
                <a:latin typeface="+mj-lt"/>
              </a:rPr>
              <a:t>What the Board is Responsible for</a:t>
            </a:r>
            <a:endParaRPr sz="4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0ABD0-770F-B24F-85A3-BB09C27374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075" y="2397948"/>
            <a:ext cx="79438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Direction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mission +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Oversight, not operations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Accountability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Without stepping into staff roles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FED028-AACD-0538-5095-91BD334CD2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12480" y="-746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3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414</Words>
  <Application>Microsoft Office PowerPoint</Application>
  <PresentationFormat>On-screen Show (4:3)</PresentationFormat>
  <Paragraphs>80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Melanie Gaebe</cp:lastModifiedBy>
  <cp:revision>6</cp:revision>
  <dcterms:created xsi:type="dcterms:W3CDTF">2013-01-27T09:14:16Z</dcterms:created>
  <dcterms:modified xsi:type="dcterms:W3CDTF">2026-06-03T14:36:15Z</dcterms:modified>
  <cp:category/>
</cp:coreProperties>
</file>