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9"/>
  </p:notesMasterIdLst>
  <p:sldIdLst>
    <p:sldId id="256" r:id="rId5"/>
    <p:sldId id="273" r:id="rId6"/>
    <p:sldId id="261" r:id="rId7"/>
    <p:sldId id="274" r:id="rId8"/>
    <p:sldId id="281" r:id="rId9"/>
    <p:sldId id="275" r:id="rId10"/>
    <p:sldId id="276" r:id="rId11"/>
    <p:sldId id="277" r:id="rId12"/>
    <p:sldId id="278" r:id="rId13"/>
    <p:sldId id="279" r:id="rId14"/>
    <p:sldId id="280" r:id="rId15"/>
    <p:sldId id="283" r:id="rId16"/>
    <p:sldId id="282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4" r:id="rId27"/>
    <p:sldId id="296" r:id="rId2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441" autoAdjust="0"/>
  </p:normalViewPr>
  <p:slideViewPr>
    <p:cSldViewPr snapToGrid="0" snapToObjects="1">
      <p:cViewPr varScale="1">
        <p:scale>
          <a:sx n="95" d="100"/>
          <a:sy n="95" d="100"/>
        </p:scale>
        <p:origin x="1194" y="96"/>
      </p:cViewPr>
      <p:guideLst/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253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CF1F8-C8E3-F34E-9752-FC6370D72D20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C5760-7A16-5341-80CC-2828BE96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9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types of non-profits do I have here today?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C5760-7A16-5341-80CC-2828BE96B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09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C5760-7A16-5341-80CC-2828BE96B1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3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5 your neighbor for choosing the “boring” subject. </a:t>
            </a:r>
          </a:p>
          <a:p>
            <a:r>
              <a:rPr lang="en-US" dirty="0"/>
              <a:t>Slides and worksheet available online. </a:t>
            </a:r>
          </a:p>
          <a:p>
            <a:r>
              <a:rPr lang="en-US" dirty="0"/>
              <a:t>Questions at the end.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C5760-7A16-5341-80CC-2828BE96B1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53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here is doing an annual budget for their organization?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C5760-7A16-5341-80CC-2828BE96B1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22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Magic 8 ball – without a crystal ball, fortune cookie, magic 8 ball, </a:t>
            </a:r>
            <a:r>
              <a:rPr lang="en-US" dirty="0" err="1"/>
              <a:t>weegee</a:t>
            </a:r>
            <a:r>
              <a:rPr lang="en-US" dirty="0"/>
              <a:t> board,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C5760-7A16-5341-80CC-2828BE96B1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13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C5760-7A16-5341-80CC-2828BE96B16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9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4AE5-F48C-D748-AFB8-1E166ADD8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41E71-7DAF-384A-90B8-D8D2AED4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F5DAF-2280-6D4A-AE1F-D8CE4443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0E70-294F-4C4E-A302-A813C17FC10F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98258-D353-8D4C-9E5C-2B80C9DB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</p:spTree>
    <p:extLst>
      <p:ext uri="{BB962C8B-B14F-4D97-AF65-F5344CB8AC3E}">
        <p14:creationId xmlns:p14="http://schemas.microsoft.com/office/powerpoint/2010/main" val="188156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35C0A-89DB-5D49-B9A5-5E1DA7BF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57CAC-1B8D-E54C-87B8-6B058E8D1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9AECB-5D1C-3449-9567-19FD7333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ED90-1108-4740-9FE0-D0AA1CC421D4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0ED94-42D9-7C47-A8AE-E03819FF5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96EE4-CC3C-1945-9B99-94E591B73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4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8EF196-DBB3-3F44-8349-D4FDFFA269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C8CB9-0506-9C46-9E65-1B2A25524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62C4F-B1A9-B844-A61D-DC482F23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CB5A-0485-8140-ADF6-CAA75DF1074E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0F2BA-B06D-2843-B253-60EC49C3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2FEA8-5D6A-974B-BC2A-5BE026F1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CA9D-24E2-2F4E-B9C5-65E1D0E73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162BF-19FA-3D47-9333-5ABCB7BB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8A7-2ADB-3F43-B666-6A75908A6F6D}" type="datetime1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6CE95-FCBC-B44C-B5B9-0162DEF6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47FDBF-E9EA-7B4C-93FC-562B8A5ED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46E0-C157-A543-8E54-BC3282E4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65B8-1379-EE44-BE2C-AF91652A9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3D132-0723-ED41-AA92-4B8F7379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497A-B86C-D840-9269-BC123EBB2A0A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BEE3D-9C82-E148-958D-6EBF1F01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</p:spTree>
    <p:extLst>
      <p:ext uri="{BB962C8B-B14F-4D97-AF65-F5344CB8AC3E}">
        <p14:creationId xmlns:p14="http://schemas.microsoft.com/office/powerpoint/2010/main" val="38221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AC636-54B3-E84E-8E9E-0D489F70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3B444-E7B9-DA46-BDA7-9E8229FE1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04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0CE40-AB0B-EE48-B175-B6EA3B25E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8E43-6554-8541-A9FB-A9AA606B8C06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56EF2-D31A-214E-8D95-87CCB0AE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DA2E3-7099-4241-B13D-89C0A30F6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7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65CC-FF1E-D949-AEFF-92727179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5C85-DB04-2546-816B-78754B7FD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0B2E2-DC4C-7448-875D-2CC3AD785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19C9A-3715-664C-B3E1-99C9B2E01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8A37-6D34-E74E-9577-EDDFC60AF795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97315-05D3-174E-995C-E3CC6942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26FE0-38F4-2144-9966-8089CDAD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8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FCB62-C07A-BA49-9918-925E5327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159AB-9128-EF4F-96DC-53BB93B4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E71E7-8DD1-3541-B36F-E0E91DC3A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54146-374C-9E48-80AA-EFF829AFA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8EDEC-F1F6-1B40-AAA7-2085B8EDAD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03D0DC-89AA-7946-B6AB-FCBC5D44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2CEB-82C4-F14F-BAF3-D38E583BFE2F}" type="datetime1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4AE23-EC32-CC48-9C99-7DECF3A4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389AC0-E68A-824A-A894-5AA93932F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1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1865-C09B-6544-9D0C-D81C5C10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6D12AE-28D0-4245-92B5-E525DAC1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A23-5D02-A441-8916-3B1AE2DF5D3B}" type="datetime1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3221AC-3D4C-6D4F-B837-B5E02EB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FD79F-97E7-A94F-9BF4-1497ED05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832A5B-A7A6-B241-9E07-D4DD4CFC8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98B8-8484-C148-AF60-25EFBBF1F369}" type="datetime1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B4F1E-F46A-7A4A-AB5F-AEAA1D05F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A93F6-B568-B049-93C9-DC2B28FC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9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37B41-4415-A842-B2F7-58CB62934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CDD3B-E5FA-D34A-BB5E-E82A4167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1AEAF-7EAB-7248-8BB6-3F55F4F4E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B5AF-C85A-0D4C-8217-8A25E263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78B4-D07D-0043-8FB0-A9E82F9C9832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767B0-FAC5-964C-BE65-6C862884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543AC-6945-2643-A022-971F2B31B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4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994D-B952-D44D-B0FF-BCDDBECD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8398EB-5EAD-8540-9739-C04E44BF7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38E3E-5A01-0A4C-B836-C17269BC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3C8BB-3467-1B42-9638-8C27A8A34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899-2742-F242-AB0A-D767D9141242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A27BB-BE43-E645-93B1-C80EE3BA0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stepbystepaccounting.com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45632-EA7B-DF44-A663-5EE8EE43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54279D-9608-D04B-A4CA-4204E43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9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77195-155C-2C4F-93C2-675EA5A0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60AB8-B92F-1147-83AF-4377F37E2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48394"/>
            <a:ext cx="10515600" cy="378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749F9-74FA-4E4F-8835-5E3CFCCDD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086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0C24F-2913-4544-8F0A-23AF188DF991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C3211-CDBE-2749-89BA-7A567E70E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370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stepbystepaccounting.com</a:t>
            </a:r>
            <a:endParaRPr lang="en-US" dirty="0"/>
          </a:p>
        </p:txBody>
      </p:sp>
      <p:pic>
        <p:nvPicPr>
          <p:cNvPr id="12" name="Picture 1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35C593A-54BC-C842-AAD5-DB5EEBFDF03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39405" y="5743575"/>
            <a:ext cx="4787900" cy="977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8311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accent4"/>
          </a:solidFill>
          <a:latin typeface="Acumin Pro" panose="020B0504020202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Minion Pro" panose="020405030502010202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Minion Pro" panose="020405030502010202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Minion Pro" panose="020405030502010202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Minion Pro" panose="020405030502010202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Minion Pro" panose="020405030502010202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2E83-66F1-9042-983B-50F38B730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chemeClr val="accent1"/>
                </a:solidFill>
              </a:rPr>
              <a:t>Budget for Impact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B7FD0-E7FE-9C4E-9C64-6769F47E55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Melissa L. Miranda, CPA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Step By Step Accounting</a:t>
            </a:r>
          </a:p>
        </p:txBody>
      </p:sp>
    </p:spTree>
    <p:extLst>
      <p:ext uri="{BB962C8B-B14F-4D97-AF65-F5344CB8AC3E}">
        <p14:creationId xmlns:p14="http://schemas.microsoft.com/office/powerpoint/2010/main" val="269478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6A15-A598-E7E7-BEB5-B8DA85E3F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Budget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6F60E8-FA79-F60F-88FC-DFA852A7BC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89893-2E15-0685-BD8A-659F49EAE4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The secret to budgeting is…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EC0B39D-8CDE-69BD-F1D4-950245AC31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14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C51B-5165-6A8D-2B2D-2E672749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Started – 3 Months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2533F-A942-E89C-7EB1-FCBC968E8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your Chart of Accounts/Advanced Categorization versus your mission versus your grant reporting requirements</a:t>
            </a:r>
          </a:p>
          <a:p>
            <a:pPr lvl="1"/>
            <a:r>
              <a:rPr lang="en-US" dirty="0"/>
              <a:t>Adjust as necessary</a:t>
            </a:r>
          </a:p>
          <a:p>
            <a:pPr lvl="1"/>
            <a:r>
              <a:rPr lang="en-US" dirty="0"/>
              <a:t>Document clearly what types of expenses/revenue will be included in each line</a:t>
            </a:r>
          </a:p>
          <a:p>
            <a:r>
              <a:rPr lang="en-US" dirty="0"/>
              <a:t>Assign a budget owner to each line item on your Statement of Activity</a:t>
            </a:r>
          </a:p>
          <a:p>
            <a:r>
              <a:rPr lang="en-US" dirty="0"/>
              <a:t>Assign a Budget Lead who will assemble the final budget and keep members on track (typically an accountant/finance lead)</a:t>
            </a:r>
          </a:p>
        </p:txBody>
      </p:sp>
    </p:spTree>
    <p:extLst>
      <p:ext uri="{BB962C8B-B14F-4D97-AF65-F5344CB8AC3E}">
        <p14:creationId xmlns:p14="http://schemas.microsoft.com/office/powerpoint/2010/main" val="1625830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5AB19-D596-BC80-AC03-C8528D2C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DCF82-1566-5C29-4B33-6AAB19322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Top Down Approach</a:t>
            </a:r>
          </a:p>
          <a:p>
            <a:pPr lvl="1"/>
            <a:r>
              <a:rPr lang="en-US" dirty="0"/>
              <a:t>Download your Statement of Activity into Excel by Month</a:t>
            </a:r>
          </a:p>
          <a:p>
            <a:pPr lvl="1"/>
            <a:r>
              <a:rPr lang="en-US" dirty="0"/>
              <a:t>Starting at the top, make high level assumptions and adjustments to historical data</a:t>
            </a:r>
          </a:p>
          <a:p>
            <a:r>
              <a:rPr lang="en-US" dirty="0"/>
              <a:t>Then, Bottom Up Approach</a:t>
            </a:r>
          </a:p>
          <a:p>
            <a:pPr lvl="1"/>
            <a:r>
              <a:rPr lang="en-US" dirty="0"/>
              <a:t>Go through each line item in detail</a:t>
            </a:r>
          </a:p>
          <a:p>
            <a:pPr lvl="1"/>
            <a:r>
              <a:rPr lang="en-US" dirty="0"/>
              <a:t>Consider specific expense needs that may be the same, less than or more than the prior year</a:t>
            </a:r>
          </a:p>
          <a:p>
            <a:pPr lvl="1"/>
            <a:r>
              <a:rPr lang="en-US" dirty="0"/>
              <a:t>Interview, get quotes and select new vendors</a:t>
            </a:r>
          </a:p>
          <a:p>
            <a:pPr lvl="1"/>
            <a:r>
              <a:rPr lang="en-US" dirty="0"/>
              <a:t>Document on each line the assumptions you have used to develop the budget for reference during the year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32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55040-BB34-6F1C-51EB-2A7F0E98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CA380-06A5-AB03-2C1B-8952AF8C5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multiple departments/locations/programs/restricted assets, use multiple tabs of Excel that merge together on a summary page</a:t>
            </a:r>
          </a:p>
          <a:p>
            <a:r>
              <a:rPr lang="en-US" dirty="0"/>
              <a:t>Create formulas for quick changes</a:t>
            </a:r>
          </a:p>
          <a:p>
            <a:r>
              <a:rPr lang="en-US" dirty="0"/>
              <a:t>Use a synchronous editing tool like Google Sheets or SharePoint to all edit in the same documents</a:t>
            </a:r>
          </a:p>
          <a:p>
            <a:r>
              <a:rPr lang="en-US" dirty="0"/>
              <a:t>Budget By Month</a:t>
            </a:r>
          </a:p>
          <a:p>
            <a:r>
              <a:rPr lang="en-US" dirty="0"/>
              <a:t>Consider 3 scenarios – best, reasonable and worst</a:t>
            </a:r>
          </a:p>
          <a:p>
            <a:r>
              <a:rPr lang="en-US" dirty="0"/>
              <a:t>Meet in the middle of the 3 scenarios and the Top Down/Bottom Up projections</a:t>
            </a:r>
          </a:p>
          <a:p>
            <a:r>
              <a:rPr lang="en-US" dirty="0"/>
              <a:t>Ensure that your budget supports your strategy identified in Step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7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DD9E-F30C-EE04-BE27-AEA057F4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1C494-7101-F785-8BD0-1D1EFB79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Payroll</a:t>
            </a:r>
          </a:p>
          <a:p>
            <a:pPr lvl="1"/>
            <a:r>
              <a:rPr lang="en-US" dirty="0"/>
              <a:t>Likely your largest expense</a:t>
            </a:r>
          </a:p>
          <a:p>
            <a:pPr lvl="1"/>
            <a:r>
              <a:rPr lang="en-US" dirty="0"/>
              <a:t>Ask an accountant on your team to develop formulas for payroll taxes, employee benefits and other fringe items related to employees</a:t>
            </a:r>
          </a:p>
          <a:p>
            <a:pPr lvl="1"/>
            <a:r>
              <a:rPr lang="en-US" dirty="0"/>
              <a:t>Consider annual raises and promotions</a:t>
            </a:r>
          </a:p>
          <a:p>
            <a:pPr lvl="1"/>
            <a:r>
              <a:rPr lang="en-US" dirty="0"/>
              <a:t>Consider potential bonuses</a:t>
            </a:r>
          </a:p>
          <a:p>
            <a:pPr lvl="1"/>
            <a:r>
              <a:rPr lang="en-US" dirty="0"/>
              <a:t>Consider benefit increases (or adding benefits)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4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8F66-AD52-3B8A-7C37-1B1DE19E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77004-71D4-8EEA-5305-E118C1966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  <a:p>
            <a:pPr lvl="1"/>
            <a:r>
              <a:rPr lang="en-US" dirty="0"/>
              <a:t>Consider what percentage of your budget is reasonable and allocate from there</a:t>
            </a:r>
          </a:p>
          <a:p>
            <a:pPr lvl="2"/>
            <a:r>
              <a:rPr lang="en-US" dirty="0"/>
              <a:t>Maybe 5 – 20%</a:t>
            </a:r>
          </a:p>
          <a:p>
            <a:r>
              <a:rPr lang="en-US" dirty="0"/>
              <a:t>Occupancy Costs</a:t>
            </a:r>
          </a:p>
          <a:p>
            <a:pPr lvl="1"/>
            <a:r>
              <a:rPr lang="en-US" dirty="0"/>
              <a:t>Rent – consider lease terms</a:t>
            </a:r>
          </a:p>
          <a:p>
            <a:pPr lvl="1"/>
            <a:r>
              <a:rPr lang="en-US" dirty="0"/>
              <a:t>BUDGET BUSTER: Triple Net Versus Gross: CAM Charges</a:t>
            </a:r>
          </a:p>
          <a:p>
            <a:r>
              <a:rPr lang="en-US" dirty="0"/>
              <a:t>Insurance</a:t>
            </a:r>
          </a:p>
          <a:p>
            <a:pPr lvl="1"/>
            <a:r>
              <a:rPr lang="en-US" dirty="0"/>
              <a:t>Meet with your agent to review and negotiate your coverage and premiums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7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7B6C-1BFF-8D22-94B5-28F3034E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8BF76-E94A-EC1D-E103-94BCBAF20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Contracts to Review and Negotiate</a:t>
            </a:r>
          </a:p>
          <a:p>
            <a:pPr lvl="1"/>
            <a:r>
              <a:rPr lang="en-US" dirty="0"/>
              <a:t>Review each contract. Understand the services being provided and all terms. </a:t>
            </a:r>
          </a:p>
          <a:p>
            <a:pPr lvl="1"/>
            <a:r>
              <a:rPr lang="en-US" dirty="0"/>
              <a:t>BUDGET BUSTER: Out of Scope Charges.  Require these to be approved in advance.</a:t>
            </a:r>
          </a:p>
          <a:p>
            <a:pPr lvl="1"/>
            <a:r>
              <a:rPr lang="en-US" dirty="0"/>
              <a:t>Equipment leases – Copier</a:t>
            </a:r>
          </a:p>
          <a:p>
            <a:pPr lvl="1"/>
            <a:r>
              <a:rPr lang="en-US" dirty="0"/>
              <a:t>Telephone and Internet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51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2B06-6E22-CF1D-178C-5502EC53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50CF2-CE47-9E8B-200F-987DA65D2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Professional Development</a:t>
            </a:r>
          </a:p>
          <a:p>
            <a:pPr lvl="1"/>
            <a:r>
              <a:rPr lang="en-US" dirty="0"/>
              <a:t>Old bread on the shelf gets stale</a:t>
            </a:r>
          </a:p>
          <a:p>
            <a:pPr lvl="1"/>
            <a:r>
              <a:rPr lang="en-US" dirty="0"/>
              <a:t>Need to continue to invest in yourself and your team</a:t>
            </a:r>
          </a:p>
          <a:p>
            <a:pPr lvl="1"/>
            <a:r>
              <a:rPr lang="en-US" dirty="0"/>
              <a:t>Remember to add travel costs to estimates</a:t>
            </a:r>
          </a:p>
          <a:p>
            <a:pPr lvl="1"/>
            <a:r>
              <a:rPr lang="en-US" dirty="0"/>
              <a:t>Board Development</a:t>
            </a:r>
          </a:p>
          <a:p>
            <a:r>
              <a:rPr lang="en-US" dirty="0"/>
              <a:t>Hardware and Software</a:t>
            </a:r>
          </a:p>
          <a:p>
            <a:pPr lvl="1"/>
            <a:r>
              <a:rPr lang="en-US" dirty="0"/>
              <a:t>Implement a technology replacement policy, i.e. each 4 years</a:t>
            </a:r>
          </a:p>
          <a:p>
            <a:pPr lvl="1"/>
            <a:r>
              <a:rPr lang="en-US" dirty="0"/>
              <a:t>Audit software subscriptions</a:t>
            </a:r>
          </a:p>
          <a:p>
            <a:pPr lvl="1"/>
            <a:r>
              <a:rPr lang="en-US" dirty="0"/>
              <a:t>BUDGET BUSTER: Annual or Bi-annual software renewals</a:t>
            </a:r>
          </a:p>
          <a:p>
            <a:pPr lvl="2"/>
            <a:r>
              <a:rPr lang="en-US" dirty="0"/>
              <a:t>Review your P &amp; L Detail reports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28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19217-9C72-1589-750C-087E9519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D2666-C229-F6C6-62AA-96C160D8D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Income</a:t>
            </a:r>
          </a:p>
          <a:p>
            <a:pPr lvl="1"/>
            <a:r>
              <a:rPr lang="en-US" dirty="0"/>
              <a:t>Looking at historical amount</a:t>
            </a:r>
          </a:p>
          <a:p>
            <a:pPr lvl="1"/>
            <a:r>
              <a:rPr lang="en-US" dirty="0"/>
              <a:t>Looking ahead</a:t>
            </a:r>
          </a:p>
          <a:p>
            <a:r>
              <a:rPr lang="en-US" dirty="0"/>
              <a:t>Grant Income</a:t>
            </a:r>
          </a:p>
          <a:p>
            <a:pPr lvl="1"/>
            <a:r>
              <a:rPr lang="en-US" dirty="0"/>
              <a:t>Grant Tracking and Probability of Receipt Listing</a:t>
            </a:r>
          </a:p>
          <a:p>
            <a:r>
              <a:rPr lang="en-US" dirty="0"/>
              <a:t>Donations</a:t>
            </a:r>
          </a:p>
          <a:p>
            <a:pPr lvl="1"/>
            <a:r>
              <a:rPr lang="en-US" dirty="0"/>
              <a:t>Current local economy and macro/micro economic trends</a:t>
            </a:r>
          </a:p>
        </p:txBody>
      </p:sp>
    </p:spTree>
    <p:extLst>
      <p:ext uri="{BB962C8B-B14F-4D97-AF65-F5344CB8AC3E}">
        <p14:creationId xmlns:p14="http://schemas.microsoft.com/office/powerpoint/2010/main" val="293170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E2018-0DD1-0B60-0F82-E13547CE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Melissa L. Miranda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AA0CA-2675-B400-AFE7-BE5A6FDA4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Certified Public Accountant (CPA) since 2014</a:t>
            </a:r>
          </a:p>
          <a:p>
            <a:r>
              <a:rPr lang="en-US" dirty="0"/>
              <a:t>Teacher and Speaker</a:t>
            </a:r>
          </a:p>
          <a:p>
            <a:r>
              <a:rPr lang="en-US" dirty="0"/>
              <a:t>Advanced QuickBooks ProAdvisor</a:t>
            </a:r>
          </a:p>
          <a:p>
            <a:r>
              <a:rPr lang="en-US" dirty="0"/>
              <a:t>Owner of Step By Step Accounting</a:t>
            </a:r>
          </a:p>
          <a:p>
            <a:r>
              <a:rPr lang="en-US" dirty="0"/>
              <a:t>Mom of two boys</a:t>
            </a:r>
          </a:p>
          <a:p>
            <a:r>
              <a:rPr lang="en-US" dirty="0"/>
              <a:t>Non-profit closest to my heart: Jeremiah Program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E3168-A7CB-F9D2-148D-9EF11916A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268B35F8-804B-3CCC-D28B-1EA48E3869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38CAF1E7-E061-8BC0-0CE7-94435BB333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C77C6C-311B-F0DA-6A1A-6C7C15339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487" y="2097619"/>
            <a:ext cx="2512838" cy="377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30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D54DC-1D8E-54EB-5ECD-672061E9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of the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664F6-5636-9722-9C21-7860402EC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Net Income</a:t>
            </a:r>
          </a:p>
          <a:p>
            <a:r>
              <a:rPr lang="en-US" dirty="0"/>
              <a:t>Add Back</a:t>
            </a:r>
          </a:p>
          <a:p>
            <a:pPr lvl="1"/>
            <a:r>
              <a:rPr lang="en-US" dirty="0"/>
              <a:t>Depreciation and Amortization</a:t>
            </a:r>
          </a:p>
          <a:p>
            <a:r>
              <a:rPr lang="en-US" dirty="0"/>
              <a:t>Subtract</a:t>
            </a:r>
          </a:p>
          <a:p>
            <a:pPr lvl="1"/>
            <a:r>
              <a:rPr lang="en-US" dirty="0"/>
              <a:t>Principal payments on debt or capital leases</a:t>
            </a:r>
          </a:p>
          <a:p>
            <a:pPr lvl="1"/>
            <a:r>
              <a:rPr lang="en-US" dirty="0"/>
              <a:t>Capitalized Fixed Assets</a:t>
            </a:r>
          </a:p>
          <a:p>
            <a:r>
              <a:rPr lang="en-US" dirty="0"/>
              <a:t>Review cash flow by month for the year </a:t>
            </a:r>
          </a:p>
          <a:p>
            <a:r>
              <a:rPr lang="en-US" dirty="0"/>
              <a:t>Decide on an organizational policy for your Net Income goal each year</a:t>
            </a:r>
          </a:p>
        </p:txBody>
      </p:sp>
    </p:spTree>
    <p:extLst>
      <p:ext uri="{BB962C8B-B14F-4D97-AF65-F5344CB8AC3E}">
        <p14:creationId xmlns:p14="http://schemas.microsoft.com/office/powerpoint/2010/main" val="1091065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3382-4CDA-357B-0B05-E8C08878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 the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F1260-2F06-452B-8F63-A63F63FAB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 Months Out</a:t>
            </a:r>
          </a:p>
          <a:p>
            <a:pPr lvl="1"/>
            <a:r>
              <a:rPr lang="en-US" dirty="0"/>
              <a:t>Draft a memo to the executive board summarizing the new budget, changes from the prior year and the strategic objective</a:t>
            </a:r>
          </a:p>
          <a:p>
            <a:pPr lvl="1"/>
            <a:r>
              <a:rPr lang="en-US" dirty="0"/>
              <a:t>Meet with Executive Board to present draft</a:t>
            </a:r>
          </a:p>
          <a:p>
            <a:pPr lvl="1"/>
            <a:r>
              <a:rPr lang="en-US" dirty="0"/>
              <a:t>Based on conversation, adjust the budget</a:t>
            </a:r>
          </a:p>
          <a:p>
            <a:r>
              <a:rPr lang="en-US" dirty="0"/>
              <a:t>One Month Out</a:t>
            </a:r>
          </a:p>
          <a:p>
            <a:pPr lvl="1"/>
            <a:r>
              <a:rPr lang="en-US" dirty="0"/>
              <a:t>Present final budget to executive Board for approval</a:t>
            </a:r>
          </a:p>
          <a:p>
            <a:pPr lvl="1"/>
            <a:r>
              <a:rPr lang="en-US" dirty="0"/>
              <a:t>Send copy to all board members for review, comments and questions</a:t>
            </a:r>
          </a:p>
          <a:p>
            <a:r>
              <a:rPr lang="en-US" dirty="0"/>
              <a:t>Budget Approval</a:t>
            </a:r>
          </a:p>
          <a:p>
            <a:pPr lvl="1"/>
            <a:r>
              <a:rPr lang="en-US" dirty="0"/>
              <a:t>Present budget to full board for approval</a:t>
            </a:r>
          </a:p>
          <a:p>
            <a:r>
              <a:rPr lang="en-US" dirty="0"/>
              <a:t>Enter Budget into your Accounting Software</a:t>
            </a:r>
          </a:p>
        </p:txBody>
      </p:sp>
    </p:spTree>
    <p:extLst>
      <p:ext uri="{BB962C8B-B14F-4D97-AF65-F5344CB8AC3E}">
        <p14:creationId xmlns:p14="http://schemas.microsoft.com/office/powerpoint/2010/main" val="2680533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9660318-6041-2DE4-EE6E-61D9847E4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and Monitor the Budget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985A6E-EBAC-B2E2-4A6D-64666560C3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17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132FE-6870-E422-AC61-4C2A7DEB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937D0-09F5-F282-C9BD-DCA7D2D19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Make sure your team knows where certain expenses should be recorded</a:t>
            </a:r>
          </a:p>
          <a:p>
            <a:r>
              <a:rPr lang="en-US" dirty="0"/>
              <a:t>Review each month the budget versus actual reports</a:t>
            </a:r>
          </a:p>
          <a:p>
            <a:r>
              <a:rPr lang="en-US" dirty="0"/>
              <a:t>Identify any budget line items that are more than 10% above/below where they should be AND .5% - 1% of the annual budget in dollars</a:t>
            </a:r>
          </a:p>
          <a:p>
            <a:r>
              <a:rPr lang="en-US" dirty="0"/>
              <a:t>Write analysis as to why those items are over/under and make plan to correct</a:t>
            </a:r>
          </a:p>
          <a:p>
            <a:r>
              <a:rPr lang="en-US" dirty="0"/>
              <a:t>LEARN!</a:t>
            </a:r>
          </a:p>
          <a:p>
            <a:pPr lvl="1"/>
            <a:r>
              <a:rPr lang="en-US" dirty="0"/>
              <a:t>Make notes throughout the year for the next year on budget busters, new accounts to add and initiatives for the next year</a:t>
            </a:r>
          </a:p>
        </p:txBody>
      </p:sp>
    </p:spTree>
    <p:extLst>
      <p:ext uri="{BB962C8B-B14F-4D97-AF65-F5344CB8AC3E}">
        <p14:creationId xmlns:p14="http://schemas.microsoft.com/office/powerpoint/2010/main" val="969604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E2018-0DD1-0B60-0F82-E13547CE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AA0CA-2675-B400-AFE7-BE5A6FDA4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563335" cy="4873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Find Me at:</a:t>
            </a:r>
          </a:p>
          <a:p>
            <a:r>
              <a:rPr lang="en-US" dirty="0"/>
              <a:t>melissa@stepbystepaccounting.com </a:t>
            </a:r>
          </a:p>
          <a:p>
            <a:r>
              <a:rPr lang="en-US" dirty="0"/>
              <a:t>Facebook</a:t>
            </a:r>
          </a:p>
          <a:p>
            <a:r>
              <a:rPr lang="en-US"/>
              <a:t>Linkedin</a:t>
            </a:r>
            <a:endParaRPr lang="en-US" dirty="0"/>
          </a:p>
          <a:p>
            <a:r>
              <a:rPr lang="en-US" dirty="0"/>
              <a:t>StepByStepAccounting.com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E3168-A7CB-F9D2-148D-9EF11916A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268B35F8-804B-3CCC-D28B-1EA48E3869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38CAF1E7-E061-8BC0-0CE7-94435BB333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C77C6C-311B-F0DA-6A1A-6C7C15339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487" y="2097619"/>
            <a:ext cx="2512838" cy="377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1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177C7-6FA0-7F4B-AEF9-D030ED49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76263"/>
            <a:ext cx="10515600" cy="2852737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Congrats!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FEB5F-4384-CD41-A9A9-F04493521A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46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4DE6-66BD-E36E-DD83-02F83DB1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Road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243FC-7019-3494-45BB-55CFE33CD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budgeting</a:t>
            </a:r>
          </a:p>
          <a:p>
            <a:r>
              <a:rPr lang="en-US" dirty="0"/>
              <a:t>How to budget</a:t>
            </a:r>
          </a:p>
          <a:p>
            <a:r>
              <a:rPr lang="en-US" dirty="0"/>
              <a:t>Implementation and Continuous Monitoring</a:t>
            </a:r>
          </a:p>
        </p:txBody>
      </p:sp>
    </p:spTree>
    <p:extLst>
      <p:ext uri="{BB962C8B-B14F-4D97-AF65-F5344CB8AC3E}">
        <p14:creationId xmlns:p14="http://schemas.microsoft.com/office/powerpoint/2010/main" val="135637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9217-D985-98C9-4BC0-239668C4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Budgeting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92F89-8EF0-8F6A-CBE8-0297C064EB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3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73B10-02E3-6A9E-F48D-3CAA01BA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your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1DDD1-4CC0-6D7E-81AA-60AE9CA8C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Considerations</a:t>
            </a:r>
          </a:p>
          <a:p>
            <a:pPr lvl="1"/>
            <a:r>
              <a:rPr lang="en-US" dirty="0"/>
              <a:t>Fiscal Year</a:t>
            </a:r>
          </a:p>
          <a:p>
            <a:pPr lvl="1"/>
            <a:r>
              <a:rPr lang="en-US" dirty="0"/>
              <a:t>Grant cycles</a:t>
            </a:r>
          </a:p>
          <a:p>
            <a:pPr lvl="1"/>
            <a:r>
              <a:rPr lang="en-US" dirty="0"/>
              <a:t>Board of Director/Financial Committee Meeting Dates</a:t>
            </a:r>
          </a:p>
          <a:p>
            <a:r>
              <a:rPr lang="en-US" dirty="0"/>
              <a:t>Start About 4 months out from budget approval date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9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C5836-DC3E-7542-38F4-7C60BCB6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 Involve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558A4-E014-7AB1-B1F3-2FA45B1C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Finance Committee</a:t>
            </a:r>
          </a:p>
          <a:p>
            <a:r>
              <a:rPr lang="en-US" dirty="0"/>
              <a:t>Executive Director</a:t>
            </a:r>
          </a:p>
          <a:p>
            <a:r>
              <a:rPr lang="en-US" dirty="0"/>
              <a:t>Department/Project Leads</a:t>
            </a:r>
          </a:p>
          <a:p>
            <a:r>
              <a:rPr lang="en-US" dirty="0"/>
              <a:t>Managerial Accountants (Internal or External)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7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340E5-F23C-D2E1-1F87-7BEBE423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Forecast Session – 4 Months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2A3AB-F506-FA07-A68D-E92D131AB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Budgeting isn’t just numbers on a page!</a:t>
            </a:r>
          </a:p>
          <a:p>
            <a:r>
              <a:rPr lang="en-US" dirty="0"/>
              <a:t>Send strategic worksheet to those involved in making the budget</a:t>
            </a:r>
          </a:p>
          <a:p>
            <a:r>
              <a:rPr lang="en-US" dirty="0"/>
              <a:t>Set meeting date</a:t>
            </a:r>
          </a:p>
          <a:p>
            <a:r>
              <a:rPr lang="en-US" dirty="0"/>
              <a:t>Meet for 60 minutes to review the answers as a team. </a:t>
            </a:r>
          </a:p>
          <a:p>
            <a:pPr lvl="1"/>
            <a:r>
              <a:rPr lang="en-US" dirty="0"/>
              <a:t>Appoint someone to take notes</a:t>
            </a:r>
          </a:p>
          <a:p>
            <a:pPr lvl="1"/>
            <a:r>
              <a:rPr lang="en-US" dirty="0"/>
              <a:t>This is a dreaming session!</a:t>
            </a:r>
          </a:p>
        </p:txBody>
      </p:sp>
    </p:spTree>
    <p:extLst>
      <p:ext uri="{BB962C8B-B14F-4D97-AF65-F5344CB8AC3E}">
        <p14:creationId xmlns:p14="http://schemas.microsoft.com/office/powerpoint/2010/main" val="189108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D5370-A1BA-4311-2F77-E2943AD5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Forecasting 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4A853-EE09-6A65-4C50-596F75FD6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Review prior year</a:t>
            </a:r>
          </a:p>
          <a:p>
            <a:r>
              <a:rPr lang="en-US" dirty="0"/>
              <a:t>Align with your mission and values</a:t>
            </a:r>
          </a:p>
          <a:p>
            <a:r>
              <a:rPr lang="en-US" dirty="0"/>
              <a:t>Consider your</a:t>
            </a:r>
          </a:p>
          <a:p>
            <a:pPr lvl="1"/>
            <a:r>
              <a:rPr lang="en-US" dirty="0"/>
              <a:t>Strengths</a:t>
            </a:r>
          </a:p>
          <a:p>
            <a:pPr lvl="1"/>
            <a:r>
              <a:rPr lang="en-US" dirty="0"/>
              <a:t>Weaknesses</a:t>
            </a:r>
          </a:p>
          <a:p>
            <a:pPr lvl="1"/>
            <a:r>
              <a:rPr lang="en-US" dirty="0"/>
              <a:t>Threats</a:t>
            </a:r>
          </a:p>
          <a:p>
            <a:pPr lvl="1"/>
            <a:r>
              <a:rPr lang="en-US" dirty="0"/>
              <a:t>Opportunities</a:t>
            </a:r>
          </a:p>
          <a:p>
            <a:r>
              <a:rPr lang="en-US" dirty="0"/>
              <a:t>Look Forward</a:t>
            </a:r>
          </a:p>
          <a:p>
            <a:r>
              <a:rPr lang="en-US" dirty="0"/>
              <a:t>Drill Down</a:t>
            </a:r>
          </a:p>
        </p:txBody>
      </p:sp>
    </p:spTree>
    <p:extLst>
      <p:ext uri="{BB962C8B-B14F-4D97-AF65-F5344CB8AC3E}">
        <p14:creationId xmlns:p14="http://schemas.microsoft.com/office/powerpoint/2010/main" val="268072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S Branding Colors">
      <a:dk1>
        <a:srgbClr val="414041"/>
      </a:dk1>
      <a:lt1>
        <a:srgbClr val="F8F8F2"/>
      </a:lt1>
      <a:dk2>
        <a:srgbClr val="176076"/>
      </a:dk2>
      <a:lt2>
        <a:srgbClr val="E7E6E6"/>
      </a:lt2>
      <a:accent1>
        <a:srgbClr val="176076"/>
      </a:accent1>
      <a:accent2>
        <a:srgbClr val="13A56D"/>
      </a:accent2>
      <a:accent3>
        <a:srgbClr val="414041"/>
      </a:accent3>
      <a:accent4>
        <a:srgbClr val="F8F8F2"/>
      </a:accent4>
      <a:accent5>
        <a:srgbClr val="5B9BD5"/>
      </a:accent5>
      <a:accent6>
        <a:srgbClr val="215666"/>
      </a:accent6>
      <a:hlink>
        <a:srgbClr val="0563C1"/>
      </a:hlink>
      <a:folHlink>
        <a:srgbClr val="95B86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S Presentation Template" id="{35AC9ED0-156B-1440-8B15-4084977C2861}" vid="{50598A69-7804-D748-B87E-4D5509B860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BS Branding Colors">
    <a:dk1>
      <a:srgbClr val="414041"/>
    </a:dk1>
    <a:lt1>
      <a:srgbClr val="F8F8F2"/>
    </a:lt1>
    <a:dk2>
      <a:srgbClr val="176076"/>
    </a:dk2>
    <a:lt2>
      <a:srgbClr val="E7E6E6"/>
    </a:lt2>
    <a:accent1>
      <a:srgbClr val="176076"/>
    </a:accent1>
    <a:accent2>
      <a:srgbClr val="13A56D"/>
    </a:accent2>
    <a:accent3>
      <a:srgbClr val="414041"/>
    </a:accent3>
    <a:accent4>
      <a:srgbClr val="F8F8F2"/>
    </a:accent4>
    <a:accent5>
      <a:srgbClr val="5B9BD5"/>
    </a:accent5>
    <a:accent6>
      <a:srgbClr val="215666"/>
    </a:accent6>
    <a:hlink>
      <a:srgbClr val="0563C1"/>
    </a:hlink>
    <a:folHlink>
      <a:srgbClr val="95B86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f6d1d8-36b2-4c5e-9335-f5b4902d8911">
      <Terms xmlns="http://schemas.microsoft.com/office/infopath/2007/PartnerControls"/>
    </lcf76f155ced4ddcb4097134ff3c332f>
    <TaxCatchAll xmlns="81828b0b-0806-4eb2-b31f-4faba5e9c5f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78BE66395A6459B1498B3CC7F5FD4" ma:contentTypeVersion="14" ma:contentTypeDescription="Create a new document." ma:contentTypeScope="" ma:versionID="af7712d6757d440e73a8ddb9c38d28b8">
  <xsd:schema xmlns:xsd="http://www.w3.org/2001/XMLSchema" xmlns:xs="http://www.w3.org/2001/XMLSchema" xmlns:p="http://schemas.microsoft.com/office/2006/metadata/properties" xmlns:ns2="0bf6d1d8-36b2-4c5e-9335-f5b4902d8911" xmlns:ns3="81828b0b-0806-4eb2-b31f-4faba5e9c5f6" targetNamespace="http://schemas.microsoft.com/office/2006/metadata/properties" ma:root="true" ma:fieldsID="770a57a23376e44fe037efa5a48257ef" ns2:_="" ns3:_="">
    <xsd:import namespace="0bf6d1d8-36b2-4c5e-9335-f5b4902d8911"/>
    <xsd:import namespace="81828b0b-0806-4eb2-b31f-4faba5e9c5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6d1d8-36b2-4c5e-9335-f5b4902d8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9332884-d2d7-4087-93b3-dbe89b74a6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28b0b-0806-4eb2-b31f-4faba5e9c5f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baabd0c-a700-4d37-93cf-d4b4da0541c3}" ma:internalName="TaxCatchAll" ma:showField="CatchAllData" ma:web="81828b0b-0806-4eb2-b31f-4faba5e9c5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5E5B23-F4A4-4488-8995-F1F2070DD214}">
  <ds:schemaRefs>
    <ds:schemaRef ds:uri="0bf6d1d8-36b2-4c5e-9335-f5b4902d891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81828b0b-0806-4eb2-b31f-4faba5e9c5f6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E6CB0EB-A5EE-4840-B422-430413FC0E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6d1d8-36b2-4c5e-9335-f5b4902d8911"/>
    <ds:schemaRef ds:uri="81828b0b-0806-4eb2-b31f-4faba5e9c5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10D44A-1499-43CB-90CD-F8E7623DB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970</Words>
  <Application>Microsoft Office PowerPoint</Application>
  <PresentationFormat>Widescreen</PresentationFormat>
  <Paragraphs>160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Acumin Pro</vt:lpstr>
      <vt:lpstr>Arial</vt:lpstr>
      <vt:lpstr>Calibri</vt:lpstr>
      <vt:lpstr>Minion Pro</vt:lpstr>
      <vt:lpstr>Office Theme</vt:lpstr>
      <vt:lpstr>Budget for Impact</vt:lpstr>
      <vt:lpstr>Melissa L. Miranda</vt:lpstr>
      <vt:lpstr>Congrats!</vt:lpstr>
      <vt:lpstr>Our Road Map</vt:lpstr>
      <vt:lpstr>Before Budgeting</vt:lpstr>
      <vt:lpstr>Determine your Timeline</vt:lpstr>
      <vt:lpstr>Who to Involve</vt:lpstr>
      <vt:lpstr>Strategic Forecast Session – 4 Months Out</vt:lpstr>
      <vt:lpstr>Strategic Forecasting Worksheet</vt:lpstr>
      <vt:lpstr>How To Budget</vt:lpstr>
      <vt:lpstr>The secret to budgeting is…</vt:lpstr>
      <vt:lpstr>Get Started – 3 Months Out</vt:lpstr>
      <vt:lpstr>Budgeting Methods</vt:lpstr>
      <vt:lpstr>Considerations</vt:lpstr>
      <vt:lpstr>Line Items</vt:lpstr>
      <vt:lpstr>Line Items</vt:lpstr>
      <vt:lpstr>Line Items</vt:lpstr>
      <vt:lpstr>Line Items</vt:lpstr>
      <vt:lpstr>Line Items</vt:lpstr>
      <vt:lpstr>Bottom of the Budget</vt:lpstr>
      <vt:lpstr>Finalize the Budget</vt:lpstr>
      <vt:lpstr>Implement and Monitor the Budget</vt:lpstr>
      <vt:lpstr>Monitor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Your Perfect Pricing</dc:title>
  <dc:creator>Melissa Miranda</dc:creator>
  <cp:lastModifiedBy>Melissa Miranda</cp:lastModifiedBy>
  <cp:revision>3</cp:revision>
  <dcterms:created xsi:type="dcterms:W3CDTF">2023-06-06T22:04:12Z</dcterms:created>
  <dcterms:modified xsi:type="dcterms:W3CDTF">2023-06-08T13:09:49Z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0x010100AC078BE66395A6459B1498B3CC7F5FD4</vt:lpwstr>
  </property>
  <property fmtid="{D5CDD505-2E9C-101B-9397-08002B2CF9AE}" pid="3" name="MediaServiceImageTags">
    <vt:lpwstr/>
  </property>
</Properties>
</file>