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5" r:id="rId2"/>
    <p:sldId id="257" r:id="rId3"/>
    <p:sldId id="284" r:id="rId4"/>
    <p:sldId id="288" r:id="rId5"/>
    <p:sldId id="289" r:id="rId6"/>
    <p:sldId id="290" r:id="rId7"/>
    <p:sldId id="258" r:id="rId8"/>
    <p:sldId id="262" r:id="rId9"/>
    <p:sldId id="278" r:id="rId10"/>
    <p:sldId id="285" r:id="rId11"/>
    <p:sldId id="287" r:id="rId12"/>
    <p:sldId id="294" r:id="rId13"/>
    <p:sldId id="292" r:id="rId14"/>
    <p:sldId id="281" r:id="rId15"/>
    <p:sldId id="291" r:id="rId16"/>
    <p:sldId id="259" r:id="rId17"/>
    <p:sldId id="293" r:id="rId18"/>
    <p:sldId id="279" r:id="rId19"/>
    <p:sldId id="280" r:id="rId20"/>
    <p:sldId id="270" r:id="rId21"/>
    <p:sldId id="266" r:id="rId22"/>
    <p:sldId id="271" r:id="rId23"/>
    <p:sldId id="283" r:id="rId24"/>
    <p:sldId id="272"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82" d="100"/>
          <a:sy n="82" d="100"/>
        </p:scale>
        <p:origin x="67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128" b="1" i="0" u="none" strike="noStrike" kern="1200" cap="all"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Revenue</c:v>
                </c:pt>
              </c:strCache>
            </c:strRef>
          </c:tx>
          <c:dPt>
            <c:idx val="0"/>
            <c:bubble3D val="0"/>
            <c:spPr>
              <a:solidFill>
                <a:schemeClr val="accent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0-20F0-4379-A740-E42009C7EF9E}"/>
              </c:ext>
            </c:extLst>
          </c:dPt>
          <c:dPt>
            <c:idx val="1"/>
            <c:bubble3D val="0"/>
            <c:spPr>
              <a:solidFill>
                <a:schemeClr val="accent2"/>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2-BA80-4611-80EC-BDA5D140792C}"/>
              </c:ext>
            </c:extLst>
          </c:dPt>
          <c:dPt>
            <c:idx val="2"/>
            <c:bubble3D val="0"/>
            <c:spPr>
              <a:solidFill>
                <a:schemeClr val="accent3"/>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BA80-4611-80EC-BDA5D140792C}"/>
              </c:ext>
            </c:extLst>
          </c:dPt>
          <c:dPt>
            <c:idx val="3"/>
            <c:bubble3D val="0"/>
            <c:spPr>
              <a:solidFill>
                <a:schemeClr val="accent4"/>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BA80-4611-80EC-BDA5D140792C}"/>
              </c:ext>
            </c:extLst>
          </c:dPt>
          <c:dLbls>
            <c:dLbl>
              <c:idx val="0"/>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0-20F0-4379-A740-E42009C7EF9E}"/>
                </c:ext>
              </c:extLst>
            </c:dLbl>
            <c:dLbl>
              <c:idx val="1"/>
              <c:layout>
                <c:manualLayout>
                  <c:x val="-0.17191611868372156"/>
                  <c:y val="1.6134108694547494E-2"/>
                </c:manualLayout>
              </c:layout>
              <c:spPr>
                <a:noFill/>
                <a:ln>
                  <a:noFill/>
                </a:ln>
                <a:effectLst/>
              </c:spPr>
              <c:txPr>
                <a:bodyPr rot="0" spcFirstLastPara="1" vertOverflow="ellipsis" vert="horz" wrap="square" lIns="38100" tIns="19050" rIns="38100" bIns="19050" anchor="ctr" anchorCtr="1">
                  <a:noAutofit/>
                </a:bodyPr>
                <a:lstStyle/>
                <a:p>
                  <a:pPr>
                    <a:defRPr sz="1200" b="1" i="0" u="none" strike="noStrike" kern="1200" spc="0" baseline="0">
                      <a:solidFill>
                        <a:schemeClr val="accent2"/>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manualLayout>
                      <c:w val="0.20328598123904326"/>
                      <c:h val="0.17420632400020325"/>
                    </c:manualLayout>
                  </c15:layout>
                </c:ext>
                <c:ext xmlns:c16="http://schemas.microsoft.com/office/drawing/2014/chart" uri="{C3380CC4-5D6E-409C-BE32-E72D297353CC}">
                  <c16:uniqueId val="{00000002-BA80-4611-80EC-BDA5D140792C}"/>
                </c:ext>
              </c:extLst>
            </c:dLbl>
            <c:dLbl>
              <c:idx val="2"/>
              <c:layout>
                <c:manualLayout>
                  <c:x val="-1.6498198097621829E-2"/>
                  <c:y val="-0.16133949895828031"/>
                </c:manualLayout>
              </c:layout>
              <c:spPr>
                <a:noFill/>
                <a:ln>
                  <a:noFill/>
                </a:ln>
                <a:effectLst/>
              </c:spPr>
              <c:txPr>
                <a:bodyPr rot="0" spcFirstLastPara="1" vertOverflow="ellipsis" vert="horz" wrap="square" lIns="38100" tIns="19050" rIns="38100" bIns="19050" anchor="ctr" anchorCtr="1">
                  <a:noAutofit/>
                </a:bodyPr>
                <a:lstStyle/>
                <a:p>
                  <a:pPr>
                    <a:defRPr sz="1200" b="1" i="0" u="none" strike="noStrike" kern="1200" spc="0" baseline="0">
                      <a:solidFill>
                        <a:schemeClr val="accent3"/>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manualLayout>
                      <c:w val="0.20589354554826531"/>
                      <c:h val="0.23601936073987501"/>
                    </c:manualLayout>
                  </c15:layout>
                </c:ext>
                <c:ext xmlns:c16="http://schemas.microsoft.com/office/drawing/2014/chart" uri="{C3380CC4-5D6E-409C-BE32-E72D297353CC}">
                  <c16:uniqueId val="{00000001-BA80-4611-80EC-BDA5D140792C}"/>
                </c:ext>
              </c:extLst>
            </c:dLbl>
            <c:dLbl>
              <c:idx val="3"/>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4"/>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layout>
                    <c:manualLayout>
                      <c:w val="0.31333176571223287"/>
                      <c:h val="0.32661180700238829"/>
                    </c:manualLayout>
                  </c15:layout>
                </c:ext>
                <c:ext xmlns:c16="http://schemas.microsoft.com/office/drawing/2014/chart" uri="{C3380CC4-5D6E-409C-BE32-E72D297353CC}">
                  <c16:uniqueId val="{00000003-BA80-4611-80EC-BDA5D140792C}"/>
                </c:ext>
              </c:extLst>
            </c:dLbl>
            <c:spPr>
              <a:noFill/>
              <a:ln>
                <a:noFill/>
              </a:ln>
              <a:effectLst/>
            </c:sp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Dues</c:v>
                </c:pt>
                <c:pt idx="1">
                  <c:v>Grants</c:v>
                </c:pt>
                <c:pt idx="2">
                  <c:v>Earned Income</c:v>
                </c:pt>
                <c:pt idx="3">
                  <c:v>Program Revenue</c:v>
                </c:pt>
              </c:strCache>
            </c:strRef>
          </c:cat>
          <c:val>
            <c:numRef>
              <c:f>Sheet1!$B$2:$B$5</c:f>
              <c:numCache>
                <c:formatCode>0%</c:formatCode>
                <c:ptCount val="4"/>
                <c:pt idx="0">
                  <c:v>0.62</c:v>
                </c:pt>
                <c:pt idx="1">
                  <c:v>0.01</c:v>
                </c:pt>
                <c:pt idx="2">
                  <c:v>0.06</c:v>
                </c:pt>
                <c:pt idx="3">
                  <c:v>0.32</c:v>
                </c:pt>
              </c:numCache>
            </c:numRef>
          </c:val>
          <c:extLst>
            <c:ext xmlns:c16="http://schemas.microsoft.com/office/drawing/2014/chart" uri="{C3380CC4-5D6E-409C-BE32-E72D297353CC}">
              <c16:uniqueId val="{00000000-BA80-4611-80EC-BDA5D140792C}"/>
            </c:ext>
          </c:extLst>
        </c:ser>
        <c:dLbls>
          <c:dLblPos val="outEnd"/>
          <c:showLegendKey val="0"/>
          <c:showVal val="0"/>
          <c:showCatName val="1"/>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endParaRPr lang="en-US"/>
        </a:p>
      </c:txPr>
    </c:title>
    <c:autoTitleDeleted val="0"/>
    <c:plotArea>
      <c:layout>
        <c:manualLayout>
          <c:layoutTarget val="inner"/>
          <c:xMode val="edge"/>
          <c:yMode val="edge"/>
          <c:x val="0.20269435753550355"/>
          <c:y val="0.19125566977721961"/>
          <c:w val="0.65537410525560347"/>
          <c:h val="0.6518055765625983"/>
        </c:manualLayout>
      </c:layout>
      <c:pieChart>
        <c:varyColors val="1"/>
        <c:ser>
          <c:idx val="0"/>
          <c:order val="0"/>
          <c:tx>
            <c:strRef>
              <c:f>Sheet1!$B$1</c:f>
              <c:strCache>
                <c:ptCount val="1"/>
                <c:pt idx="0">
                  <c:v>EXPENSES</c:v>
                </c:pt>
              </c:strCache>
            </c:strRef>
          </c:tx>
          <c:dPt>
            <c:idx val="0"/>
            <c:bubble3D val="0"/>
            <c:spPr>
              <a:solidFill>
                <a:schemeClr val="accent1">
                  <a:shade val="80000"/>
                  <a:satMod val="150000"/>
                </a:schemeClr>
              </a:solidFill>
              <a:ln>
                <a:noFill/>
              </a:ln>
              <a:effectLst/>
            </c:spPr>
            <c:extLst>
              <c:ext xmlns:c16="http://schemas.microsoft.com/office/drawing/2014/chart" uri="{C3380CC4-5D6E-409C-BE32-E72D297353CC}">
                <c16:uniqueId val="{00000004-C466-4826-A346-6814DDCD68AF}"/>
              </c:ext>
            </c:extLst>
          </c:dPt>
          <c:dPt>
            <c:idx val="1"/>
            <c:bubble3D val="0"/>
            <c:spPr>
              <a:solidFill>
                <a:schemeClr val="accent2">
                  <a:shade val="80000"/>
                  <a:satMod val="150000"/>
                </a:schemeClr>
              </a:solidFill>
              <a:ln>
                <a:noFill/>
              </a:ln>
              <a:effectLst/>
            </c:spPr>
            <c:extLst>
              <c:ext xmlns:c16="http://schemas.microsoft.com/office/drawing/2014/chart" uri="{C3380CC4-5D6E-409C-BE32-E72D297353CC}">
                <c16:uniqueId val="{00000002-C466-4826-A346-6814DDCD68AF}"/>
              </c:ext>
            </c:extLst>
          </c:dPt>
          <c:dPt>
            <c:idx val="2"/>
            <c:bubble3D val="0"/>
            <c:spPr>
              <a:solidFill>
                <a:schemeClr val="accent3">
                  <a:shade val="80000"/>
                  <a:satMod val="150000"/>
                </a:schemeClr>
              </a:solidFill>
              <a:ln>
                <a:noFill/>
              </a:ln>
              <a:effectLst/>
            </c:spPr>
            <c:extLst>
              <c:ext xmlns:c16="http://schemas.microsoft.com/office/drawing/2014/chart" uri="{C3380CC4-5D6E-409C-BE32-E72D297353CC}">
                <c16:uniqueId val="{00000003-C466-4826-A346-6814DDCD68AF}"/>
              </c:ext>
            </c:extLst>
          </c:dPt>
          <c:dPt>
            <c:idx val="3"/>
            <c:bubble3D val="0"/>
            <c:spPr>
              <a:solidFill>
                <a:schemeClr val="accent4">
                  <a:shade val="80000"/>
                  <a:satMod val="150000"/>
                </a:schemeClr>
              </a:solidFill>
              <a:ln>
                <a:noFill/>
              </a:ln>
              <a:effectLst/>
            </c:spPr>
            <c:extLst>
              <c:ext xmlns:c16="http://schemas.microsoft.com/office/drawing/2014/chart" uri="{C3380CC4-5D6E-409C-BE32-E72D297353CC}">
                <c16:uniqueId val="{00000001-C466-4826-A346-6814DDCD68AF}"/>
              </c:ext>
            </c:extLst>
          </c:dPt>
          <c:dLbls>
            <c:dLbl>
              <c:idx val="0"/>
              <c:layout>
                <c:manualLayout>
                  <c:x val="-2.1701129313100248E-3"/>
                  <c:y val="-0.17626356363229273"/>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35960958472240495"/>
                      <c:h val="0.2827103749067213"/>
                    </c:manualLayout>
                  </c15:layout>
                </c:ext>
                <c:ext xmlns:c16="http://schemas.microsoft.com/office/drawing/2014/chart" uri="{C3380CC4-5D6E-409C-BE32-E72D297353CC}">
                  <c16:uniqueId val="{00000004-C466-4826-A346-6814DDCD68AF}"/>
                </c:ext>
              </c:extLst>
            </c:dLbl>
            <c:dLbl>
              <c:idx val="1"/>
              <c:layout>
                <c:manualLayout>
                  <c:x val="0.26396040483713046"/>
                  <c:y val="9.6587025213928958E-3"/>
                </c:manualLayout>
              </c:layout>
              <c:spPr>
                <a:noFill/>
                <a:ln>
                  <a:noFill/>
                </a:ln>
                <a:effectLst/>
              </c:spPr>
              <c:txPr>
                <a:bodyPr rot="0" spcFirstLastPara="1" vertOverflow="ellipsis" vert="horz" wrap="square" lIns="38100" tIns="19050" rIns="38100" bIns="19050" anchor="ctr" anchorCtr="1">
                  <a:noAutofit/>
                </a:bodyPr>
                <a:lstStyle/>
                <a:p>
                  <a:pPr>
                    <a:defRPr sz="1197" b="0" i="0" u="none" strike="noStrike" kern="1200" baseline="0">
                      <a:solidFill>
                        <a:schemeClr val="tx2"/>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manualLayout>
                      <c:w val="0.61175483533627339"/>
                      <c:h val="0.18708009361184064"/>
                    </c:manualLayout>
                  </c15:layout>
                </c:ext>
                <c:ext xmlns:c16="http://schemas.microsoft.com/office/drawing/2014/chart" uri="{C3380CC4-5D6E-409C-BE32-E72D297353CC}">
                  <c16:uniqueId val="{00000002-C466-4826-A346-6814DDCD68AF}"/>
                </c:ext>
              </c:extLst>
            </c:dLbl>
            <c:dLbl>
              <c:idx val="2"/>
              <c:layout>
                <c:manualLayout>
                  <c:x val="4.0747544098574368E-2"/>
                  <c:y val="0.18847201151378179"/>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26740131539601142"/>
                      <c:h val="0.17426246299652193"/>
                    </c:manualLayout>
                  </c15:layout>
                </c:ext>
                <c:ext xmlns:c16="http://schemas.microsoft.com/office/drawing/2014/chart" uri="{C3380CC4-5D6E-409C-BE32-E72D297353CC}">
                  <c16:uniqueId val="{00000003-C466-4826-A346-6814DDCD68AF}"/>
                </c:ext>
              </c:extLst>
            </c:dLbl>
            <c:dLbl>
              <c:idx val="3"/>
              <c:layout>
                <c:manualLayout>
                  <c:x val="-2.2737999019177335E-2"/>
                  <c:y val="3.9143451049847719E-2"/>
                </c:manualLayout>
              </c:layout>
              <c:tx>
                <c:rich>
                  <a:bodyPr/>
                  <a:lstStyle/>
                  <a:p>
                    <a:fld id="{8891097F-1EE5-4545-8252-4906ADC63587}" type="CATEGORYNAME">
                      <a:rPr lang="en-US"/>
                      <a:pPr/>
                      <a:t>[CATEGORY NAME]</a:t>
                    </a:fld>
                    <a:endParaRPr lang="en-US"/>
                  </a:p>
                </c:rich>
              </c:tx>
              <c:dLblPos val="bestFit"/>
              <c:showLegendKey val="0"/>
              <c:showVal val="0"/>
              <c:showCatName val="1"/>
              <c:showSerName val="0"/>
              <c:showPercent val="1"/>
              <c:showBubbleSize val="0"/>
              <c:extLst>
                <c:ext xmlns:c15="http://schemas.microsoft.com/office/drawing/2012/chart" uri="{CE6537A1-D6FC-4f65-9D91-7224C49458BB}">
                  <c15:layout>
                    <c:manualLayout>
                      <c:w val="0.27922860174668457"/>
                      <c:h val="0.17426246299652193"/>
                    </c:manualLayout>
                  </c15:layout>
                  <c15:dlblFieldTable/>
                  <c15:showDataLabelsRange val="0"/>
                </c:ext>
                <c:ext xmlns:c16="http://schemas.microsoft.com/office/drawing/2014/chart" uri="{C3380CC4-5D6E-409C-BE32-E72D297353CC}">
                  <c16:uniqueId val="{00000001-C466-4826-A346-6814DDCD68A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en-US"/>
              </a:p>
            </c:txPr>
            <c:dLblPos val="inEnd"/>
            <c:showLegendKey val="0"/>
            <c:showVal val="0"/>
            <c:showCatName val="1"/>
            <c:showSerName val="0"/>
            <c:showPercent val="1"/>
            <c:showBubbleSize val="0"/>
            <c:showLeaderLines val="1"/>
            <c:leaderLines>
              <c:spPr>
                <a:ln w="9525">
                  <a:solidFill>
                    <a:schemeClr val="tx2">
                      <a:lumMod val="35000"/>
                      <a:lumOff val="65000"/>
                    </a:schemeClr>
                  </a:solidFill>
                </a:ln>
                <a:effectLst/>
              </c:spPr>
            </c:leaderLines>
            <c:extLst>
              <c:ext xmlns:c15="http://schemas.microsoft.com/office/drawing/2012/chart" uri="{CE6537A1-D6FC-4f65-9D91-7224C49458BB}"/>
            </c:extLst>
          </c:dLbls>
          <c:cat>
            <c:strRef>
              <c:f>Sheet1!$A$2:$A$5</c:f>
              <c:strCache>
                <c:ptCount val="4"/>
                <c:pt idx="0">
                  <c:v>Professional Development</c:v>
                </c:pt>
                <c:pt idx="1">
                  <c:v>Membership &amp; Support Services</c:v>
                </c:pt>
                <c:pt idx="2">
                  <c:v>Advocacy</c:v>
                </c:pt>
                <c:pt idx="3">
                  <c:v>Resources 17.4%</c:v>
                </c:pt>
              </c:strCache>
            </c:strRef>
          </c:cat>
          <c:val>
            <c:numRef>
              <c:f>Sheet1!$B$2:$B$5</c:f>
              <c:numCache>
                <c:formatCode>General</c:formatCode>
                <c:ptCount val="4"/>
                <c:pt idx="0">
                  <c:v>40.9</c:v>
                </c:pt>
                <c:pt idx="1">
                  <c:v>23.2</c:v>
                </c:pt>
                <c:pt idx="2">
                  <c:v>18.5</c:v>
                </c:pt>
                <c:pt idx="3">
                  <c:v>17.399999999999999</c:v>
                </c:pt>
              </c:numCache>
            </c:numRef>
          </c:val>
          <c:extLst>
            <c:ext xmlns:c16="http://schemas.microsoft.com/office/drawing/2014/chart" uri="{C3380CC4-5D6E-409C-BE32-E72D297353CC}">
              <c16:uniqueId val="{00000000-C466-4826-A346-6814DDCD68AF}"/>
            </c:ext>
          </c:extLst>
        </c:ser>
        <c:dLbls>
          <c:dLblPos val="inEnd"/>
          <c:showLegendKey val="0"/>
          <c:showVal val="0"/>
          <c:showCatName val="1"/>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34094100764945195"/>
          <c:y val="0.86418662466995755"/>
        </c:manualLayout>
      </c:layout>
      <c:overlay val="0"/>
      <c:spPr>
        <a:noFill/>
        <a:ln>
          <a:noFill/>
        </a:ln>
        <a:effectLst/>
      </c:spPr>
      <c:txPr>
        <a:bodyPr rot="0" spcFirstLastPara="1" vertOverflow="ellipsis" vert="horz" wrap="square" anchor="ctr" anchorCtr="1"/>
        <a:lstStyle/>
        <a:p>
          <a:pPr>
            <a:defRPr sz="2128" b="1" i="0" u="none" strike="noStrike" kern="1200" cap="all"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690212844488189"/>
          <c:y val="0.13553905416221371"/>
          <c:w val="0.48383243110236218"/>
          <c:h val="0.72574860200857516"/>
        </c:manualLayout>
      </c:layout>
      <c:pieChart>
        <c:varyColors val="1"/>
        <c:ser>
          <c:idx val="0"/>
          <c:order val="0"/>
          <c:tx>
            <c:strRef>
              <c:f>Sheet1!$B$1</c:f>
              <c:strCache>
                <c:ptCount val="1"/>
                <c:pt idx="0">
                  <c:v>Members</c:v>
                </c:pt>
              </c:strCache>
            </c:strRef>
          </c:tx>
          <c:dPt>
            <c:idx val="0"/>
            <c:bubble3D val="0"/>
            <c:spPr>
              <a:solidFill>
                <a:schemeClr val="accent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2-3077-42E0-BBAA-2EA1C31C7D65}"/>
              </c:ext>
            </c:extLst>
          </c:dPt>
          <c:dPt>
            <c:idx val="1"/>
            <c:bubble3D val="0"/>
            <c:spPr>
              <a:solidFill>
                <a:schemeClr val="accent2"/>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3077-42E0-BBAA-2EA1C31C7D65}"/>
              </c:ext>
            </c:extLst>
          </c:dPt>
          <c:dPt>
            <c:idx val="2"/>
            <c:bubble3D val="0"/>
            <c:spPr>
              <a:solidFill>
                <a:schemeClr val="accent3"/>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6-3077-42E0-BBAA-2EA1C31C7D65}"/>
              </c:ext>
            </c:extLst>
          </c:dPt>
          <c:dPt>
            <c:idx val="3"/>
            <c:bubble3D val="0"/>
            <c:spPr>
              <a:solidFill>
                <a:schemeClr val="accent4"/>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4-3077-42E0-BBAA-2EA1C31C7D65}"/>
              </c:ext>
            </c:extLst>
          </c:dPt>
          <c:dPt>
            <c:idx val="4"/>
            <c:bubble3D val="0"/>
            <c:spPr>
              <a:solidFill>
                <a:schemeClr val="accent5"/>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3077-42E0-BBAA-2EA1C31C7D65}"/>
              </c:ext>
            </c:extLst>
          </c:dPt>
          <c:dPt>
            <c:idx val="5"/>
            <c:bubble3D val="0"/>
            <c:spPr>
              <a:solidFill>
                <a:schemeClr val="accent6"/>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3077-42E0-BBAA-2EA1C31C7D65}"/>
              </c:ext>
            </c:extLst>
          </c:dPt>
          <c:dPt>
            <c:idx val="6"/>
            <c:bubble3D val="0"/>
            <c:spPr>
              <a:solidFill>
                <a:schemeClr val="accent1">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8-3077-42E0-BBAA-2EA1C31C7D65}"/>
              </c:ext>
            </c:extLst>
          </c:dPt>
          <c:dPt>
            <c:idx val="7"/>
            <c:bubble3D val="0"/>
            <c:spPr>
              <a:solidFill>
                <a:schemeClr val="accent2">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9-3077-42E0-BBAA-2EA1C31C7D65}"/>
              </c:ext>
            </c:extLst>
          </c:dPt>
          <c:dPt>
            <c:idx val="8"/>
            <c:bubble3D val="0"/>
            <c:spPr>
              <a:solidFill>
                <a:schemeClr val="accent3">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3077-42E0-BBAA-2EA1C31C7D65}"/>
              </c:ext>
            </c:extLst>
          </c:dPt>
          <c:dLbls>
            <c:dLbl>
              <c:idx val="0"/>
              <c:layout>
                <c:manualLayout>
                  <c:x val="-0.12621637163267729"/>
                  <c:y val="-2.4678447748058011E-2"/>
                </c:manualLayout>
              </c:layout>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2-3077-42E0-BBAA-2EA1C31C7D65}"/>
                </c:ext>
              </c:extLst>
            </c:dLbl>
            <c:dLbl>
              <c:idx val="1"/>
              <c:layout>
                <c:manualLayout>
                  <c:x val="-4.2072123877559077E-2"/>
                  <c:y val="-5.1255237630582061E-2"/>
                </c:manualLayout>
              </c:layout>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2"/>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3077-42E0-BBAA-2EA1C31C7D65}"/>
                </c:ext>
              </c:extLst>
            </c:dLbl>
            <c:dLbl>
              <c:idx val="2"/>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3"/>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6-3077-42E0-BBAA-2EA1C31C7D65}"/>
                </c:ext>
              </c:extLst>
            </c:dLbl>
            <c:dLbl>
              <c:idx val="3"/>
              <c:layout>
                <c:manualLayout>
                  <c:x val="-2.8048082585039383E-2"/>
                  <c:y val="4.1763526958251952E-2"/>
                </c:manualLayout>
              </c:layout>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4"/>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4-3077-42E0-BBAA-2EA1C31C7D65}"/>
                </c:ext>
              </c:extLst>
            </c:dLbl>
            <c:dLbl>
              <c:idx val="4"/>
              <c:layout>
                <c:manualLayout>
                  <c:x val="-0.13673440260206707"/>
                  <c:y val="1.8983421344660009E-2"/>
                </c:manualLayout>
              </c:layout>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5"/>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3077-42E0-BBAA-2EA1C31C7D65}"/>
                </c:ext>
              </c:extLst>
            </c:dLbl>
            <c:dLbl>
              <c:idx val="5"/>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6"/>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7-3077-42E0-BBAA-2EA1C31C7D65}"/>
                </c:ext>
              </c:extLst>
            </c:dLbl>
            <c:dLbl>
              <c:idx val="6"/>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1">
                          <a:lumMod val="60000"/>
                        </a:schemeClr>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8-3077-42E0-BBAA-2EA1C31C7D65}"/>
                </c:ext>
              </c:extLst>
            </c:dLbl>
            <c:dLbl>
              <c:idx val="7"/>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2">
                          <a:lumMod val="60000"/>
                        </a:schemeClr>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9-3077-42E0-BBAA-2EA1C31C7D65}"/>
                </c:ext>
              </c:extLst>
            </c:dLbl>
            <c:dLbl>
              <c:idx val="8"/>
              <c:layout>
                <c:manualLayout>
                  <c:x val="2.454207226190943E-2"/>
                  <c:y val="-1.5186737075728006E-2"/>
                </c:manualLayout>
              </c:layout>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3">
                          <a:lumMod val="60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3077-42E0-BBAA-2EA1C31C7D65}"/>
                </c:ext>
              </c:extLst>
            </c:dLbl>
            <c:spPr>
              <a:noFill/>
              <a:ln>
                <a:noFill/>
              </a:ln>
              <a:effectLst/>
            </c:sp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Sheet1!$A$2:$A$10</c:f>
              <c:strCache>
                <c:ptCount val="9"/>
                <c:pt idx="0">
                  <c:v>$0-50,000 = $75</c:v>
                </c:pt>
                <c:pt idx="1">
                  <c:v>$50,001-100,000 = $125</c:v>
                </c:pt>
                <c:pt idx="2">
                  <c:v>$100,001-150,000 = $150</c:v>
                </c:pt>
                <c:pt idx="3">
                  <c:v>$150,001-250,000 = $225</c:v>
                </c:pt>
                <c:pt idx="4">
                  <c:v>$250,001-500,000 = $350</c:v>
                </c:pt>
                <c:pt idx="5">
                  <c:v>$500,001- 1M = $525</c:v>
                </c:pt>
                <c:pt idx="6">
                  <c:v>$1,000,001-2.5M = $600</c:v>
                </c:pt>
                <c:pt idx="7">
                  <c:v>$2,500,001-5M = $700</c:v>
                </c:pt>
                <c:pt idx="8">
                  <c:v>Over $5M = $1000</c:v>
                </c:pt>
              </c:strCache>
            </c:strRef>
          </c:cat>
          <c:val>
            <c:numRef>
              <c:f>Sheet1!$B$2:$B$10</c:f>
              <c:numCache>
                <c:formatCode>General</c:formatCode>
                <c:ptCount val="9"/>
                <c:pt idx="0">
                  <c:v>40</c:v>
                </c:pt>
                <c:pt idx="1">
                  <c:v>19</c:v>
                </c:pt>
                <c:pt idx="2">
                  <c:v>25</c:v>
                </c:pt>
                <c:pt idx="3">
                  <c:v>18</c:v>
                </c:pt>
                <c:pt idx="4">
                  <c:v>32</c:v>
                </c:pt>
                <c:pt idx="5">
                  <c:v>37</c:v>
                </c:pt>
                <c:pt idx="6">
                  <c:v>41</c:v>
                </c:pt>
                <c:pt idx="7">
                  <c:v>20</c:v>
                </c:pt>
                <c:pt idx="8">
                  <c:v>36</c:v>
                </c:pt>
              </c:numCache>
            </c:numRef>
          </c:val>
          <c:extLst>
            <c:ext xmlns:c16="http://schemas.microsoft.com/office/drawing/2014/chart" uri="{C3380CC4-5D6E-409C-BE32-E72D297353CC}">
              <c16:uniqueId val="{00000000-3077-42E0-BBAA-2EA1C31C7D65}"/>
            </c:ext>
          </c:extLst>
        </c:ser>
        <c:dLbls>
          <c:dLblPos val="out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53595137926917413"/>
          <c:y val="3.5156247837337118E-2"/>
        </c:manualLayout>
      </c:layout>
      <c:overlay val="0"/>
      <c:spPr>
        <a:noFill/>
        <a:ln>
          <a:noFill/>
        </a:ln>
        <a:effectLst/>
      </c:spPr>
      <c:txPr>
        <a:bodyPr rot="0" spcFirstLastPara="1" vertOverflow="ellipsis" vert="horz" wrap="square" anchor="ctr" anchorCtr="1"/>
        <a:lstStyle/>
        <a:p>
          <a:pPr>
            <a:defRPr sz="1862" b="1" i="0" u="none" strike="noStrike" kern="1200" cap="all" spc="5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Core Type</c:v>
                </c:pt>
              </c:strCache>
            </c:strRef>
          </c:tx>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6D14-4B3D-A698-14692C14FB1E}"/>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6D14-4B3D-A698-14692C14FB1E}"/>
              </c:ext>
            </c:extLst>
          </c:dPt>
          <c:dPt>
            <c:idx val="2"/>
            <c:bubble3D val="0"/>
            <c:spPr>
              <a:solidFill>
                <a:schemeClr val="accent3"/>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6D14-4B3D-A698-14692C14FB1E}"/>
              </c:ext>
            </c:extLst>
          </c:dPt>
          <c:dPt>
            <c:idx val="3"/>
            <c:bubble3D val="0"/>
            <c:spPr>
              <a:solidFill>
                <a:schemeClr val="accent4"/>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7-6D14-4B3D-A698-14692C14FB1E}"/>
              </c:ext>
            </c:extLst>
          </c:dPt>
          <c:dPt>
            <c:idx val="4"/>
            <c:bubble3D val="0"/>
            <c:spPr>
              <a:solidFill>
                <a:schemeClr val="accent5"/>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9-6D14-4B3D-A698-14692C14FB1E}"/>
              </c:ext>
            </c:extLst>
          </c:dPt>
          <c:dPt>
            <c:idx val="5"/>
            <c:bubble3D val="0"/>
            <c:spPr>
              <a:solidFill>
                <a:schemeClr val="accent6"/>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B-6D14-4B3D-A698-14692C14FB1E}"/>
              </c:ext>
            </c:extLst>
          </c:dPt>
          <c:dPt>
            <c:idx val="6"/>
            <c:bubble3D val="0"/>
            <c:spPr>
              <a:solidFill>
                <a:schemeClr val="accent1">
                  <a:lumMod val="60000"/>
                </a:schemeClr>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D-6D14-4B3D-A698-14692C14FB1E}"/>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Sheet1!$A$2:$A$8</c:f>
              <c:strCache>
                <c:ptCount val="7"/>
                <c:pt idx="0">
                  <c:v>Arts/Culture/Humanities</c:v>
                </c:pt>
                <c:pt idx="1">
                  <c:v>Education</c:v>
                </c:pt>
                <c:pt idx="2">
                  <c:v>Environment/Animals</c:v>
                </c:pt>
                <c:pt idx="3">
                  <c:v>Health</c:v>
                </c:pt>
                <c:pt idx="4">
                  <c:v>Human Services</c:v>
                </c:pt>
                <c:pt idx="5">
                  <c:v>Public/Societal Benefit</c:v>
                </c:pt>
                <c:pt idx="6">
                  <c:v>Religious</c:v>
                </c:pt>
              </c:strCache>
            </c:strRef>
          </c:cat>
          <c:val>
            <c:numRef>
              <c:f>Sheet1!$B$2:$B$8</c:f>
              <c:numCache>
                <c:formatCode>General</c:formatCode>
                <c:ptCount val="7"/>
                <c:pt idx="0">
                  <c:v>25</c:v>
                </c:pt>
                <c:pt idx="1">
                  <c:v>27</c:v>
                </c:pt>
                <c:pt idx="2">
                  <c:v>10</c:v>
                </c:pt>
                <c:pt idx="3">
                  <c:v>27</c:v>
                </c:pt>
                <c:pt idx="4">
                  <c:v>38</c:v>
                </c:pt>
                <c:pt idx="5">
                  <c:v>21</c:v>
                </c:pt>
                <c:pt idx="6">
                  <c:v>4</c:v>
                </c:pt>
              </c:numCache>
            </c:numRef>
          </c:val>
          <c:extLst>
            <c:ext xmlns:c16="http://schemas.microsoft.com/office/drawing/2014/chart" uri="{C3380CC4-5D6E-409C-BE32-E72D297353CC}">
              <c16:uniqueId val="{00000000-06BC-4B64-9ADF-1F97A910C1DD}"/>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t"/>
      <c:layout>
        <c:manualLayout>
          <c:xMode val="edge"/>
          <c:yMode val="edge"/>
          <c:x val="0.19220864086108197"/>
          <c:y val="9.8039056469054142E-2"/>
          <c:w val="0.58297375748946945"/>
          <c:h val="0.32288088564955181"/>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5">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3.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image" Target="../media/image9.jpg"/></Relationships>
</file>

<file path=ppt/diagrams/_rels/drawing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image" Target="../media/image9.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B229BA4-8799-437C-B3F4-45793303FD1D}" type="doc">
      <dgm:prSet loTypeId="urn:microsoft.com/office/officeart/2008/layout/BendingPictureCaptionList" loCatId="picture" qsTypeId="urn:microsoft.com/office/officeart/2005/8/quickstyle/simple1" qsCatId="simple" csTypeId="urn:microsoft.com/office/officeart/2005/8/colors/accent1_2" csCatId="accent1" phldr="1"/>
      <dgm:spPr/>
      <dgm:t>
        <a:bodyPr/>
        <a:lstStyle/>
        <a:p>
          <a:endParaRPr lang="en-US"/>
        </a:p>
      </dgm:t>
    </dgm:pt>
    <dgm:pt modelId="{44467B0C-3F31-4A18-B359-6008D72E5C37}">
      <dgm:prSet phldrT="[Text]"/>
      <dgm:spPr/>
      <dgm:t>
        <a:bodyPr/>
        <a:lstStyle/>
        <a:p>
          <a:r>
            <a:rPr lang="en-US" dirty="0"/>
            <a:t>Shawn McKenna, Clearwater Communications</a:t>
          </a:r>
        </a:p>
      </dgm:t>
    </dgm:pt>
    <dgm:pt modelId="{BD9567AD-B540-49F3-BFFB-864CC4D01892}" type="parTrans" cxnId="{002C4A8D-D424-4C2D-ABDD-66F3B69C6105}">
      <dgm:prSet/>
      <dgm:spPr/>
      <dgm:t>
        <a:bodyPr/>
        <a:lstStyle/>
        <a:p>
          <a:endParaRPr lang="en-US"/>
        </a:p>
      </dgm:t>
    </dgm:pt>
    <dgm:pt modelId="{0119799C-7797-4F0B-93B3-C65E91043FF7}" type="sibTrans" cxnId="{002C4A8D-D424-4C2D-ABDD-66F3B69C6105}">
      <dgm:prSet/>
      <dgm:spPr/>
      <dgm:t>
        <a:bodyPr/>
        <a:lstStyle/>
        <a:p>
          <a:endParaRPr lang="en-US"/>
        </a:p>
      </dgm:t>
    </dgm:pt>
    <dgm:pt modelId="{2359BF18-2B25-4290-BB9A-1052541584EE}">
      <dgm:prSet phldrT="[Text]"/>
      <dgm:spPr/>
      <dgm:t>
        <a:bodyPr/>
        <a:lstStyle/>
        <a:p>
          <a:r>
            <a:rPr lang="en-US" dirty="0"/>
            <a:t>Kayla Deitch</a:t>
          </a:r>
        </a:p>
      </dgm:t>
    </dgm:pt>
    <dgm:pt modelId="{E8F7998D-0AF8-40D2-9F0C-DFBE59A23A31}" type="parTrans" cxnId="{305C79E9-AF6B-4A2C-B82F-1026914EE448}">
      <dgm:prSet/>
      <dgm:spPr/>
      <dgm:t>
        <a:bodyPr/>
        <a:lstStyle/>
        <a:p>
          <a:endParaRPr lang="en-US"/>
        </a:p>
      </dgm:t>
    </dgm:pt>
    <dgm:pt modelId="{23ED14F9-D9AF-4F3A-8B63-20E5D234A1F0}" type="sibTrans" cxnId="{305C79E9-AF6B-4A2C-B82F-1026914EE448}">
      <dgm:prSet/>
      <dgm:spPr/>
      <dgm:t>
        <a:bodyPr/>
        <a:lstStyle/>
        <a:p>
          <a:endParaRPr lang="en-US"/>
        </a:p>
      </dgm:t>
    </dgm:pt>
    <dgm:pt modelId="{D014A691-CFF4-43E7-B0AD-326B9A6ECFE6}">
      <dgm:prSet phldrT="[Text]"/>
      <dgm:spPr/>
      <dgm:t>
        <a:bodyPr/>
        <a:lstStyle/>
        <a:p>
          <a:r>
            <a:rPr lang="en-US" dirty="0"/>
            <a:t>Michaela Randall, Clearwater Communications</a:t>
          </a:r>
        </a:p>
      </dgm:t>
    </dgm:pt>
    <dgm:pt modelId="{B4399A6A-2EF8-4194-8830-A2C04FCEFD36}" type="parTrans" cxnId="{8BA66B4F-0C27-4A6F-9EB6-AF89F03008E1}">
      <dgm:prSet/>
      <dgm:spPr/>
      <dgm:t>
        <a:bodyPr/>
        <a:lstStyle/>
        <a:p>
          <a:endParaRPr lang="en-US"/>
        </a:p>
      </dgm:t>
    </dgm:pt>
    <dgm:pt modelId="{EFF97070-08FD-4A64-A715-6066EBB59D96}" type="sibTrans" cxnId="{8BA66B4F-0C27-4A6F-9EB6-AF89F03008E1}">
      <dgm:prSet/>
      <dgm:spPr/>
      <dgm:t>
        <a:bodyPr/>
        <a:lstStyle/>
        <a:p>
          <a:endParaRPr lang="en-US"/>
        </a:p>
      </dgm:t>
    </dgm:pt>
    <dgm:pt modelId="{B4865E97-AF1D-47B4-97A7-644036687BE8}" type="pres">
      <dgm:prSet presAssocID="{AB229BA4-8799-437C-B3F4-45793303FD1D}" presName="Name0" presStyleCnt="0">
        <dgm:presLayoutVars>
          <dgm:dir/>
          <dgm:resizeHandles val="exact"/>
        </dgm:presLayoutVars>
      </dgm:prSet>
      <dgm:spPr/>
    </dgm:pt>
    <dgm:pt modelId="{DB4B9537-6721-4450-81A7-BB8BDF82FBA8}" type="pres">
      <dgm:prSet presAssocID="{44467B0C-3F31-4A18-B359-6008D72E5C37}" presName="composite" presStyleCnt="0"/>
      <dgm:spPr/>
    </dgm:pt>
    <dgm:pt modelId="{92845A76-98F5-4F6A-993A-18515EFBABDE}" type="pres">
      <dgm:prSet presAssocID="{44467B0C-3F31-4A18-B359-6008D72E5C37}" presName="rect1" presStyleLbl="bgImgPlace1" presStyleIdx="0" presStyleCnt="3"/>
      <dgm:spPr>
        <a:blipFill>
          <a:blip xmlns:r="http://schemas.openxmlformats.org/officeDocument/2006/relationships" r:embed="rId1"/>
          <a:srcRect/>
          <a:stretch>
            <a:fillRect l="-10000" r="-10000"/>
          </a:stretch>
        </a:blipFill>
      </dgm:spPr>
    </dgm:pt>
    <dgm:pt modelId="{76AAFE19-09AC-4648-83AB-537D533296D3}" type="pres">
      <dgm:prSet presAssocID="{44467B0C-3F31-4A18-B359-6008D72E5C37}" presName="wedgeRectCallout1" presStyleLbl="node1" presStyleIdx="0" presStyleCnt="3">
        <dgm:presLayoutVars>
          <dgm:bulletEnabled val="1"/>
        </dgm:presLayoutVars>
      </dgm:prSet>
      <dgm:spPr/>
    </dgm:pt>
    <dgm:pt modelId="{268D476D-6BC3-4DD7-824F-C6301E4A367B}" type="pres">
      <dgm:prSet presAssocID="{0119799C-7797-4F0B-93B3-C65E91043FF7}" presName="sibTrans" presStyleCnt="0"/>
      <dgm:spPr/>
    </dgm:pt>
    <dgm:pt modelId="{70B40EEE-A8E0-4716-A155-345E8163DA3F}" type="pres">
      <dgm:prSet presAssocID="{D014A691-CFF4-43E7-B0AD-326B9A6ECFE6}" presName="composite" presStyleCnt="0"/>
      <dgm:spPr/>
    </dgm:pt>
    <dgm:pt modelId="{89AFEE05-AE7C-4ABD-B9F1-D524BB475790}" type="pres">
      <dgm:prSet presAssocID="{D014A691-CFF4-43E7-B0AD-326B9A6ECFE6}" presName="rect1" presStyleLbl="bgImgPlace1" presStyleIdx="1" presStyleCnt="3"/>
      <dgm:spPr>
        <a:blipFill>
          <a:blip xmlns:r="http://schemas.openxmlformats.org/officeDocument/2006/relationships" r:embed="rId2"/>
          <a:srcRect/>
          <a:stretch>
            <a:fillRect l="-10000" r="-10000"/>
          </a:stretch>
        </a:blipFill>
      </dgm:spPr>
    </dgm:pt>
    <dgm:pt modelId="{C8661D3E-F158-4331-89D6-B48428ACFA28}" type="pres">
      <dgm:prSet presAssocID="{D014A691-CFF4-43E7-B0AD-326B9A6ECFE6}" presName="wedgeRectCallout1" presStyleLbl="node1" presStyleIdx="1" presStyleCnt="3">
        <dgm:presLayoutVars>
          <dgm:bulletEnabled val="1"/>
        </dgm:presLayoutVars>
      </dgm:prSet>
      <dgm:spPr/>
    </dgm:pt>
    <dgm:pt modelId="{B7743AD8-9D76-4C4B-8238-009F28A5213B}" type="pres">
      <dgm:prSet presAssocID="{EFF97070-08FD-4A64-A715-6066EBB59D96}" presName="sibTrans" presStyleCnt="0"/>
      <dgm:spPr/>
    </dgm:pt>
    <dgm:pt modelId="{90AC047A-5E2E-41EE-8A9A-468C5C9DD79E}" type="pres">
      <dgm:prSet presAssocID="{2359BF18-2B25-4290-BB9A-1052541584EE}" presName="composite" presStyleCnt="0"/>
      <dgm:spPr/>
    </dgm:pt>
    <dgm:pt modelId="{6A878471-6C89-413A-9550-39311B1DB873}" type="pres">
      <dgm:prSet presAssocID="{2359BF18-2B25-4290-BB9A-1052541584EE}" presName="rect1" presStyleLbl="bgImgPlace1" presStyleIdx="2" presStyleCnt="3"/>
      <dgm:spPr>
        <a:blipFill>
          <a:blip xmlns:r="http://schemas.openxmlformats.org/officeDocument/2006/relationships" r:embed="rId3"/>
          <a:srcRect/>
          <a:stretch>
            <a:fillRect t="-24000" b="-24000"/>
          </a:stretch>
        </a:blipFill>
      </dgm:spPr>
    </dgm:pt>
    <dgm:pt modelId="{41311F44-1C0C-4668-972A-FB520E975A41}" type="pres">
      <dgm:prSet presAssocID="{2359BF18-2B25-4290-BB9A-1052541584EE}" presName="wedgeRectCallout1" presStyleLbl="node1" presStyleIdx="2" presStyleCnt="3">
        <dgm:presLayoutVars>
          <dgm:bulletEnabled val="1"/>
        </dgm:presLayoutVars>
      </dgm:prSet>
      <dgm:spPr/>
    </dgm:pt>
  </dgm:ptLst>
  <dgm:cxnLst>
    <dgm:cxn modelId="{3705CA07-01A3-42C1-9D00-DFB621B23508}" type="presOf" srcId="{AB229BA4-8799-437C-B3F4-45793303FD1D}" destId="{B4865E97-AF1D-47B4-97A7-644036687BE8}" srcOrd="0" destOrd="0" presId="urn:microsoft.com/office/officeart/2008/layout/BendingPictureCaptionList"/>
    <dgm:cxn modelId="{8BA66B4F-0C27-4A6F-9EB6-AF89F03008E1}" srcId="{AB229BA4-8799-437C-B3F4-45793303FD1D}" destId="{D014A691-CFF4-43E7-B0AD-326B9A6ECFE6}" srcOrd="1" destOrd="0" parTransId="{B4399A6A-2EF8-4194-8830-A2C04FCEFD36}" sibTransId="{EFF97070-08FD-4A64-A715-6066EBB59D96}"/>
    <dgm:cxn modelId="{406B0E7F-FDBA-4F45-865E-419055866E19}" type="presOf" srcId="{D014A691-CFF4-43E7-B0AD-326B9A6ECFE6}" destId="{C8661D3E-F158-4331-89D6-B48428ACFA28}" srcOrd="0" destOrd="0" presId="urn:microsoft.com/office/officeart/2008/layout/BendingPictureCaptionList"/>
    <dgm:cxn modelId="{CEB49C8C-4626-4182-9200-1E0CED58BBAA}" type="presOf" srcId="{44467B0C-3F31-4A18-B359-6008D72E5C37}" destId="{76AAFE19-09AC-4648-83AB-537D533296D3}" srcOrd="0" destOrd="0" presId="urn:microsoft.com/office/officeart/2008/layout/BendingPictureCaptionList"/>
    <dgm:cxn modelId="{002C4A8D-D424-4C2D-ABDD-66F3B69C6105}" srcId="{AB229BA4-8799-437C-B3F4-45793303FD1D}" destId="{44467B0C-3F31-4A18-B359-6008D72E5C37}" srcOrd="0" destOrd="0" parTransId="{BD9567AD-B540-49F3-BFFB-864CC4D01892}" sibTransId="{0119799C-7797-4F0B-93B3-C65E91043FF7}"/>
    <dgm:cxn modelId="{489E8A9D-0AB6-4504-A756-CF0B04719437}" type="presOf" srcId="{2359BF18-2B25-4290-BB9A-1052541584EE}" destId="{41311F44-1C0C-4668-972A-FB520E975A41}" srcOrd="0" destOrd="0" presId="urn:microsoft.com/office/officeart/2008/layout/BendingPictureCaptionList"/>
    <dgm:cxn modelId="{305C79E9-AF6B-4A2C-B82F-1026914EE448}" srcId="{AB229BA4-8799-437C-B3F4-45793303FD1D}" destId="{2359BF18-2B25-4290-BB9A-1052541584EE}" srcOrd="2" destOrd="0" parTransId="{E8F7998D-0AF8-40D2-9F0C-DFBE59A23A31}" sibTransId="{23ED14F9-D9AF-4F3A-8B63-20E5D234A1F0}"/>
    <dgm:cxn modelId="{70DCF272-0043-4E87-8B76-E59DF32E8645}" type="presParOf" srcId="{B4865E97-AF1D-47B4-97A7-644036687BE8}" destId="{DB4B9537-6721-4450-81A7-BB8BDF82FBA8}" srcOrd="0" destOrd="0" presId="urn:microsoft.com/office/officeart/2008/layout/BendingPictureCaptionList"/>
    <dgm:cxn modelId="{78CFD76A-AD76-4BFC-A429-2B9F3FFA3CF9}" type="presParOf" srcId="{DB4B9537-6721-4450-81A7-BB8BDF82FBA8}" destId="{92845A76-98F5-4F6A-993A-18515EFBABDE}" srcOrd="0" destOrd="0" presId="urn:microsoft.com/office/officeart/2008/layout/BendingPictureCaptionList"/>
    <dgm:cxn modelId="{CE4C35C8-DE5C-4684-A45A-64A58E3BF726}" type="presParOf" srcId="{DB4B9537-6721-4450-81A7-BB8BDF82FBA8}" destId="{76AAFE19-09AC-4648-83AB-537D533296D3}" srcOrd="1" destOrd="0" presId="urn:microsoft.com/office/officeart/2008/layout/BendingPictureCaptionList"/>
    <dgm:cxn modelId="{40EC2698-906E-4A95-B093-000872E161A4}" type="presParOf" srcId="{B4865E97-AF1D-47B4-97A7-644036687BE8}" destId="{268D476D-6BC3-4DD7-824F-C6301E4A367B}" srcOrd="1" destOrd="0" presId="urn:microsoft.com/office/officeart/2008/layout/BendingPictureCaptionList"/>
    <dgm:cxn modelId="{62E7949F-FC59-4B82-BCA9-450CCD6D2142}" type="presParOf" srcId="{B4865E97-AF1D-47B4-97A7-644036687BE8}" destId="{70B40EEE-A8E0-4716-A155-345E8163DA3F}" srcOrd="2" destOrd="0" presId="urn:microsoft.com/office/officeart/2008/layout/BendingPictureCaptionList"/>
    <dgm:cxn modelId="{4642F60E-65CB-45BF-B46A-8C4CF883C4B8}" type="presParOf" srcId="{70B40EEE-A8E0-4716-A155-345E8163DA3F}" destId="{89AFEE05-AE7C-4ABD-B9F1-D524BB475790}" srcOrd="0" destOrd="0" presId="urn:microsoft.com/office/officeart/2008/layout/BendingPictureCaptionList"/>
    <dgm:cxn modelId="{6C26FCC6-C972-4A0F-B7DC-9E1515ED6D94}" type="presParOf" srcId="{70B40EEE-A8E0-4716-A155-345E8163DA3F}" destId="{C8661D3E-F158-4331-89D6-B48428ACFA28}" srcOrd="1" destOrd="0" presId="urn:microsoft.com/office/officeart/2008/layout/BendingPictureCaptionList"/>
    <dgm:cxn modelId="{A37147F8-7566-414D-90BB-B0CB634BA335}" type="presParOf" srcId="{B4865E97-AF1D-47B4-97A7-644036687BE8}" destId="{B7743AD8-9D76-4C4B-8238-009F28A5213B}" srcOrd="3" destOrd="0" presId="urn:microsoft.com/office/officeart/2008/layout/BendingPictureCaptionList"/>
    <dgm:cxn modelId="{88F884E8-08E3-404C-A6EE-7CE67192F2A9}" type="presParOf" srcId="{B4865E97-AF1D-47B4-97A7-644036687BE8}" destId="{90AC047A-5E2E-41EE-8A9A-468C5C9DD79E}" srcOrd="4" destOrd="0" presId="urn:microsoft.com/office/officeart/2008/layout/BendingPictureCaptionList"/>
    <dgm:cxn modelId="{2F0C0718-DE49-49E3-8179-70F48BFEB998}" type="presParOf" srcId="{90AC047A-5E2E-41EE-8A9A-468C5C9DD79E}" destId="{6A878471-6C89-413A-9550-39311B1DB873}" srcOrd="0" destOrd="0" presId="urn:microsoft.com/office/officeart/2008/layout/BendingPictureCaptionList"/>
    <dgm:cxn modelId="{8FA6B0AC-7BD1-4F77-B375-858E196FA500}" type="presParOf" srcId="{90AC047A-5E2E-41EE-8A9A-468C5C9DD79E}" destId="{41311F44-1C0C-4668-972A-FB520E975A41}" srcOrd="1" destOrd="0" presId="urn:microsoft.com/office/officeart/2008/layout/BendingPictureCa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845A76-98F5-4F6A-993A-18515EFBABDE}">
      <dsp:nvSpPr>
        <dsp:cNvPr id="0" name=""/>
        <dsp:cNvSpPr/>
      </dsp:nvSpPr>
      <dsp:spPr>
        <a:xfrm>
          <a:off x="1368750" y="2543"/>
          <a:ext cx="2807477" cy="2245981"/>
        </a:xfrm>
        <a:prstGeom prst="rect">
          <a:avLst/>
        </a:prstGeom>
        <a:blipFill>
          <a:blip xmlns:r="http://schemas.openxmlformats.org/officeDocument/2006/relationships" r:embed="rId1"/>
          <a:srcRect/>
          <a:stretch>
            <a:fillRect l="-10000" r="-10000"/>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6AAFE19-09AC-4648-83AB-537D533296D3}">
      <dsp:nvSpPr>
        <dsp:cNvPr id="0" name=""/>
        <dsp:cNvSpPr/>
      </dsp:nvSpPr>
      <dsp:spPr>
        <a:xfrm>
          <a:off x="1621423" y="2023927"/>
          <a:ext cx="2498654" cy="786093"/>
        </a:xfrm>
        <a:prstGeom prst="wedgeRectCallout">
          <a:avLst>
            <a:gd name="adj1" fmla="val 20250"/>
            <a:gd name="adj2" fmla="val -60700"/>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Shawn McKenna, Clearwater Communications</a:t>
          </a:r>
        </a:p>
      </dsp:txBody>
      <dsp:txXfrm>
        <a:off x="1621423" y="2023927"/>
        <a:ext cx="2498654" cy="786093"/>
      </dsp:txXfrm>
    </dsp:sp>
    <dsp:sp modelId="{89AFEE05-AE7C-4ABD-B9F1-D524BB475790}">
      <dsp:nvSpPr>
        <dsp:cNvPr id="0" name=""/>
        <dsp:cNvSpPr/>
      </dsp:nvSpPr>
      <dsp:spPr>
        <a:xfrm>
          <a:off x="4456975" y="2543"/>
          <a:ext cx="2807477" cy="2245981"/>
        </a:xfrm>
        <a:prstGeom prst="rect">
          <a:avLst/>
        </a:prstGeom>
        <a:blipFill>
          <a:blip xmlns:r="http://schemas.openxmlformats.org/officeDocument/2006/relationships" r:embed="rId2"/>
          <a:srcRect/>
          <a:stretch>
            <a:fillRect l="-10000" r="-10000"/>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8661D3E-F158-4331-89D6-B48428ACFA28}">
      <dsp:nvSpPr>
        <dsp:cNvPr id="0" name=""/>
        <dsp:cNvSpPr/>
      </dsp:nvSpPr>
      <dsp:spPr>
        <a:xfrm>
          <a:off x="4709648" y="2023927"/>
          <a:ext cx="2498654" cy="786093"/>
        </a:xfrm>
        <a:prstGeom prst="wedgeRectCallout">
          <a:avLst>
            <a:gd name="adj1" fmla="val 20250"/>
            <a:gd name="adj2" fmla="val -60700"/>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Michaela Randall, Clearwater Communications</a:t>
          </a:r>
        </a:p>
      </dsp:txBody>
      <dsp:txXfrm>
        <a:off x="4709648" y="2023927"/>
        <a:ext cx="2498654" cy="786093"/>
      </dsp:txXfrm>
    </dsp:sp>
    <dsp:sp modelId="{6A878471-6C89-413A-9550-39311B1DB873}">
      <dsp:nvSpPr>
        <dsp:cNvPr id="0" name=""/>
        <dsp:cNvSpPr/>
      </dsp:nvSpPr>
      <dsp:spPr>
        <a:xfrm>
          <a:off x="2912863" y="3090768"/>
          <a:ext cx="2807477" cy="2245981"/>
        </a:xfrm>
        <a:prstGeom prst="rect">
          <a:avLst/>
        </a:prstGeom>
        <a:blipFill>
          <a:blip xmlns:r="http://schemas.openxmlformats.org/officeDocument/2006/relationships" r:embed="rId3"/>
          <a:srcRect/>
          <a:stretch>
            <a:fillRect t="-24000" b="-24000"/>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1311F44-1C0C-4668-972A-FB520E975A41}">
      <dsp:nvSpPr>
        <dsp:cNvPr id="0" name=""/>
        <dsp:cNvSpPr/>
      </dsp:nvSpPr>
      <dsp:spPr>
        <a:xfrm>
          <a:off x="3165536" y="5112152"/>
          <a:ext cx="2498654" cy="786093"/>
        </a:xfrm>
        <a:prstGeom prst="wedgeRectCallout">
          <a:avLst>
            <a:gd name="adj1" fmla="val 20250"/>
            <a:gd name="adj2" fmla="val -60700"/>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Kayla Deitch</a:t>
          </a:r>
        </a:p>
      </dsp:txBody>
      <dsp:txXfrm>
        <a:off x="3165536" y="5112152"/>
        <a:ext cx="2498654" cy="786093"/>
      </dsp:txXfrm>
    </dsp:sp>
  </dsp:spTree>
</dsp:drawing>
</file>

<file path=ppt/diagrams/layout1.xml><?xml version="1.0" encoding="utf-8"?>
<dgm:layoutDef xmlns:dgm="http://schemas.openxmlformats.org/drawingml/2006/diagram" xmlns:a="http://schemas.openxmlformats.org/drawingml/2006/main" uniqueId="urn:microsoft.com/office/officeart/2008/layout/BendingPictureCaptionList">
  <dgm:title val=""/>
  <dgm:desc val=""/>
  <dgm:catLst>
    <dgm:cat type="picture" pri="9000"/>
    <dgm:cat type="pictureconvert" pri="9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w" fact="1.11"/>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
        </dgm:alg>
        <dgm:shape xmlns:r="http://schemas.openxmlformats.org/officeDocument/2006/relationships" r:blip="">
          <dgm:adjLst/>
        </dgm:shape>
        <dgm:choose name="Name4">
          <dgm:if name="Name5" func="var" arg="dir" op="equ" val="norm">
            <dgm:constrLst>
              <dgm:constr type="l" for="ch" forName="rect1" refType="w" fact="0"/>
              <dgm:constr type="t" for="ch" forName="rect1" refType="h" fact="0"/>
              <dgm:constr type="w" for="ch" forName="rect1" refType="w"/>
              <dgm:constr type="h" for="ch" forName="rect1" refType="h" fact="0.8"/>
              <dgm:constr type="l" for="ch" forName="wedgeRectCallout1" refType="w" fact="0.09"/>
              <dgm:constr type="t" for="ch" forName="wedgeRectCallout1" refType="h" fact="0.72"/>
              <dgm:constr type="w" for="ch" forName="wedgeRectCallout1" refType="w" fact="0.89"/>
              <dgm:constr type="h" for="ch" forName="wedgeRectCallout1" refType="h" fact="0.28"/>
            </dgm:constrLst>
          </dgm:if>
          <dgm:else name="Name6">
            <dgm:constrLst>
              <dgm:constr type="l" for="ch" forName="rect1" refType="w" fact="0"/>
              <dgm:constr type="t" for="ch" forName="rect1" refType="h" fact="0"/>
              <dgm:constr type="w" for="ch" forName="rect1" refType="w"/>
              <dgm:constr type="h" for="ch" forName="rect1" refType="h" fact="0.8"/>
              <dgm:constr type="l" for="ch" forName="wedgeRectCallout1" refType="w" fact="0.02"/>
              <dgm:constr type="t" for="ch" forName="wedgeRectCallout1" refType="h" fact="0.72"/>
              <dgm:constr type="w" for="ch" forName="wedgeRectCallout1" refType="w" fact="0.89"/>
              <dgm:constr type="h" for="ch" forName="wedgeRectCallout1" refType="h" fact="0.28"/>
            </dgm:constrLst>
          </dgm:else>
        </dgm:choose>
        <dgm:layoutNode name="rect1" styleLbl="bgImgPlace1">
          <dgm:alg type="sp"/>
          <dgm:shape xmlns:r="http://schemas.openxmlformats.org/officeDocument/2006/relationships" type="rect" r:blip="" blipPhldr="1">
            <dgm:adjLst/>
          </dgm:shape>
          <dgm:presOf/>
        </dgm:layoutNode>
        <dgm:layoutNode name="wedgeRectCallout1" styleLbl="node1">
          <dgm:varLst>
            <dgm:bulletEnabled val="1"/>
          </dgm:varLst>
          <dgm:alg type="tx"/>
          <dgm:choose name="Name7">
            <dgm:if name="Name8" func="var" arg="dir" op="equ" val="norm">
              <dgm:shape xmlns:r="http://schemas.openxmlformats.org/officeDocument/2006/relationships" type="wedgeRectCallout" r:blip="">
                <dgm:adjLst>
                  <dgm:adj idx="1" val="0.2025"/>
                  <dgm:adj idx="2" val="-0.607"/>
                </dgm:adjLst>
              </dgm:shape>
            </dgm:if>
            <dgm:else name="Name9">
              <dgm:shape xmlns:r="http://schemas.openxmlformats.org/officeDocument/2006/relationships" type="wedgeRectCallout" r:blip="">
                <dgm:adjLst>
                  <dgm:adj idx="1" val="-0.2025"/>
                  <dgm:adj idx="2" val="-0.607"/>
                </dgm:adjLst>
              </dgm:shape>
            </dgm:else>
          </dgm:choos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5/27/2026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35978142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5/27/2026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40725629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5/27/2026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9490714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5/27/2026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22585913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dirty="0"/>
              <a:pPr/>
              <a:t>5/27/2026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7400815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dirty="0"/>
              <a:pPr/>
              <a:t>5/27/2026</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16321109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5/27/2026</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32083370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5/27/2026</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29093224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pPr/>
              <a:t>5/27/2026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7575025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5/27/2026</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40472944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5/27/2026</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18196856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pPr/>
              <a:t>5/27/2026</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27372355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f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png"/><Relationship Id="rId1" Type="http://schemas.openxmlformats.org/officeDocument/2006/relationships/slideLayout" Target="../slideLayouts/slideLayout5.xml"/><Relationship Id="rId4" Type="http://schemas.openxmlformats.org/officeDocument/2006/relationships/chart" Target="../charts/chart2.xml"/></Relationships>
</file>

<file path=ppt/slides/_rels/slide1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1.png"/><Relationship Id="rId1" Type="http://schemas.openxmlformats.org/officeDocument/2006/relationships/slideLayout" Target="../slideLayouts/slideLayout5.xml"/><Relationship Id="rId4" Type="http://schemas.openxmlformats.org/officeDocument/2006/relationships/chart" Target="../charts/chart4.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7.jp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2159FD57-1C8D-4D25-AC1B-6C6B24524265}"/>
              </a:ext>
            </a:extLst>
          </p:cNvPr>
          <p:cNvSpPr>
            <a:spLocks noGrp="1"/>
          </p:cNvSpPr>
          <p:nvPr>
            <p:ph type="ctrTitle"/>
          </p:nvPr>
        </p:nvSpPr>
        <p:spPr>
          <a:xfrm>
            <a:off x="1088790" y="2543645"/>
            <a:ext cx="7296258" cy="1503185"/>
          </a:xfrm>
        </p:spPr>
        <p:txBody>
          <a:bodyPr>
            <a:normAutofit/>
          </a:bodyPr>
          <a:lstStyle/>
          <a:p>
            <a:r>
              <a:rPr lang="en-US" sz="8800" b="1" dirty="0">
                <a:latin typeface="+mn-lt"/>
              </a:rPr>
              <a:t>Welcome</a:t>
            </a:r>
            <a:endParaRPr lang="en-US" sz="8000" b="1" dirty="0">
              <a:latin typeface="+mn-lt"/>
            </a:endParaRPr>
          </a:p>
        </p:txBody>
      </p:sp>
      <p:grpSp>
        <p:nvGrpSpPr>
          <p:cNvPr id="10" name="Group 9">
            <a:extLst>
              <a:ext uri="{FF2B5EF4-FFF2-40B4-BE49-F238E27FC236}">
                <a16:creationId xmlns:a16="http://schemas.microsoft.com/office/drawing/2014/main" id="{B4314702-4D7B-8D8C-57D7-F8806026A1EA}"/>
              </a:ext>
            </a:extLst>
          </p:cNvPr>
          <p:cNvGrpSpPr/>
          <p:nvPr/>
        </p:nvGrpSpPr>
        <p:grpSpPr>
          <a:xfrm>
            <a:off x="104721" y="6281978"/>
            <a:ext cx="3876472" cy="347548"/>
            <a:chOff x="104721" y="6281978"/>
            <a:chExt cx="3876472" cy="347548"/>
          </a:xfrm>
        </p:grpSpPr>
        <p:pic>
          <p:nvPicPr>
            <p:cNvPr id="11" name="Picture 10">
              <a:extLst>
                <a:ext uri="{FF2B5EF4-FFF2-40B4-BE49-F238E27FC236}">
                  <a16:creationId xmlns:a16="http://schemas.microsoft.com/office/drawing/2014/main" id="{FB88DEBF-AA32-725C-52F0-F25BFA4E5C0D}"/>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4721" y="6281978"/>
              <a:ext cx="984069" cy="347548"/>
            </a:xfrm>
            <a:prstGeom prst="rect">
              <a:avLst/>
            </a:prstGeom>
          </p:spPr>
        </p:pic>
        <p:sp>
          <p:nvSpPr>
            <p:cNvPr id="12" name="TextBox 11">
              <a:extLst>
                <a:ext uri="{FF2B5EF4-FFF2-40B4-BE49-F238E27FC236}">
                  <a16:creationId xmlns:a16="http://schemas.microsoft.com/office/drawing/2014/main" id="{BABFD902-C69A-23B9-B69C-BA1C51A21F28}"/>
                </a:ext>
              </a:extLst>
            </p:cNvPr>
            <p:cNvSpPr txBox="1"/>
            <p:nvPr/>
          </p:nvSpPr>
          <p:spPr>
            <a:xfrm>
              <a:off x="1255190" y="6286475"/>
              <a:ext cx="2726003"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lumMod val="50000"/>
                      <a:lumOff val="50000"/>
                    </a:prstClr>
                  </a:solidFill>
                  <a:effectLst/>
                  <a:uLnTx/>
                  <a:uFillTx/>
                  <a:latin typeface="Garamond" panose="02020404030301010803" pitchFamily="18" charset="0"/>
                  <a:ea typeface="+mn-ea"/>
                  <a:cs typeface="+mn-cs"/>
                </a:rPr>
                <a:t>Educate. Advocate. Connect.</a:t>
              </a:r>
            </a:p>
          </p:txBody>
        </p:sp>
      </p:grpSp>
      <p:cxnSp>
        <p:nvCxnSpPr>
          <p:cNvPr id="4" name="Straight Connector 3">
            <a:extLst>
              <a:ext uri="{FF2B5EF4-FFF2-40B4-BE49-F238E27FC236}">
                <a16:creationId xmlns:a16="http://schemas.microsoft.com/office/drawing/2014/main" id="{7B46B5F1-0D42-45BC-24FD-1BFFBAF3AFB9}"/>
              </a:ext>
            </a:extLst>
          </p:cNvPr>
          <p:cNvCxnSpPr>
            <a:cxnSpLocks/>
          </p:cNvCxnSpPr>
          <p:nvPr/>
        </p:nvCxnSpPr>
        <p:spPr>
          <a:xfrm>
            <a:off x="1088790" y="3881889"/>
            <a:ext cx="486268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 name="Subtitle 4">
            <a:extLst>
              <a:ext uri="{FF2B5EF4-FFF2-40B4-BE49-F238E27FC236}">
                <a16:creationId xmlns:a16="http://schemas.microsoft.com/office/drawing/2014/main" id="{35A86A46-04F2-0FD7-B617-6E4EC73B8D53}"/>
              </a:ext>
            </a:extLst>
          </p:cNvPr>
          <p:cNvSpPr>
            <a:spLocks noGrp="1"/>
          </p:cNvSpPr>
          <p:nvPr>
            <p:ph type="subTitle" idx="1"/>
          </p:nvPr>
        </p:nvSpPr>
        <p:spPr>
          <a:xfrm>
            <a:off x="1088790" y="3977900"/>
            <a:ext cx="7296258" cy="1498040"/>
          </a:xfrm>
        </p:spPr>
        <p:txBody>
          <a:bodyPr/>
          <a:lstStyle/>
          <a:p>
            <a:pPr marL="0" indent="0">
              <a:lnSpc>
                <a:spcPct val="100000"/>
              </a:lnSpc>
              <a:spcBef>
                <a:spcPts val="0"/>
              </a:spcBef>
              <a:buNone/>
            </a:pPr>
            <a:r>
              <a:rPr lang="en-US" sz="4000" dirty="0">
                <a:solidFill>
                  <a:schemeClr val="bg1"/>
                </a:solidFill>
                <a:ea typeface="Malgun Gothic Semilight" panose="020B0502040204020203" pitchFamily="34" charset="-128"/>
                <a:cs typeface="Malgun Gothic Semilight" panose="020B0502040204020203" pitchFamily="34" charset="-128"/>
              </a:rPr>
              <a:t>Annual Member Meeting</a:t>
            </a:r>
          </a:p>
          <a:p>
            <a:pPr marL="0" indent="0">
              <a:lnSpc>
                <a:spcPct val="100000"/>
              </a:lnSpc>
              <a:spcBef>
                <a:spcPts val="0"/>
              </a:spcBef>
              <a:buNone/>
            </a:pPr>
            <a:r>
              <a:rPr lang="en-US" sz="2800" dirty="0">
                <a:solidFill>
                  <a:schemeClr val="bg1"/>
                </a:solidFill>
                <a:ea typeface="Malgun Gothic Semilight" panose="020B0502040204020203" pitchFamily="34" charset="-128"/>
                <a:cs typeface="Malgun Gothic Semilight" panose="020B0502040204020203" pitchFamily="34" charset="-128"/>
              </a:rPr>
              <a:t>June 4, 2026</a:t>
            </a:r>
          </a:p>
          <a:p>
            <a:endParaRPr lang="en-US" dirty="0"/>
          </a:p>
        </p:txBody>
      </p:sp>
      <p:sp>
        <p:nvSpPr>
          <p:cNvPr id="2" name="Rectangle 1">
            <a:extLst>
              <a:ext uri="{FF2B5EF4-FFF2-40B4-BE49-F238E27FC236}">
                <a16:creationId xmlns:a16="http://schemas.microsoft.com/office/drawing/2014/main" id="{7BDEA361-8DA6-BB63-2358-F2E86ACE8BA3}"/>
              </a:ext>
            </a:extLst>
          </p:cNvPr>
          <p:cNvSpPr/>
          <p:nvPr/>
        </p:nvSpPr>
        <p:spPr>
          <a:xfrm>
            <a:off x="0" y="722386"/>
            <a:ext cx="9201444" cy="1044852"/>
          </a:xfrm>
          <a:prstGeom prst="rect">
            <a:avLst/>
          </a:prstGeom>
          <a:solidFill>
            <a:schemeClr val="bg1"/>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mbria" panose="02040503050406030204"/>
              <a:ea typeface="+mn-ea"/>
              <a:cs typeface="+mn-cs"/>
            </a:endParaRPr>
          </a:p>
        </p:txBody>
      </p:sp>
      <p:pic>
        <p:nvPicPr>
          <p:cNvPr id="13" name="Picture 12">
            <a:extLst>
              <a:ext uri="{FF2B5EF4-FFF2-40B4-BE49-F238E27FC236}">
                <a16:creationId xmlns:a16="http://schemas.microsoft.com/office/drawing/2014/main" id="{EEB5059C-1A61-6D9B-BEF9-2DD61BABC28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05149" y="885988"/>
            <a:ext cx="7863540" cy="717649"/>
          </a:xfrm>
          <a:prstGeom prst="rect">
            <a:avLst/>
          </a:prstGeom>
        </p:spPr>
      </p:pic>
    </p:spTree>
    <p:extLst>
      <p:ext uri="{BB962C8B-B14F-4D97-AF65-F5344CB8AC3E}">
        <p14:creationId xmlns:p14="http://schemas.microsoft.com/office/powerpoint/2010/main" val="41157881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2E8974F-D446-AF61-82EA-2EA05CDA8A2B}"/>
            </a:ext>
          </a:extLst>
        </p:cNvPr>
        <p:cNvGrpSpPr/>
        <p:nvPr/>
      </p:nvGrpSpPr>
      <p:grpSpPr>
        <a:xfrm>
          <a:off x="0" y="0"/>
          <a:ext cx="0" cy="0"/>
          <a:chOff x="0" y="0"/>
          <a:chExt cx="0" cy="0"/>
        </a:xfrm>
      </p:grpSpPr>
      <p:sp>
        <p:nvSpPr>
          <p:cNvPr id="43" name="Rectangle 42">
            <a:extLst>
              <a:ext uri="{FF2B5EF4-FFF2-40B4-BE49-F238E27FC236}">
                <a16:creationId xmlns:a16="http://schemas.microsoft.com/office/drawing/2014/main" id="{DB8424AB-D56B-4256-866A-5B54DE93C2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5" name="Rectangle 44">
            <a:extLst>
              <a:ext uri="{FF2B5EF4-FFF2-40B4-BE49-F238E27FC236}">
                <a16:creationId xmlns:a16="http://schemas.microsoft.com/office/drawing/2014/main" id="{FC999C28-AD33-4EB7-A5F1-C06D10A5FD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useBgFill="1">
        <p:nvSpPr>
          <p:cNvPr id="47" name="Rectangle 46">
            <a:extLst>
              <a:ext uri="{FF2B5EF4-FFF2-40B4-BE49-F238E27FC236}">
                <a16:creationId xmlns:a16="http://schemas.microsoft.com/office/drawing/2014/main" id="{07CBBDD0-4420-4A50-96AB-392F9B97CF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465BA403-54B9-4A0B-BC79-028C495C03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1999"/>
            <a:ext cx="7552943"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BE685C38-F6AF-3845-EFDF-F4C305315BFA}"/>
              </a:ext>
            </a:extLst>
          </p:cNvPr>
          <p:cNvSpPr>
            <a:spLocks noGrp="1"/>
          </p:cNvSpPr>
          <p:nvPr>
            <p:ph type="title"/>
          </p:nvPr>
        </p:nvSpPr>
        <p:spPr>
          <a:xfrm>
            <a:off x="1069848" y="1298448"/>
            <a:ext cx="6068070" cy="3255264"/>
          </a:xfrm>
        </p:spPr>
        <p:txBody>
          <a:bodyPr vert="horz" lIns="91440" tIns="45720" rIns="91440" bIns="45720" rtlCol="0" anchor="b">
            <a:normAutofit/>
          </a:bodyPr>
          <a:lstStyle/>
          <a:p>
            <a:r>
              <a:rPr lang="en-US" sz="5500" spc="-100" dirty="0"/>
              <a:t>Recognition of Service</a:t>
            </a:r>
            <a:br>
              <a:rPr lang="en-US" sz="5500" spc="-100" dirty="0"/>
            </a:br>
            <a:br>
              <a:rPr lang="en-US" sz="5500" spc="-100" dirty="0"/>
            </a:br>
            <a:r>
              <a:rPr lang="en-US" sz="5500" spc="-100" dirty="0"/>
              <a:t>Gayla Sherman</a:t>
            </a:r>
          </a:p>
        </p:txBody>
      </p:sp>
      <p:pic>
        <p:nvPicPr>
          <p:cNvPr id="5" name="Picture 4">
            <a:extLst>
              <a:ext uri="{FF2B5EF4-FFF2-40B4-BE49-F238E27FC236}">
                <a16:creationId xmlns:a16="http://schemas.microsoft.com/office/drawing/2014/main" id="{E929E8B6-9EDC-5EDD-C807-C169B23DB2B0}"/>
              </a:ext>
            </a:extLst>
          </p:cNvPr>
          <p:cNvPicPr>
            <a:picLocks noChangeAspect="1"/>
          </p:cNvPicPr>
          <p:nvPr/>
        </p:nvPicPr>
        <p:blipFill>
          <a:blip r:embed="rId2"/>
          <a:stretch>
            <a:fillRect/>
          </a:stretch>
        </p:blipFill>
        <p:spPr>
          <a:xfrm>
            <a:off x="8037574" y="1695799"/>
            <a:ext cx="3458249" cy="3458249"/>
          </a:xfrm>
          <a:prstGeom prst="rect">
            <a:avLst/>
          </a:prstGeom>
        </p:spPr>
      </p:pic>
      <p:sp>
        <p:nvSpPr>
          <p:cNvPr id="51" name="Rectangle 50">
            <a:extLst>
              <a:ext uri="{FF2B5EF4-FFF2-40B4-BE49-F238E27FC236}">
                <a16:creationId xmlns:a16="http://schemas.microsoft.com/office/drawing/2014/main" id="{DC8C6883-513A-4FE8-8B55-7AA2A13A9B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12222285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8F0D3DF-50B0-DD66-23C0-F7F73795EC6B}"/>
            </a:ext>
          </a:extLst>
        </p:cNvPr>
        <p:cNvGrpSpPr/>
        <p:nvPr/>
      </p:nvGrpSpPr>
      <p:grpSpPr>
        <a:xfrm>
          <a:off x="0" y="0"/>
          <a:ext cx="0" cy="0"/>
          <a:chOff x="0" y="0"/>
          <a:chExt cx="0" cy="0"/>
        </a:xfrm>
      </p:grpSpPr>
      <p:sp>
        <p:nvSpPr>
          <p:cNvPr id="43" name="Rectangle 42">
            <a:extLst>
              <a:ext uri="{FF2B5EF4-FFF2-40B4-BE49-F238E27FC236}">
                <a16:creationId xmlns:a16="http://schemas.microsoft.com/office/drawing/2014/main" id="{4D0090A6-63EF-0172-7748-206FB1360A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5" name="Rectangle 44">
            <a:extLst>
              <a:ext uri="{FF2B5EF4-FFF2-40B4-BE49-F238E27FC236}">
                <a16:creationId xmlns:a16="http://schemas.microsoft.com/office/drawing/2014/main" id="{4F9668C5-FCA3-C22E-047C-86E88C1FA6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useBgFill="1">
        <p:nvSpPr>
          <p:cNvPr id="47" name="Rectangle 46">
            <a:extLst>
              <a:ext uri="{FF2B5EF4-FFF2-40B4-BE49-F238E27FC236}">
                <a16:creationId xmlns:a16="http://schemas.microsoft.com/office/drawing/2014/main" id="{7F5911B4-DEEC-4E0B-AC47-6109B5A680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707CF3A6-F1BE-5A1D-E75A-8668536EE0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1999"/>
            <a:ext cx="7552943"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57165F37-B5B1-0E2E-2CA4-B51961BC591F}"/>
              </a:ext>
            </a:extLst>
          </p:cNvPr>
          <p:cNvSpPr>
            <a:spLocks noGrp="1"/>
          </p:cNvSpPr>
          <p:nvPr>
            <p:ph type="title"/>
          </p:nvPr>
        </p:nvSpPr>
        <p:spPr>
          <a:xfrm>
            <a:off x="1069848" y="1298448"/>
            <a:ext cx="6068070" cy="3255264"/>
          </a:xfrm>
        </p:spPr>
        <p:txBody>
          <a:bodyPr vert="horz" lIns="91440" tIns="45720" rIns="91440" bIns="45720" rtlCol="0" anchor="b">
            <a:normAutofit/>
          </a:bodyPr>
          <a:lstStyle/>
          <a:p>
            <a:r>
              <a:rPr lang="en-US" sz="5500" spc="-100" dirty="0"/>
              <a:t>Recognition of Service</a:t>
            </a:r>
            <a:br>
              <a:rPr lang="en-US" sz="5500" spc="-100" dirty="0"/>
            </a:br>
            <a:br>
              <a:rPr lang="en-US" sz="5500" spc="-100" dirty="0"/>
            </a:br>
            <a:r>
              <a:rPr lang="en-US" sz="5500" spc="-100" dirty="0"/>
              <a:t>Myrna Hanson</a:t>
            </a:r>
          </a:p>
        </p:txBody>
      </p:sp>
      <p:sp>
        <p:nvSpPr>
          <p:cNvPr id="51" name="Rectangle 50">
            <a:extLst>
              <a:ext uri="{FF2B5EF4-FFF2-40B4-BE49-F238E27FC236}">
                <a16:creationId xmlns:a16="http://schemas.microsoft.com/office/drawing/2014/main" id="{A3942DD1-3A35-368B-AC1C-CC5D790C81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4" name="Picture 3">
            <a:extLst>
              <a:ext uri="{FF2B5EF4-FFF2-40B4-BE49-F238E27FC236}">
                <a16:creationId xmlns:a16="http://schemas.microsoft.com/office/drawing/2014/main" id="{9168536C-D2C2-935A-0591-73B9FCC6790B}"/>
              </a:ext>
            </a:extLst>
          </p:cNvPr>
          <p:cNvPicPr>
            <a:picLocks noChangeAspect="1"/>
          </p:cNvPicPr>
          <p:nvPr/>
        </p:nvPicPr>
        <p:blipFill>
          <a:blip r:embed="rId2"/>
          <a:stretch>
            <a:fillRect/>
          </a:stretch>
        </p:blipFill>
        <p:spPr>
          <a:xfrm>
            <a:off x="8540575" y="1519428"/>
            <a:ext cx="2543175" cy="3810000"/>
          </a:xfrm>
          <a:prstGeom prst="rect">
            <a:avLst/>
          </a:prstGeom>
        </p:spPr>
      </p:pic>
    </p:spTree>
    <p:extLst>
      <p:ext uri="{BB962C8B-B14F-4D97-AF65-F5344CB8AC3E}">
        <p14:creationId xmlns:p14="http://schemas.microsoft.com/office/powerpoint/2010/main" val="35635329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AD95DC9-7362-1A61-73C4-9E05D205F70F}"/>
            </a:ext>
          </a:extLst>
        </p:cNvPr>
        <p:cNvGrpSpPr/>
        <p:nvPr/>
      </p:nvGrpSpPr>
      <p:grpSpPr>
        <a:xfrm>
          <a:off x="0" y="0"/>
          <a:ext cx="0" cy="0"/>
          <a:chOff x="0" y="0"/>
          <a:chExt cx="0" cy="0"/>
        </a:xfrm>
      </p:grpSpPr>
      <p:sp>
        <p:nvSpPr>
          <p:cNvPr id="56" name="Rectangle 55">
            <a:extLst>
              <a:ext uri="{FF2B5EF4-FFF2-40B4-BE49-F238E27FC236}">
                <a16:creationId xmlns:a16="http://schemas.microsoft.com/office/drawing/2014/main" id="{17115F77-2FAE-4CA7-9A7F-10D5F2C8F8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58" name="Rectangle 57">
            <a:extLst>
              <a:ext uri="{FF2B5EF4-FFF2-40B4-BE49-F238E27FC236}">
                <a16:creationId xmlns:a16="http://schemas.microsoft.com/office/drawing/2014/main" id="{5CD4C046-A04C-46CC-AFA3-6B0621F628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useBgFill="1">
        <p:nvSpPr>
          <p:cNvPr id="60" name="Rectangle 59">
            <a:extLst>
              <a:ext uri="{FF2B5EF4-FFF2-40B4-BE49-F238E27FC236}">
                <a16:creationId xmlns:a16="http://schemas.microsoft.com/office/drawing/2014/main" id="{8A4DBD17-19AD-4376-A55A-C527EF9445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7DB7C943-6BFC-4A35-8DFA-0B204CD18B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1999"/>
            <a:ext cx="7552943"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B23841D7-F48A-598D-C245-CE5D5CA020C2}"/>
              </a:ext>
            </a:extLst>
          </p:cNvPr>
          <p:cNvSpPr>
            <a:spLocks noGrp="1"/>
          </p:cNvSpPr>
          <p:nvPr>
            <p:ph type="title"/>
          </p:nvPr>
        </p:nvSpPr>
        <p:spPr>
          <a:xfrm>
            <a:off x="1069848" y="1298448"/>
            <a:ext cx="6068070" cy="3255264"/>
          </a:xfrm>
        </p:spPr>
        <p:txBody>
          <a:bodyPr vert="horz" lIns="91440" tIns="45720" rIns="91440" bIns="45720" rtlCol="0" anchor="b">
            <a:normAutofit/>
          </a:bodyPr>
          <a:lstStyle/>
          <a:p>
            <a:r>
              <a:rPr lang="en-US" sz="5500" spc="-100" dirty="0"/>
              <a:t>Recognition of Service</a:t>
            </a:r>
            <a:br>
              <a:rPr lang="en-US" sz="5500" spc="-100" dirty="0"/>
            </a:br>
            <a:br>
              <a:rPr lang="en-US" sz="5500" spc="-100" dirty="0"/>
            </a:br>
            <a:r>
              <a:rPr lang="en-US" sz="5500" spc="-100" dirty="0"/>
              <a:t>Stacy Schaffer</a:t>
            </a:r>
          </a:p>
        </p:txBody>
      </p:sp>
      <p:pic>
        <p:nvPicPr>
          <p:cNvPr id="4" name="Picture 3">
            <a:extLst>
              <a:ext uri="{FF2B5EF4-FFF2-40B4-BE49-F238E27FC236}">
                <a16:creationId xmlns:a16="http://schemas.microsoft.com/office/drawing/2014/main" id="{B460C51F-00A3-2691-D375-297338FD40D1}"/>
              </a:ext>
            </a:extLst>
          </p:cNvPr>
          <p:cNvPicPr>
            <a:picLocks noChangeAspect="1"/>
          </p:cNvPicPr>
          <p:nvPr/>
        </p:nvPicPr>
        <p:blipFill>
          <a:blip r:embed="rId2">
            <a:extLst>
              <a:ext uri="{28A0092B-C50C-407E-A947-70E740481C1C}">
                <a14:useLocalDpi xmlns:a14="http://schemas.microsoft.com/office/drawing/2010/main" val="0"/>
              </a:ext>
            </a:extLst>
          </a:blip>
          <a:srcRect l="18813" r="16312" b="-1"/>
          <a:stretch>
            <a:fillRect/>
          </a:stretch>
        </p:blipFill>
        <p:spPr>
          <a:xfrm>
            <a:off x="8037574" y="759599"/>
            <a:ext cx="3458249" cy="5330650"/>
          </a:xfrm>
          <a:prstGeom prst="rect">
            <a:avLst/>
          </a:prstGeom>
        </p:spPr>
      </p:pic>
      <p:sp>
        <p:nvSpPr>
          <p:cNvPr id="64" name="Rectangle 63">
            <a:extLst>
              <a:ext uri="{FF2B5EF4-FFF2-40B4-BE49-F238E27FC236}">
                <a16:creationId xmlns:a16="http://schemas.microsoft.com/office/drawing/2014/main" id="{79DF27D9-327F-4301-A56A-9A8EC61E6B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1000621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BA6E8E-12AE-4AF5-1D4B-781691E377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B2689F-400C-C96A-D638-65E7D2702E48}"/>
              </a:ext>
            </a:extLst>
          </p:cNvPr>
          <p:cNvSpPr>
            <a:spLocks noGrp="1"/>
          </p:cNvSpPr>
          <p:nvPr>
            <p:ph type="title"/>
          </p:nvPr>
        </p:nvSpPr>
        <p:spPr>
          <a:xfrm>
            <a:off x="252919" y="1123837"/>
            <a:ext cx="2947482" cy="4601183"/>
          </a:xfrm>
        </p:spPr>
        <p:txBody>
          <a:bodyPr>
            <a:normAutofit/>
          </a:bodyPr>
          <a:lstStyle/>
          <a:p>
            <a:r>
              <a:rPr lang="en-US" dirty="0">
                <a:latin typeface="+mn-lt"/>
              </a:rPr>
              <a:t>Board Members Seeking Another Term</a:t>
            </a:r>
          </a:p>
        </p:txBody>
      </p:sp>
      <p:sp>
        <p:nvSpPr>
          <p:cNvPr id="3" name="Content Placeholder 2">
            <a:extLst>
              <a:ext uri="{FF2B5EF4-FFF2-40B4-BE49-F238E27FC236}">
                <a16:creationId xmlns:a16="http://schemas.microsoft.com/office/drawing/2014/main" id="{53066E04-D6B9-9814-B843-8E0C783EF750}"/>
              </a:ext>
            </a:extLst>
          </p:cNvPr>
          <p:cNvSpPr>
            <a:spLocks noGrp="1"/>
          </p:cNvSpPr>
          <p:nvPr>
            <p:ph sz="half" idx="1"/>
          </p:nvPr>
        </p:nvSpPr>
        <p:spPr>
          <a:xfrm>
            <a:off x="3867912" y="868680"/>
            <a:ext cx="3474720" cy="5120640"/>
          </a:xfrm>
        </p:spPr>
        <p:txBody>
          <a:bodyPr/>
          <a:lstStyle/>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p:txBody>
      </p:sp>
      <p:sp>
        <p:nvSpPr>
          <p:cNvPr id="6" name="Content Placeholder 5">
            <a:extLst>
              <a:ext uri="{FF2B5EF4-FFF2-40B4-BE49-F238E27FC236}">
                <a16:creationId xmlns:a16="http://schemas.microsoft.com/office/drawing/2014/main" id="{83FDF78B-9E8F-68B1-B459-90E9F8BCE0C3}"/>
              </a:ext>
            </a:extLst>
          </p:cNvPr>
          <p:cNvSpPr>
            <a:spLocks noGrp="1"/>
          </p:cNvSpPr>
          <p:nvPr>
            <p:ph sz="half" idx="2"/>
          </p:nvPr>
        </p:nvSpPr>
        <p:spPr>
          <a:xfrm>
            <a:off x="4166558" y="868680"/>
            <a:ext cx="7126282" cy="5120640"/>
          </a:xfrm>
        </p:spPr>
        <p:txBody>
          <a:bodyPr/>
          <a:lstStyle/>
          <a:p>
            <a:r>
              <a:rPr lang="en-US" b="1" dirty="0"/>
              <a:t>Michelle Erickson, Abused Adult Resource Center</a:t>
            </a:r>
          </a:p>
          <a:p>
            <a:r>
              <a:rPr lang="en-US" b="1" dirty="0"/>
              <a:t>Casondra Duckworth, Jeremiah Program</a:t>
            </a:r>
          </a:p>
          <a:p>
            <a:r>
              <a:rPr lang="en-US" b="1" dirty="0"/>
              <a:t>Lyndsay Ulrickson, Bush Foundation</a:t>
            </a:r>
          </a:p>
        </p:txBody>
      </p:sp>
      <p:grpSp>
        <p:nvGrpSpPr>
          <p:cNvPr id="8" name="Group 7">
            <a:extLst>
              <a:ext uri="{FF2B5EF4-FFF2-40B4-BE49-F238E27FC236}">
                <a16:creationId xmlns:a16="http://schemas.microsoft.com/office/drawing/2014/main" id="{81AB284E-090D-8ED7-D730-502D4A181133}"/>
              </a:ext>
            </a:extLst>
          </p:cNvPr>
          <p:cNvGrpSpPr/>
          <p:nvPr/>
        </p:nvGrpSpPr>
        <p:grpSpPr>
          <a:xfrm>
            <a:off x="104721" y="6281978"/>
            <a:ext cx="3876472" cy="347548"/>
            <a:chOff x="104721" y="6281978"/>
            <a:chExt cx="3876472" cy="347548"/>
          </a:xfrm>
        </p:grpSpPr>
        <p:pic>
          <p:nvPicPr>
            <p:cNvPr id="9" name="Picture 8">
              <a:extLst>
                <a:ext uri="{FF2B5EF4-FFF2-40B4-BE49-F238E27FC236}">
                  <a16:creationId xmlns:a16="http://schemas.microsoft.com/office/drawing/2014/main" id="{C9E5681C-8AC0-ECAC-DFB8-775202ECAF5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4721" y="6281978"/>
              <a:ext cx="984069" cy="347548"/>
            </a:xfrm>
            <a:prstGeom prst="rect">
              <a:avLst/>
            </a:prstGeom>
          </p:spPr>
        </p:pic>
        <p:sp>
          <p:nvSpPr>
            <p:cNvPr id="10" name="TextBox 9">
              <a:extLst>
                <a:ext uri="{FF2B5EF4-FFF2-40B4-BE49-F238E27FC236}">
                  <a16:creationId xmlns:a16="http://schemas.microsoft.com/office/drawing/2014/main" id="{C67F70D7-48E6-D66C-7F35-3B44D12E1BFE}"/>
                </a:ext>
              </a:extLst>
            </p:cNvPr>
            <p:cNvSpPr txBox="1"/>
            <p:nvPr/>
          </p:nvSpPr>
          <p:spPr>
            <a:xfrm>
              <a:off x="1255190" y="6286475"/>
              <a:ext cx="2726003"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lumMod val="50000"/>
                      <a:lumOff val="50000"/>
                    </a:prstClr>
                  </a:solidFill>
                  <a:effectLst/>
                  <a:uLnTx/>
                  <a:uFillTx/>
                  <a:latin typeface="Garamond" panose="02020404030301010803" pitchFamily="18" charset="0"/>
                  <a:ea typeface="+mn-ea"/>
                  <a:cs typeface="+mn-cs"/>
                </a:rPr>
                <a:t>Educate. Advocate. Connect.</a:t>
              </a:r>
            </a:p>
          </p:txBody>
        </p:sp>
      </p:grpSp>
    </p:spTree>
    <p:extLst>
      <p:ext uri="{BB962C8B-B14F-4D97-AF65-F5344CB8AC3E}">
        <p14:creationId xmlns:p14="http://schemas.microsoft.com/office/powerpoint/2010/main" val="26331889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07D3BB-DB53-404A-98D7-EEC35D2DF632}"/>
              </a:ext>
            </a:extLst>
          </p:cNvPr>
          <p:cNvSpPr>
            <a:spLocks noGrp="1"/>
          </p:cNvSpPr>
          <p:nvPr>
            <p:ph type="title"/>
          </p:nvPr>
        </p:nvSpPr>
        <p:spPr/>
        <p:txBody>
          <a:bodyPr>
            <a:normAutofit/>
          </a:bodyPr>
          <a:lstStyle/>
          <a:p>
            <a:r>
              <a:rPr lang="en-US" sz="4400" dirty="0">
                <a:latin typeface="+mn-lt"/>
              </a:rPr>
              <a:t>Returning Board Members</a:t>
            </a:r>
          </a:p>
        </p:txBody>
      </p:sp>
      <p:grpSp>
        <p:nvGrpSpPr>
          <p:cNvPr id="8" name="Group 7">
            <a:extLst>
              <a:ext uri="{FF2B5EF4-FFF2-40B4-BE49-F238E27FC236}">
                <a16:creationId xmlns:a16="http://schemas.microsoft.com/office/drawing/2014/main" id="{1C4AC900-BCAD-95F6-2935-05D50E0144F0}"/>
              </a:ext>
            </a:extLst>
          </p:cNvPr>
          <p:cNvGrpSpPr/>
          <p:nvPr/>
        </p:nvGrpSpPr>
        <p:grpSpPr>
          <a:xfrm>
            <a:off x="104721" y="6281978"/>
            <a:ext cx="3876472" cy="347548"/>
            <a:chOff x="104721" y="6281978"/>
            <a:chExt cx="3876472" cy="347548"/>
          </a:xfrm>
        </p:grpSpPr>
        <p:pic>
          <p:nvPicPr>
            <p:cNvPr id="9" name="Picture 8">
              <a:extLst>
                <a:ext uri="{FF2B5EF4-FFF2-40B4-BE49-F238E27FC236}">
                  <a16:creationId xmlns:a16="http://schemas.microsoft.com/office/drawing/2014/main" id="{35BD13B9-E709-4D69-F8D8-39A12EBFA45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4721" y="6281978"/>
              <a:ext cx="984069" cy="347548"/>
            </a:xfrm>
            <a:prstGeom prst="rect">
              <a:avLst/>
            </a:prstGeom>
          </p:spPr>
        </p:pic>
        <p:sp>
          <p:nvSpPr>
            <p:cNvPr id="10" name="TextBox 9">
              <a:extLst>
                <a:ext uri="{FF2B5EF4-FFF2-40B4-BE49-F238E27FC236}">
                  <a16:creationId xmlns:a16="http://schemas.microsoft.com/office/drawing/2014/main" id="{A8342812-776F-8E53-B819-096537F33EEB}"/>
                </a:ext>
              </a:extLst>
            </p:cNvPr>
            <p:cNvSpPr txBox="1"/>
            <p:nvPr/>
          </p:nvSpPr>
          <p:spPr>
            <a:xfrm>
              <a:off x="1255190" y="6286475"/>
              <a:ext cx="2726003"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lumMod val="50000"/>
                      <a:lumOff val="50000"/>
                    </a:prstClr>
                  </a:solidFill>
                  <a:effectLst/>
                  <a:uLnTx/>
                  <a:uFillTx/>
                  <a:latin typeface="Garamond" panose="02020404030301010803" pitchFamily="18" charset="0"/>
                  <a:ea typeface="+mn-ea"/>
                  <a:cs typeface="+mn-cs"/>
                </a:rPr>
                <a:t>Educate. Advocate. Connect.</a:t>
              </a:r>
            </a:p>
          </p:txBody>
        </p:sp>
      </p:grpSp>
      <p:sp>
        <p:nvSpPr>
          <p:cNvPr id="4" name="TextBox 3">
            <a:extLst>
              <a:ext uri="{FF2B5EF4-FFF2-40B4-BE49-F238E27FC236}">
                <a16:creationId xmlns:a16="http://schemas.microsoft.com/office/drawing/2014/main" id="{17F0305E-4C32-EB01-FB21-D5DDB535622F}"/>
              </a:ext>
            </a:extLst>
          </p:cNvPr>
          <p:cNvSpPr txBox="1"/>
          <p:nvPr/>
        </p:nvSpPr>
        <p:spPr>
          <a:xfrm>
            <a:off x="3620773" y="1023771"/>
            <a:ext cx="7911863" cy="3970318"/>
          </a:xfrm>
          <a:prstGeom prst="rect">
            <a:avLst/>
          </a:prstGeom>
          <a:noFill/>
        </p:spPr>
        <p:txBody>
          <a:bodyPr wrap="square">
            <a:spAutoFit/>
          </a:bodyPr>
          <a:lstStyle/>
          <a:p>
            <a:pPr>
              <a:buFont typeface="Arial" panose="020B0604020202020204" pitchFamily="34" charset="0"/>
              <a:buChar char="•"/>
            </a:pPr>
            <a:r>
              <a:rPr lang="en-US" sz="1800" b="1" dirty="0">
                <a:solidFill>
                  <a:srgbClr val="00488F"/>
                </a:solidFill>
              </a:rPr>
              <a:t>Patrick Kirby</a:t>
            </a:r>
            <a:r>
              <a:rPr lang="en-US" sz="1800" dirty="0">
                <a:solidFill>
                  <a:srgbClr val="000000"/>
                </a:solidFill>
              </a:rPr>
              <a:t>, President, Do Good Better Consulting, Fargo</a:t>
            </a:r>
            <a:endParaRPr lang="en-US" sz="1800" dirty="0"/>
          </a:p>
          <a:p>
            <a:pPr>
              <a:buFont typeface="Arial" panose="020B0604020202020204" pitchFamily="34" charset="0"/>
              <a:buChar char="•"/>
            </a:pPr>
            <a:r>
              <a:rPr lang="en-US" sz="1800" b="1" dirty="0">
                <a:solidFill>
                  <a:srgbClr val="00488F"/>
                </a:solidFill>
              </a:rPr>
              <a:t>Lyndsay Ulrickson</a:t>
            </a:r>
            <a:r>
              <a:rPr lang="en-US" sz="1800" dirty="0">
                <a:solidFill>
                  <a:srgbClr val="000000"/>
                </a:solidFill>
              </a:rPr>
              <a:t>, Vice President, Bush Foundation, Statewide</a:t>
            </a:r>
            <a:endParaRPr lang="en-US" sz="1800" dirty="0"/>
          </a:p>
          <a:p>
            <a:pPr>
              <a:buFont typeface="Arial" panose="020B0604020202020204" pitchFamily="34" charset="0"/>
              <a:buChar char="•"/>
            </a:pPr>
            <a:r>
              <a:rPr lang="en-US" sz="1800" b="1" dirty="0">
                <a:solidFill>
                  <a:srgbClr val="00488F"/>
                </a:solidFill>
              </a:rPr>
              <a:t>Sue Omdalen</a:t>
            </a:r>
            <a:r>
              <a:rPr lang="en-US" sz="1800" dirty="0">
                <a:solidFill>
                  <a:srgbClr val="000000"/>
                </a:solidFill>
              </a:rPr>
              <a:t>, Secretary, Essentia Health Foundation, Fargo</a:t>
            </a:r>
            <a:endParaRPr lang="en-US" sz="1800" dirty="0"/>
          </a:p>
          <a:p>
            <a:pPr>
              <a:buFont typeface="Arial" panose="020B0604020202020204" pitchFamily="34" charset="0"/>
              <a:buChar char="•"/>
            </a:pPr>
            <a:r>
              <a:rPr lang="en-US" sz="1800" b="1" dirty="0">
                <a:solidFill>
                  <a:srgbClr val="00488F"/>
                </a:solidFill>
              </a:rPr>
              <a:t>Anne Stoll</a:t>
            </a:r>
            <a:r>
              <a:rPr lang="en-US" sz="1800" dirty="0">
                <a:solidFill>
                  <a:srgbClr val="000000"/>
                </a:solidFill>
              </a:rPr>
              <a:t>, Treasurer, Eide Bailly, Fargo</a:t>
            </a:r>
            <a:endParaRPr lang="en-US" sz="1800" dirty="0"/>
          </a:p>
          <a:p>
            <a:pPr>
              <a:buFont typeface="Arial" panose="020B0604020202020204" pitchFamily="34" charset="0"/>
              <a:buChar char="•"/>
            </a:pPr>
            <a:r>
              <a:rPr lang="en-US" sz="1800" b="1" dirty="0">
                <a:solidFill>
                  <a:srgbClr val="00488F"/>
                </a:solidFill>
              </a:rPr>
              <a:t>Becca Baumbach</a:t>
            </a:r>
            <a:r>
              <a:rPr lang="en-US" sz="1800" dirty="0">
                <a:solidFill>
                  <a:srgbClr val="000000"/>
                </a:solidFill>
              </a:rPr>
              <a:t>, Community Foundation of Grand Forks, East Grand Forks &amp; Region </a:t>
            </a:r>
            <a:endParaRPr lang="en-US" sz="1800" dirty="0"/>
          </a:p>
          <a:p>
            <a:pPr>
              <a:buFont typeface="Arial" panose="020B0604020202020204" pitchFamily="34" charset="0"/>
              <a:buChar char="•"/>
            </a:pPr>
            <a:r>
              <a:rPr lang="en-US" sz="1800" b="1" i="0" dirty="0">
                <a:solidFill>
                  <a:srgbClr val="00488F"/>
                </a:solidFill>
                <a:effectLst/>
              </a:rPr>
              <a:t>Casondra Duckworth</a:t>
            </a:r>
            <a:r>
              <a:rPr lang="en-US" sz="1800" b="0" i="0" dirty="0">
                <a:solidFill>
                  <a:srgbClr val="000000"/>
                </a:solidFill>
                <a:effectLst/>
              </a:rPr>
              <a:t>, Jeremiah Program, Fargo</a:t>
            </a:r>
            <a:endParaRPr lang="en-US" sz="1800" dirty="0"/>
          </a:p>
          <a:p>
            <a:pPr>
              <a:buFont typeface="Arial" panose="020B0604020202020204" pitchFamily="34" charset="0"/>
              <a:buChar char="•"/>
            </a:pPr>
            <a:r>
              <a:rPr lang="en-US" sz="1800" b="1" i="0" dirty="0">
                <a:solidFill>
                  <a:srgbClr val="00488F"/>
                </a:solidFill>
                <a:effectLst/>
              </a:rPr>
              <a:t>Michelle Erickson</a:t>
            </a:r>
            <a:r>
              <a:rPr lang="en-US" sz="1800" b="0" i="0" dirty="0">
                <a:solidFill>
                  <a:srgbClr val="000000"/>
                </a:solidFill>
                <a:effectLst/>
              </a:rPr>
              <a:t>, Abused Adult Resource Center, Bismarck</a:t>
            </a:r>
            <a:endParaRPr lang="en-US" sz="1800" dirty="0"/>
          </a:p>
          <a:p>
            <a:pPr>
              <a:buFont typeface="Arial" panose="020B0604020202020204" pitchFamily="34" charset="0"/>
              <a:buChar char="•"/>
            </a:pPr>
            <a:r>
              <a:rPr lang="en-US" sz="1800" b="1" i="0" dirty="0">
                <a:solidFill>
                  <a:srgbClr val="00488F"/>
                </a:solidFill>
                <a:effectLst/>
              </a:rPr>
              <a:t>Melanie Gaebe</a:t>
            </a:r>
            <a:r>
              <a:rPr lang="en-US" sz="1800" b="0" i="0" dirty="0">
                <a:solidFill>
                  <a:srgbClr val="000000"/>
                </a:solidFill>
                <a:effectLst/>
              </a:rPr>
              <a:t>, Shift Happens Consulting, Statewide</a:t>
            </a:r>
            <a:endParaRPr lang="en-US" sz="1800" dirty="0"/>
          </a:p>
          <a:p>
            <a:r>
              <a:rPr lang="en-US" sz="1800" b="1" dirty="0">
                <a:solidFill>
                  <a:schemeClr val="tx2"/>
                </a:solidFill>
              </a:rPr>
              <a:t>Megan Indvik</a:t>
            </a:r>
            <a:r>
              <a:rPr lang="en-US" sz="1800" b="1" dirty="0">
                <a:solidFill>
                  <a:schemeClr val="tx1"/>
                </a:solidFill>
              </a:rPr>
              <a:t>, </a:t>
            </a:r>
            <a:r>
              <a:rPr lang="en-US" sz="1800" dirty="0">
                <a:solidFill>
                  <a:schemeClr val="tx1"/>
                </a:solidFill>
              </a:rPr>
              <a:t>Americans For Prosperity, Minot</a:t>
            </a:r>
          </a:p>
          <a:p>
            <a:pPr>
              <a:buFont typeface="Arial" panose="020B0604020202020204" pitchFamily="34" charset="0"/>
              <a:buChar char="•"/>
            </a:pPr>
            <a:r>
              <a:rPr lang="en-US" sz="1800" b="1" i="0" dirty="0">
                <a:solidFill>
                  <a:srgbClr val="00488F"/>
                </a:solidFill>
                <a:effectLst/>
              </a:rPr>
              <a:t>Tracy LeDuc,</a:t>
            </a:r>
            <a:r>
              <a:rPr lang="en-US" sz="1800" b="0" i="0" dirty="0">
                <a:solidFill>
                  <a:srgbClr val="000000"/>
                </a:solidFill>
                <a:effectLst/>
              </a:rPr>
              <a:t> Community Violence Intervention Center, Grand Forks</a:t>
            </a:r>
            <a:endParaRPr lang="en-US" sz="1800" dirty="0"/>
          </a:p>
          <a:p>
            <a:pPr>
              <a:buFont typeface="Arial" panose="020B0604020202020204" pitchFamily="34" charset="0"/>
              <a:buChar char="•"/>
            </a:pPr>
            <a:r>
              <a:rPr lang="en-US" sz="1800" b="1" dirty="0">
                <a:solidFill>
                  <a:schemeClr val="tx2"/>
                </a:solidFill>
              </a:rPr>
              <a:t>Melanie Smith</a:t>
            </a:r>
            <a:r>
              <a:rPr lang="en-US" sz="1800" b="1" dirty="0">
                <a:solidFill>
                  <a:schemeClr val="tx1"/>
                </a:solidFill>
              </a:rPr>
              <a:t>, </a:t>
            </a:r>
            <a:r>
              <a:rPr lang="en-US" sz="1800" dirty="0">
                <a:solidFill>
                  <a:schemeClr val="tx1"/>
                </a:solidFill>
              </a:rPr>
              <a:t>Crosspoint Church, Watford City</a:t>
            </a:r>
          </a:p>
          <a:p>
            <a:pPr>
              <a:buFont typeface="Arial" panose="020B0604020202020204" pitchFamily="34" charset="0"/>
              <a:buChar char="•"/>
            </a:pPr>
            <a:r>
              <a:rPr lang="en-US" sz="1800" b="1" dirty="0">
                <a:solidFill>
                  <a:schemeClr val="tx2"/>
                </a:solidFill>
              </a:rPr>
              <a:t>Sargianna Wutzke</a:t>
            </a:r>
            <a:r>
              <a:rPr lang="en-US" sz="1800" dirty="0"/>
              <a:t>, Arts for All, Bismarck</a:t>
            </a:r>
          </a:p>
          <a:p>
            <a:pPr>
              <a:buFont typeface="Arial" panose="020B0604020202020204" pitchFamily="34" charset="0"/>
              <a:buChar char="•"/>
            </a:pPr>
            <a:r>
              <a:rPr lang="en-US" sz="1800" b="1" i="0" dirty="0">
                <a:solidFill>
                  <a:srgbClr val="00488F"/>
                </a:solidFill>
                <a:effectLst/>
              </a:rPr>
              <a:t>David Tibbals</a:t>
            </a:r>
            <a:r>
              <a:rPr lang="en-US" sz="1800" b="0" i="0" dirty="0">
                <a:solidFill>
                  <a:srgbClr val="000000"/>
                </a:solidFill>
                <a:effectLst/>
              </a:rPr>
              <a:t>, JD, Attorney (non-voting)</a:t>
            </a:r>
            <a:endParaRPr lang="en-US" sz="1800" dirty="0"/>
          </a:p>
        </p:txBody>
      </p:sp>
    </p:spTree>
    <p:extLst>
      <p:ext uri="{BB962C8B-B14F-4D97-AF65-F5344CB8AC3E}">
        <p14:creationId xmlns:p14="http://schemas.microsoft.com/office/powerpoint/2010/main" val="42388293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E85D0D-8273-4B8E-0F63-06CDD0DB3F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F76B0D-613D-FE9B-3206-DD91D981029E}"/>
              </a:ext>
            </a:extLst>
          </p:cNvPr>
          <p:cNvSpPr>
            <a:spLocks noGrp="1"/>
          </p:cNvSpPr>
          <p:nvPr>
            <p:ph type="title"/>
          </p:nvPr>
        </p:nvSpPr>
        <p:spPr>
          <a:xfrm>
            <a:off x="252919" y="1123837"/>
            <a:ext cx="2947482" cy="4601183"/>
          </a:xfrm>
        </p:spPr>
        <p:txBody>
          <a:bodyPr>
            <a:normAutofit/>
          </a:bodyPr>
          <a:lstStyle/>
          <a:p>
            <a:r>
              <a:rPr lang="en-US" dirty="0">
                <a:latin typeface="+mn-lt"/>
              </a:rPr>
              <a:t>New Board Member</a:t>
            </a:r>
            <a:br>
              <a:rPr lang="en-US" dirty="0">
                <a:latin typeface="+mn-lt"/>
              </a:rPr>
            </a:br>
            <a:r>
              <a:rPr lang="en-US" dirty="0">
                <a:latin typeface="+mn-lt"/>
              </a:rPr>
              <a:t>Nominees</a:t>
            </a:r>
          </a:p>
        </p:txBody>
      </p:sp>
      <p:sp>
        <p:nvSpPr>
          <p:cNvPr id="3" name="Content Placeholder 2">
            <a:extLst>
              <a:ext uri="{FF2B5EF4-FFF2-40B4-BE49-F238E27FC236}">
                <a16:creationId xmlns:a16="http://schemas.microsoft.com/office/drawing/2014/main" id="{47A4A439-F92A-28EE-7141-F0198ACF1044}"/>
              </a:ext>
            </a:extLst>
          </p:cNvPr>
          <p:cNvSpPr>
            <a:spLocks noGrp="1"/>
          </p:cNvSpPr>
          <p:nvPr>
            <p:ph sz="half" idx="1"/>
          </p:nvPr>
        </p:nvSpPr>
        <p:spPr>
          <a:xfrm>
            <a:off x="3867912" y="868680"/>
            <a:ext cx="3474720" cy="5120640"/>
          </a:xfrm>
        </p:spPr>
        <p:txBody>
          <a:bodyPr/>
          <a:lstStyle/>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p:txBody>
      </p:sp>
      <p:sp>
        <p:nvSpPr>
          <p:cNvPr id="6" name="Content Placeholder 5">
            <a:extLst>
              <a:ext uri="{FF2B5EF4-FFF2-40B4-BE49-F238E27FC236}">
                <a16:creationId xmlns:a16="http://schemas.microsoft.com/office/drawing/2014/main" id="{9648E497-907E-C41B-E082-A29FC21B6A67}"/>
              </a:ext>
            </a:extLst>
          </p:cNvPr>
          <p:cNvSpPr>
            <a:spLocks noGrp="1"/>
          </p:cNvSpPr>
          <p:nvPr>
            <p:ph sz="half" idx="2"/>
          </p:nvPr>
        </p:nvSpPr>
        <p:spPr>
          <a:xfrm>
            <a:off x="4166558" y="868680"/>
            <a:ext cx="7126282" cy="5120640"/>
          </a:xfrm>
        </p:spPr>
        <p:txBody>
          <a:bodyPr/>
          <a:lstStyle/>
          <a:p>
            <a:r>
              <a:rPr lang="en-US" dirty="0"/>
              <a:t>Zoe Wergeland </a:t>
            </a:r>
            <a:r>
              <a:rPr lang="en-US" dirty="0" err="1"/>
              <a:t>Manstrom</a:t>
            </a:r>
            <a:r>
              <a:rPr lang="en-US" dirty="0"/>
              <a:t>, Red Cross (Bismarck/Western half of state)</a:t>
            </a:r>
          </a:p>
          <a:p>
            <a:r>
              <a:rPr lang="en-US" dirty="0"/>
              <a:t>Lisa Aisenbrey, Dakota Boys &amp; Girls Ranch (Bismarck and Statewide)</a:t>
            </a:r>
          </a:p>
          <a:p>
            <a:r>
              <a:rPr lang="en-US" dirty="0"/>
              <a:t>Michael Helt, 1st Care Health Center (Park River).</a:t>
            </a:r>
            <a:endParaRPr lang="en-US" b="1" dirty="0"/>
          </a:p>
        </p:txBody>
      </p:sp>
      <p:grpSp>
        <p:nvGrpSpPr>
          <p:cNvPr id="8" name="Group 7">
            <a:extLst>
              <a:ext uri="{FF2B5EF4-FFF2-40B4-BE49-F238E27FC236}">
                <a16:creationId xmlns:a16="http://schemas.microsoft.com/office/drawing/2014/main" id="{F470F143-1DB2-109F-BF03-536E82FB93B1}"/>
              </a:ext>
            </a:extLst>
          </p:cNvPr>
          <p:cNvGrpSpPr/>
          <p:nvPr/>
        </p:nvGrpSpPr>
        <p:grpSpPr>
          <a:xfrm>
            <a:off x="104721" y="6281978"/>
            <a:ext cx="3876472" cy="347548"/>
            <a:chOff x="104721" y="6281978"/>
            <a:chExt cx="3876472" cy="347548"/>
          </a:xfrm>
        </p:grpSpPr>
        <p:pic>
          <p:nvPicPr>
            <p:cNvPr id="9" name="Picture 8">
              <a:extLst>
                <a:ext uri="{FF2B5EF4-FFF2-40B4-BE49-F238E27FC236}">
                  <a16:creationId xmlns:a16="http://schemas.microsoft.com/office/drawing/2014/main" id="{E2311BA8-A89C-0246-FA76-D58090E473E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4721" y="6281978"/>
              <a:ext cx="984069" cy="347548"/>
            </a:xfrm>
            <a:prstGeom prst="rect">
              <a:avLst/>
            </a:prstGeom>
          </p:spPr>
        </p:pic>
        <p:sp>
          <p:nvSpPr>
            <p:cNvPr id="10" name="TextBox 9">
              <a:extLst>
                <a:ext uri="{FF2B5EF4-FFF2-40B4-BE49-F238E27FC236}">
                  <a16:creationId xmlns:a16="http://schemas.microsoft.com/office/drawing/2014/main" id="{8C75AFC7-7EA0-BC2E-F16C-E7ED7DE26435}"/>
                </a:ext>
              </a:extLst>
            </p:cNvPr>
            <p:cNvSpPr txBox="1"/>
            <p:nvPr/>
          </p:nvSpPr>
          <p:spPr>
            <a:xfrm>
              <a:off x="1255190" y="6286475"/>
              <a:ext cx="2726003"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lumMod val="50000"/>
                      <a:lumOff val="50000"/>
                    </a:prstClr>
                  </a:solidFill>
                  <a:effectLst/>
                  <a:uLnTx/>
                  <a:uFillTx/>
                  <a:latin typeface="Garamond" panose="02020404030301010803" pitchFamily="18" charset="0"/>
                  <a:ea typeface="+mn-ea"/>
                  <a:cs typeface="+mn-cs"/>
                </a:rPr>
                <a:t>Educate. Advocate. Connect.</a:t>
              </a:r>
            </a:p>
          </p:txBody>
        </p:sp>
      </p:grpSp>
    </p:spTree>
    <p:extLst>
      <p:ext uri="{BB962C8B-B14F-4D97-AF65-F5344CB8AC3E}">
        <p14:creationId xmlns:p14="http://schemas.microsoft.com/office/powerpoint/2010/main" val="33314552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D912EB-E2A5-46B2-B016-47122DB41E35}"/>
              </a:ext>
            </a:extLst>
          </p:cNvPr>
          <p:cNvSpPr>
            <a:spLocks noGrp="1"/>
          </p:cNvSpPr>
          <p:nvPr>
            <p:ph type="ctrTitle"/>
          </p:nvPr>
        </p:nvSpPr>
        <p:spPr>
          <a:xfrm>
            <a:off x="596755" y="2670159"/>
            <a:ext cx="9763957" cy="2074158"/>
          </a:xfrm>
        </p:spPr>
        <p:txBody>
          <a:bodyPr>
            <a:normAutofit/>
          </a:bodyPr>
          <a:lstStyle/>
          <a:p>
            <a:r>
              <a:rPr lang="en-US" sz="7200" b="1" dirty="0">
                <a:latin typeface="+mn-lt"/>
                <a:ea typeface="Malgun Gothic Semilight" panose="020B0502040204020203" pitchFamily="34" charset="-128"/>
                <a:cs typeface="Malgun Gothic Semilight" panose="020B0502040204020203" pitchFamily="34" charset="-128"/>
              </a:rPr>
              <a:t>Year in Review: </a:t>
            </a:r>
            <a:br>
              <a:rPr lang="en-US" sz="7200" b="1" dirty="0">
                <a:latin typeface="+mn-lt"/>
                <a:ea typeface="Malgun Gothic Semilight" panose="020B0502040204020203" pitchFamily="34" charset="-128"/>
                <a:cs typeface="Malgun Gothic Semilight" panose="020B0502040204020203" pitchFamily="34" charset="-128"/>
              </a:rPr>
            </a:br>
            <a:r>
              <a:rPr lang="en-US" sz="6000" b="1" dirty="0">
                <a:latin typeface="+mn-lt"/>
                <a:ea typeface="Malgun Gothic Semilight" panose="020B0502040204020203" pitchFamily="34" charset="-128"/>
                <a:cs typeface="Malgun Gothic Semilight" panose="020B0502040204020203" pitchFamily="34" charset="-128"/>
              </a:rPr>
              <a:t>NDANO in 2025</a:t>
            </a:r>
            <a:endParaRPr lang="en-US" sz="7200" dirty="0">
              <a:latin typeface="+mn-lt"/>
              <a:ea typeface="Malgun Gothic Semilight" panose="020B0502040204020203" pitchFamily="34" charset="-128"/>
              <a:cs typeface="Malgun Gothic Semilight" panose="020B0502040204020203" pitchFamily="34" charset="-128"/>
            </a:endParaRPr>
          </a:p>
        </p:txBody>
      </p:sp>
      <p:grpSp>
        <p:nvGrpSpPr>
          <p:cNvPr id="15" name="Group 14">
            <a:extLst>
              <a:ext uri="{FF2B5EF4-FFF2-40B4-BE49-F238E27FC236}">
                <a16:creationId xmlns:a16="http://schemas.microsoft.com/office/drawing/2014/main" id="{5EAC82F7-190B-9A74-1836-C2E71FF6D964}"/>
              </a:ext>
            </a:extLst>
          </p:cNvPr>
          <p:cNvGrpSpPr/>
          <p:nvPr/>
        </p:nvGrpSpPr>
        <p:grpSpPr>
          <a:xfrm>
            <a:off x="104721" y="6281978"/>
            <a:ext cx="3876472" cy="347548"/>
            <a:chOff x="104721" y="6281978"/>
            <a:chExt cx="3876472" cy="347548"/>
          </a:xfrm>
        </p:grpSpPr>
        <p:pic>
          <p:nvPicPr>
            <p:cNvPr id="16" name="Picture 15">
              <a:extLst>
                <a:ext uri="{FF2B5EF4-FFF2-40B4-BE49-F238E27FC236}">
                  <a16:creationId xmlns:a16="http://schemas.microsoft.com/office/drawing/2014/main" id="{DF827FF8-3DC8-DED4-F46B-645B66B1F42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4721" y="6281978"/>
              <a:ext cx="984069" cy="347548"/>
            </a:xfrm>
            <a:prstGeom prst="rect">
              <a:avLst/>
            </a:prstGeom>
          </p:spPr>
        </p:pic>
        <p:sp>
          <p:nvSpPr>
            <p:cNvPr id="17" name="TextBox 16">
              <a:extLst>
                <a:ext uri="{FF2B5EF4-FFF2-40B4-BE49-F238E27FC236}">
                  <a16:creationId xmlns:a16="http://schemas.microsoft.com/office/drawing/2014/main" id="{02F922FB-5464-8FEF-32D5-120E0502997A}"/>
                </a:ext>
              </a:extLst>
            </p:cNvPr>
            <p:cNvSpPr txBox="1"/>
            <p:nvPr/>
          </p:nvSpPr>
          <p:spPr>
            <a:xfrm>
              <a:off x="1255190" y="6286475"/>
              <a:ext cx="2726003"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lumMod val="50000"/>
                      <a:lumOff val="50000"/>
                    </a:prstClr>
                  </a:solidFill>
                  <a:effectLst/>
                  <a:uLnTx/>
                  <a:uFillTx/>
                  <a:latin typeface="Garamond" panose="02020404030301010803" pitchFamily="18" charset="0"/>
                  <a:ea typeface="+mn-ea"/>
                  <a:cs typeface="+mn-cs"/>
                </a:rPr>
                <a:t>Educate. Advocate. Connect.</a:t>
              </a:r>
            </a:p>
          </p:txBody>
        </p:sp>
      </p:grpSp>
      <p:sp>
        <p:nvSpPr>
          <p:cNvPr id="3" name="Rectangle 2">
            <a:extLst>
              <a:ext uri="{FF2B5EF4-FFF2-40B4-BE49-F238E27FC236}">
                <a16:creationId xmlns:a16="http://schemas.microsoft.com/office/drawing/2014/main" id="{57EF0C60-DF43-2FB8-B27D-5149D3125737}"/>
              </a:ext>
            </a:extLst>
          </p:cNvPr>
          <p:cNvSpPr/>
          <p:nvPr/>
        </p:nvSpPr>
        <p:spPr>
          <a:xfrm>
            <a:off x="0" y="348869"/>
            <a:ext cx="9201444" cy="1323372"/>
          </a:xfrm>
          <a:prstGeom prst="rect">
            <a:avLst/>
          </a:prstGeom>
          <a:solidFill>
            <a:schemeClr val="bg1"/>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mbria" panose="02040503050406030204"/>
              <a:ea typeface="+mn-ea"/>
              <a:cs typeface="+mn-cs"/>
            </a:endParaRPr>
          </a:p>
        </p:txBody>
      </p:sp>
      <p:pic>
        <p:nvPicPr>
          <p:cNvPr id="4" name="Picture 3">
            <a:extLst>
              <a:ext uri="{FF2B5EF4-FFF2-40B4-BE49-F238E27FC236}">
                <a16:creationId xmlns:a16="http://schemas.microsoft.com/office/drawing/2014/main" id="{781DC3C7-870F-6BCA-E37B-93BC196DD3D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96755" y="805462"/>
            <a:ext cx="8079608" cy="737367"/>
          </a:xfrm>
          <a:prstGeom prst="rect">
            <a:avLst/>
          </a:prstGeom>
        </p:spPr>
      </p:pic>
    </p:spTree>
    <p:extLst>
      <p:ext uri="{BB962C8B-B14F-4D97-AF65-F5344CB8AC3E}">
        <p14:creationId xmlns:p14="http://schemas.microsoft.com/office/powerpoint/2010/main" val="24438270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897E58-4D94-428C-923D-DCFAE9830E11}"/>
              </a:ext>
            </a:extLst>
          </p:cNvPr>
          <p:cNvSpPr>
            <a:spLocks noGrp="1"/>
          </p:cNvSpPr>
          <p:nvPr>
            <p:ph type="title"/>
          </p:nvPr>
        </p:nvSpPr>
        <p:spPr>
          <a:xfrm>
            <a:off x="104721" y="712923"/>
            <a:ext cx="3287360" cy="5362414"/>
          </a:xfrm>
        </p:spPr>
        <p:txBody>
          <a:bodyPr>
            <a:normAutofit/>
          </a:bodyPr>
          <a:lstStyle/>
          <a:p>
            <a:r>
              <a:rPr lang="en-US" sz="5400">
                <a:latin typeface="+mn-lt"/>
              </a:rPr>
              <a:t>2025</a:t>
            </a:r>
            <a:br>
              <a:rPr lang="en-US" sz="5400" dirty="0">
                <a:latin typeface="+mn-lt"/>
              </a:rPr>
            </a:br>
            <a:r>
              <a:rPr lang="en-US" sz="5400" dirty="0">
                <a:latin typeface="+mn-lt"/>
              </a:rPr>
              <a:t>Financials</a:t>
            </a:r>
          </a:p>
        </p:txBody>
      </p:sp>
      <p:sp>
        <p:nvSpPr>
          <p:cNvPr id="4" name="Text Placeholder 3">
            <a:extLst>
              <a:ext uri="{FF2B5EF4-FFF2-40B4-BE49-F238E27FC236}">
                <a16:creationId xmlns:a16="http://schemas.microsoft.com/office/drawing/2014/main" id="{79BA5B59-DEA0-4618-884E-00A8E529482B}"/>
              </a:ext>
            </a:extLst>
          </p:cNvPr>
          <p:cNvSpPr>
            <a:spLocks noGrp="1"/>
          </p:cNvSpPr>
          <p:nvPr>
            <p:ph type="body" idx="1"/>
          </p:nvPr>
        </p:nvSpPr>
        <p:spPr>
          <a:xfrm>
            <a:off x="3583122" y="1684676"/>
            <a:ext cx="3622967" cy="554000"/>
          </a:xfrm>
        </p:spPr>
        <p:txBody>
          <a:bodyPr>
            <a:noAutofit/>
          </a:bodyPr>
          <a:lstStyle/>
          <a:p>
            <a:r>
              <a:rPr lang="en-US" sz="2800" dirty="0">
                <a:solidFill>
                  <a:schemeClr val="tx1"/>
                </a:solidFill>
                <a:ea typeface="Malgun Gothic" panose="020B0503020000020004" pitchFamily="34" charset="-127"/>
                <a:cs typeface="Malgun Gothic Semilight" panose="020B0502040204020203" pitchFamily="34" charset="-128"/>
              </a:rPr>
              <a:t>Revenue: $111,624</a:t>
            </a:r>
          </a:p>
        </p:txBody>
      </p:sp>
      <p:sp>
        <p:nvSpPr>
          <p:cNvPr id="6" name="Text Placeholder 5">
            <a:extLst>
              <a:ext uri="{FF2B5EF4-FFF2-40B4-BE49-F238E27FC236}">
                <a16:creationId xmlns:a16="http://schemas.microsoft.com/office/drawing/2014/main" id="{27DE498A-84EF-4492-8534-A764BAB0EF4D}"/>
              </a:ext>
            </a:extLst>
          </p:cNvPr>
          <p:cNvSpPr>
            <a:spLocks noGrp="1"/>
          </p:cNvSpPr>
          <p:nvPr>
            <p:ph type="body" sz="quarter" idx="3"/>
          </p:nvPr>
        </p:nvSpPr>
        <p:spPr>
          <a:xfrm>
            <a:off x="7418113" y="1684676"/>
            <a:ext cx="3622967" cy="575647"/>
          </a:xfrm>
        </p:spPr>
        <p:txBody>
          <a:bodyPr>
            <a:noAutofit/>
          </a:bodyPr>
          <a:lstStyle/>
          <a:p>
            <a:r>
              <a:rPr lang="en-US" sz="2800" dirty="0">
                <a:solidFill>
                  <a:schemeClr val="tx1"/>
                </a:solidFill>
                <a:ea typeface="Malgun Gothic" panose="020B0503020000020004" pitchFamily="34" charset="-127"/>
                <a:cs typeface="Malgun Gothic Semilight" panose="020B0502040204020203" pitchFamily="34" charset="-128"/>
              </a:rPr>
              <a:t>Expenses: $ 147,220</a:t>
            </a:r>
          </a:p>
        </p:txBody>
      </p:sp>
      <p:grpSp>
        <p:nvGrpSpPr>
          <p:cNvPr id="10" name="Group 9">
            <a:extLst>
              <a:ext uri="{FF2B5EF4-FFF2-40B4-BE49-F238E27FC236}">
                <a16:creationId xmlns:a16="http://schemas.microsoft.com/office/drawing/2014/main" id="{35F18C5B-C7DC-7F73-9BC5-FDFC9029CA5B}"/>
              </a:ext>
            </a:extLst>
          </p:cNvPr>
          <p:cNvGrpSpPr/>
          <p:nvPr/>
        </p:nvGrpSpPr>
        <p:grpSpPr>
          <a:xfrm>
            <a:off x="104721" y="6281978"/>
            <a:ext cx="3876472" cy="347548"/>
            <a:chOff x="104721" y="6281978"/>
            <a:chExt cx="3876472" cy="347548"/>
          </a:xfrm>
        </p:grpSpPr>
        <p:pic>
          <p:nvPicPr>
            <p:cNvPr id="15" name="Picture 14">
              <a:extLst>
                <a:ext uri="{FF2B5EF4-FFF2-40B4-BE49-F238E27FC236}">
                  <a16:creationId xmlns:a16="http://schemas.microsoft.com/office/drawing/2014/main" id="{44341A7E-861E-C0B6-0A7E-967F3E843C7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4721" y="6281978"/>
              <a:ext cx="984069" cy="347548"/>
            </a:xfrm>
            <a:prstGeom prst="rect">
              <a:avLst/>
            </a:prstGeom>
          </p:spPr>
        </p:pic>
        <p:sp>
          <p:nvSpPr>
            <p:cNvPr id="16" name="TextBox 15">
              <a:extLst>
                <a:ext uri="{FF2B5EF4-FFF2-40B4-BE49-F238E27FC236}">
                  <a16:creationId xmlns:a16="http://schemas.microsoft.com/office/drawing/2014/main" id="{01182FF3-0F9C-972C-9477-B44F6B1B86C0}"/>
                </a:ext>
              </a:extLst>
            </p:cNvPr>
            <p:cNvSpPr txBox="1"/>
            <p:nvPr/>
          </p:nvSpPr>
          <p:spPr>
            <a:xfrm>
              <a:off x="1255190" y="6286475"/>
              <a:ext cx="2726003"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lumMod val="50000"/>
                      <a:lumOff val="50000"/>
                    </a:prstClr>
                  </a:solidFill>
                  <a:effectLst/>
                  <a:uLnTx/>
                  <a:uFillTx/>
                  <a:latin typeface="Garamond" panose="02020404030301010803" pitchFamily="18" charset="0"/>
                  <a:ea typeface="+mn-ea"/>
                  <a:cs typeface="+mn-cs"/>
                </a:rPr>
                <a:t>Educate. Advocate. Connect.</a:t>
              </a:r>
            </a:p>
          </p:txBody>
        </p:sp>
      </p:grpSp>
      <p:sp>
        <p:nvSpPr>
          <p:cNvPr id="5" name="TextBox 4">
            <a:extLst>
              <a:ext uri="{FF2B5EF4-FFF2-40B4-BE49-F238E27FC236}">
                <a16:creationId xmlns:a16="http://schemas.microsoft.com/office/drawing/2014/main" id="{3CA89B5C-7031-83CC-427A-B55B52DDD237}"/>
              </a:ext>
            </a:extLst>
          </p:cNvPr>
          <p:cNvSpPr txBox="1"/>
          <p:nvPr/>
        </p:nvSpPr>
        <p:spPr>
          <a:xfrm>
            <a:off x="4731954" y="6103411"/>
            <a:ext cx="6204856" cy="523220"/>
          </a:xfrm>
          <a:prstGeom prst="rect">
            <a:avLst/>
          </a:prstGeom>
          <a:noFill/>
        </p:spPr>
        <p:txBody>
          <a:bodyPr wrap="square">
            <a:spAutoFit/>
          </a:bodyPr>
          <a:lstStyle/>
          <a:p>
            <a:r>
              <a:rPr lang="en-US" sz="2800" b="1" dirty="0">
                <a:latin typeface="Cambria" panose="02040503050406030204" pitchFamily="18" charset="0"/>
                <a:ea typeface="Cambria" panose="02040503050406030204" pitchFamily="18" charset="0"/>
                <a:cs typeface="Times New Roman" panose="02020603050405020304" pitchFamily="18" charset="0"/>
              </a:rPr>
              <a:t>Positive Cash Reserve: $222,707</a:t>
            </a:r>
            <a:endParaRPr lang="en-US" sz="2800" b="1" dirty="0">
              <a:latin typeface="Cambria" panose="02040503050406030204" pitchFamily="18" charset="0"/>
              <a:ea typeface="Cambria" panose="02040503050406030204" pitchFamily="18" charset="0"/>
            </a:endParaRPr>
          </a:p>
        </p:txBody>
      </p:sp>
      <p:graphicFrame>
        <p:nvGraphicFramePr>
          <p:cNvPr id="8" name="Chart 7">
            <a:extLst>
              <a:ext uri="{FF2B5EF4-FFF2-40B4-BE49-F238E27FC236}">
                <a16:creationId xmlns:a16="http://schemas.microsoft.com/office/drawing/2014/main" id="{BF13DBFC-1D73-4F9A-2290-06DC2A48DDAE}"/>
              </a:ext>
            </a:extLst>
          </p:cNvPr>
          <p:cNvGraphicFramePr/>
          <p:nvPr/>
        </p:nvGraphicFramePr>
        <p:xfrm>
          <a:off x="3674158" y="2346386"/>
          <a:ext cx="3287359" cy="314864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a:extLst>
              <a:ext uri="{FF2B5EF4-FFF2-40B4-BE49-F238E27FC236}">
                <a16:creationId xmlns:a16="http://schemas.microsoft.com/office/drawing/2014/main" id="{059FA264-9C64-F54F-1F0A-D306FC68BCEA}"/>
              </a:ext>
            </a:extLst>
          </p:cNvPr>
          <p:cNvGraphicFramePr/>
          <p:nvPr/>
        </p:nvGraphicFramePr>
        <p:xfrm>
          <a:off x="7503221" y="2346386"/>
          <a:ext cx="2926115" cy="328719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2334349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897E58-4D94-428C-923D-DCFAE9830E11}"/>
              </a:ext>
            </a:extLst>
          </p:cNvPr>
          <p:cNvSpPr>
            <a:spLocks noGrp="1"/>
          </p:cNvSpPr>
          <p:nvPr>
            <p:ph type="title"/>
          </p:nvPr>
        </p:nvSpPr>
        <p:spPr>
          <a:xfrm>
            <a:off x="104721" y="712923"/>
            <a:ext cx="3287360" cy="5362414"/>
          </a:xfrm>
        </p:spPr>
        <p:txBody>
          <a:bodyPr>
            <a:normAutofit/>
          </a:bodyPr>
          <a:lstStyle/>
          <a:p>
            <a:r>
              <a:rPr lang="en-US" sz="4400" dirty="0">
                <a:latin typeface="+mn-lt"/>
              </a:rPr>
              <a:t>2025</a:t>
            </a:r>
            <a:br>
              <a:rPr lang="en-US" sz="4400" dirty="0">
                <a:latin typeface="+mn-lt"/>
              </a:rPr>
            </a:br>
            <a:r>
              <a:rPr lang="en-US" sz="4400" dirty="0">
                <a:latin typeface="+mn-lt"/>
              </a:rPr>
              <a:t>Nonprofit</a:t>
            </a:r>
            <a:br>
              <a:rPr lang="en-US" sz="4400" dirty="0">
                <a:latin typeface="+mn-lt"/>
              </a:rPr>
            </a:br>
            <a:r>
              <a:rPr lang="en-US" sz="4400" dirty="0">
                <a:latin typeface="+mn-lt"/>
              </a:rPr>
              <a:t>Membership</a:t>
            </a:r>
            <a:br>
              <a:rPr lang="en-US" sz="4400" dirty="0">
                <a:latin typeface="+mn-lt"/>
              </a:rPr>
            </a:br>
            <a:r>
              <a:rPr lang="en-US" sz="4400" dirty="0">
                <a:latin typeface="+mn-lt"/>
              </a:rPr>
              <a:t>(152)</a:t>
            </a:r>
          </a:p>
        </p:txBody>
      </p:sp>
      <p:grpSp>
        <p:nvGrpSpPr>
          <p:cNvPr id="10" name="Group 9">
            <a:extLst>
              <a:ext uri="{FF2B5EF4-FFF2-40B4-BE49-F238E27FC236}">
                <a16:creationId xmlns:a16="http://schemas.microsoft.com/office/drawing/2014/main" id="{35F18C5B-C7DC-7F73-9BC5-FDFC9029CA5B}"/>
              </a:ext>
            </a:extLst>
          </p:cNvPr>
          <p:cNvGrpSpPr/>
          <p:nvPr/>
        </p:nvGrpSpPr>
        <p:grpSpPr>
          <a:xfrm>
            <a:off x="104721" y="6281978"/>
            <a:ext cx="3876472" cy="347548"/>
            <a:chOff x="104721" y="6281978"/>
            <a:chExt cx="3876472" cy="347548"/>
          </a:xfrm>
        </p:grpSpPr>
        <p:pic>
          <p:nvPicPr>
            <p:cNvPr id="15" name="Picture 14">
              <a:extLst>
                <a:ext uri="{FF2B5EF4-FFF2-40B4-BE49-F238E27FC236}">
                  <a16:creationId xmlns:a16="http://schemas.microsoft.com/office/drawing/2014/main" id="{44341A7E-861E-C0B6-0A7E-967F3E843C7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4721" y="6281978"/>
              <a:ext cx="984069" cy="347548"/>
            </a:xfrm>
            <a:prstGeom prst="rect">
              <a:avLst/>
            </a:prstGeom>
          </p:spPr>
        </p:pic>
        <p:sp>
          <p:nvSpPr>
            <p:cNvPr id="16" name="TextBox 15">
              <a:extLst>
                <a:ext uri="{FF2B5EF4-FFF2-40B4-BE49-F238E27FC236}">
                  <a16:creationId xmlns:a16="http://schemas.microsoft.com/office/drawing/2014/main" id="{01182FF3-0F9C-972C-9477-B44F6B1B86C0}"/>
                </a:ext>
              </a:extLst>
            </p:cNvPr>
            <p:cNvSpPr txBox="1"/>
            <p:nvPr/>
          </p:nvSpPr>
          <p:spPr>
            <a:xfrm>
              <a:off x="1255190" y="6286475"/>
              <a:ext cx="2726003"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lumMod val="50000"/>
                      <a:lumOff val="50000"/>
                    </a:prstClr>
                  </a:solidFill>
                  <a:effectLst/>
                  <a:uLnTx/>
                  <a:uFillTx/>
                  <a:latin typeface="Garamond" panose="02020404030301010803" pitchFamily="18" charset="0"/>
                  <a:ea typeface="+mn-ea"/>
                  <a:cs typeface="+mn-cs"/>
                </a:rPr>
                <a:t>Educate. Advocate. Connect.</a:t>
              </a:r>
            </a:p>
          </p:txBody>
        </p:sp>
      </p:grpSp>
      <p:sp>
        <p:nvSpPr>
          <p:cNvPr id="23" name="Text Placeholder 6">
            <a:extLst>
              <a:ext uri="{FF2B5EF4-FFF2-40B4-BE49-F238E27FC236}">
                <a16:creationId xmlns:a16="http://schemas.microsoft.com/office/drawing/2014/main" id="{0CE0EAC9-A2B6-8049-F884-77980EE4AD16}"/>
              </a:ext>
            </a:extLst>
          </p:cNvPr>
          <p:cNvSpPr txBox="1">
            <a:spLocks/>
          </p:cNvSpPr>
          <p:nvPr/>
        </p:nvSpPr>
        <p:spPr>
          <a:xfrm>
            <a:off x="3593647" y="702936"/>
            <a:ext cx="1918632" cy="544671"/>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0"/>
              </a:spcBef>
              <a:buClr>
                <a:schemeClr val="accent1"/>
              </a:buClr>
              <a:buFont typeface="Wingdings 2" pitchFamily="18" charset="2"/>
              <a:buNone/>
              <a:defRPr sz="2000" b="1" kern="1200">
                <a:solidFill>
                  <a:schemeClr val="tx1">
                    <a:lumMod val="65000"/>
                    <a:lumOff val="35000"/>
                  </a:schemeClr>
                </a:solidFill>
                <a:latin typeface="+mn-lt"/>
                <a:ea typeface="+mn-ea"/>
                <a:cs typeface="+mn-cs"/>
              </a:defRPr>
            </a:lvl1pPr>
            <a:lvl2pPr marL="457200" indent="0" algn="l" defTabSz="914400" rtl="0" eaLnBrk="1" latinLnBrk="0" hangingPunct="1">
              <a:lnSpc>
                <a:spcPct val="90000"/>
              </a:lnSpc>
              <a:spcBef>
                <a:spcPts val="250"/>
              </a:spcBef>
              <a:spcAft>
                <a:spcPts val="250"/>
              </a:spcAft>
              <a:buClr>
                <a:schemeClr val="accent1"/>
              </a:buClr>
              <a:buFont typeface="Wingdings 2" pitchFamily="18" charset="2"/>
              <a:buNone/>
              <a:defRPr sz="2000" b="1" kern="1200">
                <a:solidFill>
                  <a:schemeClr val="tx1">
                    <a:lumMod val="65000"/>
                    <a:lumOff val="35000"/>
                  </a:schemeClr>
                </a:solidFill>
                <a:latin typeface="+mn-lt"/>
                <a:ea typeface="+mn-ea"/>
                <a:cs typeface="+mn-cs"/>
              </a:defRPr>
            </a:lvl2pPr>
            <a:lvl3pPr marL="914400" indent="0" algn="l" defTabSz="914400" rtl="0" eaLnBrk="1" latinLnBrk="0" hangingPunct="1">
              <a:lnSpc>
                <a:spcPct val="90000"/>
              </a:lnSpc>
              <a:spcBef>
                <a:spcPts val="250"/>
              </a:spcBef>
              <a:spcAft>
                <a:spcPts val="250"/>
              </a:spcAft>
              <a:buClr>
                <a:schemeClr val="accent1"/>
              </a:buClr>
              <a:buFont typeface="Wingdings 2" pitchFamily="18" charset="2"/>
              <a:buNone/>
              <a:defRPr sz="1800" b="1" kern="1200">
                <a:solidFill>
                  <a:schemeClr val="tx1">
                    <a:lumMod val="65000"/>
                    <a:lumOff val="35000"/>
                  </a:schemeClr>
                </a:solidFill>
                <a:latin typeface="+mn-lt"/>
                <a:ea typeface="+mn-ea"/>
                <a:cs typeface="+mn-cs"/>
              </a:defRPr>
            </a:lvl3pPr>
            <a:lvl4pPr marL="1371600" indent="0" algn="l" defTabSz="914400" rtl="0" eaLnBrk="1" latinLnBrk="0" hangingPunct="1">
              <a:lnSpc>
                <a:spcPct val="90000"/>
              </a:lnSpc>
              <a:spcBef>
                <a:spcPts val="250"/>
              </a:spcBef>
              <a:spcAft>
                <a:spcPts val="250"/>
              </a:spcAft>
              <a:buClr>
                <a:schemeClr val="accent1"/>
              </a:buClr>
              <a:buFont typeface="Wingdings 2" pitchFamily="18" charset="2"/>
              <a:buNone/>
              <a:defRPr sz="1600" b="1" kern="1200">
                <a:solidFill>
                  <a:schemeClr val="tx1">
                    <a:lumMod val="65000"/>
                    <a:lumOff val="35000"/>
                  </a:schemeClr>
                </a:solidFill>
                <a:latin typeface="+mn-lt"/>
                <a:ea typeface="+mn-ea"/>
                <a:cs typeface="+mn-cs"/>
              </a:defRPr>
            </a:lvl4pPr>
            <a:lvl5pPr marL="1828800" indent="0" algn="l" defTabSz="914400" rtl="0" eaLnBrk="1" latinLnBrk="0" hangingPunct="1">
              <a:lnSpc>
                <a:spcPct val="90000"/>
              </a:lnSpc>
              <a:spcBef>
                <a:spcPts val="250"/>
              </a:spcBef>
              <a:spcAft>
                <a:spcPts val="250"/>
              </a:spcAft>
              <a:buClr>
                <a:schemeClr val="accent1"/>
              </a:buClr>
              <a:buFont typeface="Wingdings 2" pitchFamily="18" charset="2"/>
              <a:buNone/>
              <a:defRPr sz="1600" b="1" kern="1200">
                <a:solidFill>
                  <a:schemeClr val="tx1">
                    <a:lumMod val="65000"/>
                    <a:lumOff val="35000"/>
                  </a:schemeClr>
                </a:solidFill>
                <a:latin typeface="+mn-lt"/>
                <a:ea typeface="+mn-ea"/>
                <a:cs typeface="+mn-cs"/>
              </a:defRPr>
            </a:lvl5pPr>
            <a:lvl6pPr marL="2286000" indent="0" algn="l" defTabSz="914400" rtl="0" eaLnBrk="1" latinLnBrk="0" hangingPunct="1">
              <a:lnSpc>
                <a:spcPct val="90000"/>
              </a:lnSpc>
              <a:spcBef>
                <a:spcPts val="250"/>
              </a:spcBef>
              <a:spcAft>
                <a:spcPts val="250"/>
              </a:spcAft>
              <a:buClr>
                <a:schemeClr val="accent1"/>
              </a:buClr>
              <a:buFont typeface="Wingdings 2" pitchFamily="18" charset="2"/>
              <a:buNone/>
              <a:defRPr sz="1600" b="1" kern="1200">
                <a:solidFill>
                  <a:schemeClr val="tx1">
                    <a:lumMod val="65000"/>
                    <a:lumOff val="35000"/>
                  </a:schemeClr>
                </a:solidFill>
                <a:latin typeface="+mn-lt"/>
                <a:ea typeface="+mn-ea"/>
                <a:cs typeface="+mn-cs"/>
              </a:defRPr>
            </a:lvl6pPr>
            <a:lvl7pPr marL="2743200" indent="0" algn="l" defTabSz="914400" rtl="0" eaLnBrk="1" latinLnBrk="0" hangingPunct="1">
              <a:lnSpc>
                <a:spcPct val="90000"/>
              </a:lnSpc>
              <a:spcBef>
                <a:spcPts val="250"/>
              </a:spcBef>
              <a:spcAft>
                <a:spcPts val="250"/>
              </a:spcAft>
              <a:buClr>
                <a:schemeClr val="accent1"/>
              </a:buClr>
              <a:buFont typeface="Wingdings 2" pitchFamily="18" charset="2"/>
              <a:buNone/>
              <a:defRPr sz="1600" b="1" kern="1200">
                <a:solidFill>
                  <a:schemeClr val="tx1">
                    <a:lumMod val="65000"/>
                    <a:lumOff val="35000"/>
                  </a:schemeClr>
                </a:solidFill>
                <a:latin typeface="+mn-lt"/>
                <a:ea typeface="+mn-ea"/>
                <a:cs typeface="+mn-cs"/>
              </a:defRPr>
            </a:lvl7pPr>
            <a:lvl8pPr marL="3200400" indent="0" algn="l" defTabSz="914400" rtl="0" eaLnBrk="1" latinLnBrk="0" hangingPunct="1">
              <a:lnSpc>
                <a:spcPct val="90000"/>
              </a:lnSpc>
              <a:spcBef>
                <a:spcPts val="250"/>
              </a:spcBef>
              <a:spcAft>
                <a:spcPts val="250"/>
              </a:spcAft>
              <a:buClr>
                <a:schemeClr val="accent1"/>
              </a:buClr>
              <a:buFont typeface="Wingdings 2" pitchFamily="18" charset="2"/>
              <a:buNone/>
              <a:defRPr sz="1600" b="1" kern="1200">
                <a:solidFill>
                  <a:schemeClr val="tx1">
                    <a:lumMod val="65000"/>
                    <a:lumOff val="35000"/>
                  </a:schemeClr>
                </a:solidFill>
                <a:latin typeface="+mn-lt"/>
                <a:ea typeface="+mn-ea"/>
                <a:cs typeface="+mn-cs"/>
              </a:defRPr>
            </a:lvl8pPr>
            <a:lvl9pPr marL="3657600" indent="0" algn="l" defTabSz="914400" rtl="0" eaLnBrk="1" latinLnBrk="0" hangingPunct="1">
              <a:lnSpc>
                <a:spcPct val="90000"/>
              </a:lnSpc>
              <a:spcBef>
                <a:spcPts val="250"/>
              </a:spcBef>
              <a:spcAft>
                <a:spcPts val="250"/>
              </a:spcAft>
              <a:buClr>
                <a:schemeClr val="accent1"/>
              </a:buClr>
              <a:buFont typeface="Wingdings 2" pitchFamily="18" charset="2"/>
              <a:buNone/>
              <a:defRPr sz="1600" b="1" kern="1200">
                <a:solidFill>
                  <a:schemeClr val="tx1">
                    <a:lumMod val="65000"/>
                    <a:lumOff val="35000"/>
                  </a:schemeClr>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
                <a:srgbClr val="1D5692"/>
              </a:buClr>
              <a:buSzTx/>
              <a:buFont typeface="Wingdings 2" pitchFamily="18" charset="2"/>
              <a:buNone/>
              <a:tabLst/>
              <a:defRPr/>
            </a:pPr>
            <a:r>
              <a:rPr kumimoji="0" lang="en-US" sz="2800" b="1" i="0" u="none" strike="noStrike" kern="1200" cap="none" spc="0" normalizeH="0" baseline="0" noProof="0" dirty="0">
                <a:ln>
                  <a:noFill/>
                </a:ln>
                <a:solidFill>
                  <a:schemeClr val="tx1"/>
                </a:solidFill>
                <a:effectLst/>
                <a:uLnTx/>
                <a:uFillTx/>
                <a:ea typeface="Malgun Gothic Semilight" panose="020B0502040204020203" pitchFamily="34" charset="-128"/>
                <a:cs typeface="Malgun Gothic Semilight" panose="020B0502040204020203" pitchFamily="34" charset="-128"/>
              </a:rPr>
              <a:t>By Budget</a:t>
            </a:r>
          </a:p>
        </p:txBody>
      </p:sp>
      <p:sp>
        <p:nvSpPr>
          <p:cNvPr id="24" name="Text Placeholder 6">
            <a:extLst>
              <a:ext uri="{FF2B5EF4-FFF2-40B4-BE49-F238E27FC236}">
                <a16:creationId xmlns:a16="http://schemas.microsoft.com/office/drawing/2014/main" id="{DC27CA6B-593D-7B0B-77E1-3E28EA421F94}"/>
              </a:ext>
            </a:extLst>
          </p:cNvPr>
          <p:cNvSpPr txBox="1">
            <a:spLocks/>
          </p:cNvSpPr>
          <p:nvPr/>
        </p:nvSpPr>
        <p:spPr>
          <a:xfrm>
            <a:off x="7885084" y="638354"/>
            <a:ext cx="1829673" cy="527418"/>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0"/>
              </a:spcBef>
              <a:buClr>
                <a:schemeClr val="accent1"/>
              </a:buClr>
              <a:buFont typeface="Wingdings 2" pitchFamily="18" charset="2"/>
              <a:buNone/>
              <a:defRPr sz="2000" b="1" kern="1200">
                <a:solidFill>
                  <a:schemeClr val="tx1">
                    <a:lumMod val="65000"/>
                    <a:lumOff val="35000"/>
                  </a:schemeClr>
                </a:solidFill>
                <a:latin typeface="+mn-lt"/>
                <a:ea typeface="+mn-ea"/>
                <a:cs typeface="+mn-cs"/>
              </a:defRPr>
            </a:lvl1pPr>
            <a:lvl2pPr marL="457200" indent="0" algn="l" defTabSz="914400" rtl="0" eaLnBrk="1" latinLnBrk="0" hangingPunct="1">
              <a:lnSpc>
                <a:spcPct val="90000"/>
              </a:lnSpc>
              <a:spcBef>
                <a:spcPts val="250"/>
              </a:spcBef>
              <a:spcAft>
                <a:spcPts val="250"/>
              </a:spcAft>
              <a:buClr>
                <a:schemeClr val="accent1"/>
              </a:buClr>
              <a:buFont typeface="Wingdings 2" pitchFamily="18" charset="2"/>
              <a:buNone/>
              <a:defRPr sz="2000" b="1" kern="1200">
                <a:solidFill>
                  <a:schemeClr val="tx1">
                    <a:lumMod val="65000"/>
                    <a:lumOff val="35000"/>
                  </a:schemeClr>
                </a:solidFill>
                <a:latin typeface="+mn-lt"/>
                <a:ea typeface="+mn-ea"/>
                <a:cs typeface="+mn-cs"/>
              </a:defRPr>
            </a:lvl2pPr>
            <a:lvl3pPr marL="914400" indent="0" algn="l" defTabSz="914400" rtl="0" eaLnBrk="1" latinLnBrk="0" hangingPunct="1">
              <a:lnSpc>
                <a:spcPct val="90000"/>
              </a:lnSpc>
              <a:spcBef>
                <a:spcPts val="250"/>
              </a:spcBef>
              <a:spcAft>
                <a:spcPts val="250"/>
              </a:spcAft>
              <a:buClr>
                <a:schemeClr val="accent1"/>
              </a:buClr>
              <a:buFont typeface="Wingdings 2" pitchFamily="18" charset="2"/>
              <a:buNone/>
              <a:defRPr sz="1800" b="1" kern="1200">
                <a:solidFill>
                  <a:schemeClr val="tx1">
                    <a:lumMod val="65000"/>
                    <a:lumOff val="35000"/>
                  </a:schemeClr>
                </a:solidFill>
                <a:latin typeface="+mn-lt"/>
                <a:ea typeface="+mn-ea"/>
                <a:cs typeface="+mn-cs"/>
              </a:defRPr>
            </a:lvl3pPr>
            <a:lvl4pPr marL="1371600" indent="0" algn="l" defTabSz="914400" rtl="0" eaLnBrk="1" latinLnBrk="0" hangingPunct="1">
              <a:lnSpc>
                <a:spcPct val="90000"/>
              </a:lnSpc>
              <a:spcBef>
                <a:spcPts val="250"/>
              </a:spcBef>
              <a:spcAft>
                <a:spcPts val="250"/>
              </a:spcAft>
              <a:buClr>
                <a:schemeClr val="accent1"/>
              </a:buClr>
              <a:buFont typeface="Wingdings 2" pitchFamily="18" charset="2"/>
              <a:buNone/>
              <a:defRPr sz="1600" b="1" kern="1200">
                <a:solidFill>
                  <a:schemeClr val="tx1">
                    <a:lumMod val="65000"/>
                    <a:lumOff val="35000"/>
                  </a:schemeClr>
                </a:solidFill>
                <a:latin typeface="+mn-lt"/>
                <a:ea typeface="+mn-ea"/>
                <a:cs typeface="+mn-cs"/>
              </a:defRPr>
            </a:lvl4pPr>
            <a:lvl5pPr marL="1828800" indent="0" algn="l" defTabSz="914400" rtl="0" eaLnBrk="1" latinLnBrk="0" hangingPunct="1">
              <a:lnSpc>
                <a:spcPct val="90000"/>
              </a:lnSpc>
              <a:spcBef>
                <a:spcPts val="250"/>
              </a:spcBef>
              <a:spcAft>
                <a:spcPts val="250"/>
              </a:spcAft>
              <a:buClr>
                <a:schemeClr val="accent1"/>
              </a:buClr>
              <a:buFont typeface="Wingdings 2" pitchFamily="18" charset="2"/>
              <a:buNone/>
              <a:defRPr sz="1600" b="1" kern="1200">
                <a:solidFill>
                  <a:schemeClr val="tx1">
                    <a:lumMod val="65000"/>
                    <a:lumOff val="35000"/>
                  </a:schemeClr>
                </a:solidFill>
                <a:latin typeface="+mn-lt"/>
                <a:ea typeface="+mn-ea"/>
                <a:cs typeface="+mn-cs"/>
              </a:defRPr>
            </a:lvl5pPr>
            <a:lvl6pPr marL="2286000" indent="0" algn="l" defTabSz="914400" rtl="0" eaLnBrk="1" latinLnBrk="0" hangingPunct="1">
              <a:lnSpc>
                <a:spcPct val="90000"/>
              </a:lnSpc>
              <a:spcBef>
                <a:spcPts val="250"/>
              </a:spcBef>
              <a:spcAft>
                <a:spcPts val="250"/>
              </a:spcAft>
              <a:buClr>
                <a:schemeClr val="accent1"/>
              </a:buClr>
              <a:buFont typeface="Wingdings 2" pitchFamily="18" charset="2"/>
              <a:buNone/>
              <a:defRPr sz="1600" b="1" kern="1200">
                <a:solidFill>
                  <a:schemeClr val="tx1">
                    <a:lumMod val="65000"/>
                    <a:lumOff val="35000"/>
                  </a:schemeClr>
                </a:solidFill>
                <a:latin typeface="+mn-lt"/>
                <a:ea typeface="+mn-ea"/>
                <a:cs typeface="+mn-cs"/>
              </a:defRPr>
            </a:lvl6pPr>
            <a:lvl7pPr marL="2743200" indent="0" algn="l" defTabSz="914400" rtl="0" eaLnBrk="1" latinLnBrk="0" hangingPunct="1">
              <a:lnSpc>
                <a:spcPct val="90000"/>
              </a:lnSpc>
              <a:spcBef>
                <a:spcPts val="250"/>
              </a:spcBef>
              <a:spcAft>
                <a:spcPts val="250"/>
              </a:spcAft>
              <a:buClr>
                <a:schemeClr val="accent1"/>
              </a:buClr>
              <a:buFont typeface="Wingdings 2" pitchFamily="18" charset="2"/>
              <a:buNone/>
              <a:defRPr sz="1600" b="1" kern="1200">
                <a:solidFill>
                  <a:schemeClr val="tx1">
                    <a:lumMod val="65000"/>
                    <a:lumOff val="35000"/>
                  </a:schemeClr>
                </a:solidFill>
                <a:latin typeface="+mn-lt"/>
                <a:ea typeface="+mn-ea"/>
                <a:cs typeface="+mn-cs"/>
              </a:defRPr>
            </a:lvl7pPr>
            <a:lvl8pPr marL="3200400" indent="0" algn="l" defTabSz="914400" rtl="0" eaLnBrk="1" latinLnBrk="0" hangingPunct="1">
              <a:lnSpc>
                <a:spcPct val="90000"/>
              </a:lnSpc>
              <a:spcBef>
                <a:spcPts val="250"/>
              </a:spcBef>
              <a:spcAft>
                <a:spcPts val="250"/>
              </a:spcAft>
              <a:buClr>
                <a:schemeClr val="accent1"/>
              </a:buClr>
              <a:buFont typeface="Wingdings 2" pitchFamily="18" charset="2"/>
              <a:buNone/>
              <a:defRPr sz="1600" b="1" kern="1200">
                <a:solidFill>
                  <a:schemeClr val="tx1">
                    <a:lumMod val="65000"/>
                    <a:lumOff val="35000"/>
                  </a:schemeClr>
                </a:solidFill>
                <a:latin typeface="+mn-lt"/>
                <a:ea typeface="+mn-ea"/>
                <a:cs typeface="+mn-cs"/>
              </a:defRPr>
            </a:lvl8pPr>
            <a:lvl9pPr marL="3657600" indent="0" algn="l" defTabSz="914400" rtl="0" eaLnBrk="1" latinLnBrk="0" hangingPunct="1">
              <a:lnSpc>
                <a:spcPct val="90000"/>
              </a:lnSpc>
              <a:spcBef>
                <a:spcPts val="250"/>
              </a:spcBef>
              <a:spcAft>
                <a:spcPts val="250"/>
              </a:spcAft>
              <a:buClr>
                <a:schemeClr val="accent1"/>
              </a:buClr>
              <a:buFont typeface="Wingdings 2" pitchFamily="18" charset="2"/>
              <a:buNone/>
              <a:defRPr sz="1600" b="1" kern="1200">
                <a:solidFill>
                  <a:schemeClr val="tx1">
                    <a:lumMod val="65000"/>
                    <a:lumOff val="35000"/>
                  </a:schemeClr>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
                <a:srgbClr val="1D5692"/>
              </a:buClr>
              <a:buSzTx/>
              <a:buFont typeface="Wingdings 2" pitchFamily="18" charset="2"/>
              <a:buNone/>
              <a:tabLst/>
              <a:defRPr/>
            </a:pPr>
            <a:r>
              <a:rPr kumimoji="0" lang="en-US" sz="2800" b="1" i="0" u="none" strike="noStrike" kern="1200" cap="none" spc="0" normalizeH="0" baseline="0" noProof="0" dirty="0">
                <a:ln>
                  <a:noFill/>
                </a:ln>
                <a:solidFill>
                  <a:schemeClr val="tx1"/>
                </a:solidFill>
                <a:effectLst/>
                <a:uLnTx/>
                <a:uFillTx/>
                <a:ea typeface="Malgun Gothic Semilight" panose="020B0502040204020203" pitchFamily="34" charset="-128"/>
                <a:cs typeface="Malgun Gothic Semilight" panose="020B0502040204020203" pitchFamily="34" charset="-128"/>
              </a:rPr>
              <a:t>By Sector</a:t>
            </a:r>
            <a:endParaRPr kumimoji="0" lang="en-US" sz="3200" b="1" i="0" u="none" strike="noStrike" kern="1200" cap="none" spc="0" normalizeH="0" baseline="0" noProof="0" dirty="0">
              <a:ln>
                <a:noFill/>
              </a:ln>
              <a:solidFill>
                <a:schemeClr val="tx1"/>
              </a:solidFill>
              <a:effectLst/>
              <a:uLnTx/>
              <a:uFillTx/>
              <a:ea typeface="Malgun Gothic Semilight" panose="020B0502040204020203" pitchFamily="34" charset="-128"/>
              <a:cs typeface="Malgun Gothic Semilight" panose="020B0502040204020203" pitchFamily="34" charset="-128"/>
            </a:endParaRPr>
          </a:p>
        </p:txBody>
      </p:sp>
      <p:graphicFrame>
        <p:nvGraphicFramePr>
          <p:cNvPr id="5" name="Chart 4">
            <a:extLst>
              <a:ext uri="{FF2B5EF4-FFF2-40B4-BE49-F238E27FC236}">
                <a16:creationId xmlns:a16="http://schemas.microsoft.com/office/drawing/2014/main" id="{A4422CEC-FDF0-16BC-A9F4-9AAD8978BA34}"/>
              </a:ext>
            </a:extLst>
          </p:cNvPr>
          <p:cNvGraphicFramePr/>
          <p:nvPr>
            <p:extLst>
              <p:ext uri="{D42A27DB-BD31-4B8C-83A1-F6EECF244321}">
                <p14:modId xmlns:p14="http://schemas.microsoft.com/office/powerpoint/2010/main" val="2177640660"/>
              </p:ext>
            </p:extLst>
          </p:nvPr>
        </p:nvGraphicFramePr>
        <p:xfrm>
          <a:off x="3392081" y="-65019"/>
          <a:ext cx="3622351" cy="669004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a:extLst>
              <a:ext uri="{FF2B5EF4-FFF2-40B4-BE49-F238E27FC236}">
                <a16:creationId xmlns:a16="http://schemas.microsoft.com/office/drawing/2014/main" id="{73DC86DB-709E-9F00-A7DA-97C207D55176}"/>
              </a:ext>
            </a:extLst>
          </p:cNvPr>
          <p:cNvGraphicFramePr/>
          <p:nvPr>
            <p:extLst>
              <p:ext uri="{D42A27DB-BD31-4B8C-83A1-F6EECF244321}">
                <p14:modId xmlns:p14="http://schemas.microsoft.com/office/powerpoint/2010/main" val="952684810"/>
              </p:ext>
            </p:extLst>
          </p:nvPr>
        </p:nvGraphicFramePr>
        <p:xfrm>
          <a:off x="7885084" y="719666"/>
          <a:ext cx="3115708" cy="541866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5019297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897E58-4D94-428C-923D-DCFAE9830E11}"/>
              </a:ext>
            </a:extLst>
          </p:cNvPr>
          <p:cNvSpPr>
            <a:spLocks noGrp="1"/>
          </p:cNvSpPr>
          <p:nvPr>
            <p:ph type="title"/>
          </p:nvPr>
        </p:nvSpPr>
        <p:spPr>
          <a:xfrm>
            <a:off x="104722" y="1123837"/>
            <a:ext cx="3248078" cy="4601183"/>
          </a:xfrm>
        </p:spPr>
        <p:txBody>
          <a:bodyPr>
            <a:normAutofit/>
          </a:bodyPr>
          <a:lstStyle/>
          <a:p>
            <a:r>
              <a:rPr lang="en-US" sz="4400" dirty="0">
                <a:latin typeface="+mn-lt"/>
              </a:rPr>
              <a:t>2025</a:t>
            </a:r>
            <a:br>
              <a:rPr lang="en-US" sz="4400" dirty="0">
                <a:latin typeface="+mn-lt"/>
              </a:rPr>
            </a:br>
            <a:r>
              <a:rPr lang="en-US" sz="4400" dirty="0">
                <a:latin typeface="+mn-lt"/>
              </a:rPr>
              <a:t>Associate</a:t>
            </a:r>
            <a:br>
              <a:rPr lang="en-US" sz="4400" dirty="0">
                <a:latin typeface="+mn-lt"/>
              </a:rPr>
            </a:br>
            <a:r>
              <a:rPr lang="en-US" sz="4400" dirty="0">
                <a:latin typeface="+mn-lt"/>
              </a:rPr>
              <a:t>Membership</a:t>
            </a:r>
            <a:br>
              <a:rPr lang="en-US" sz="4400" dirty="0">
                <a:latin typeface="+mn-lt"/>
              </a:rPr>
            </a:br>
            <a:r>
              <a:rPr lang="en-US" sz="4400" dirty="0">
                <a:latin typeface="+mn-lt"/>
              </a:rPr>
              <a:t>(40)</a:t>
            </a:r>
          </a:p>
        </p:txBody>
      </p:sp>
      <p:grpSp>
        <p:nvGrpSpPr>
          <p:cNvPr id="10" name="Group 9">
            <a:extLst>
              <a:ext uri="{FF2B5EF4-FFF2-40B4-BE49-F238E27FC236}">
                <a16:creationId xmlns:a16="http://schemas.microsoft.com/office/drawing/2014/main" id="{35F18C5B-C7DC-7F73-9BC5-FDFC9029CA5B}"/>
              </a:ext>
            </a:extLst>
          </p:cNvPr>
          <p:cNvGrpSpPr/>
          <p:nvPr/>
        </p:nvGrpSpPr>
        <p:grpSpPr>
          <a:xfrm>
            <a:off x="104721" y="6281978"/>
            <a:ext cx="3876472" cy="347548"/>
            <a:chOff x="104721" y="6281978"/>
            <a:chExt cx="3876472" cy="347548"/>
          </a:xfrm>
        </p:grpSpPr>
        <p:pic>
          <p:nvPicPr>
            <p:cNvPr id="15" name="Picture 14">
              <a:extLst>
                <a:ext uri="{FF2B5EF4-FFF2-40B4-BE49-F238E27FC236}">
                  <a16:creationId xmlns:a16="http://schemas.microsoft.com/office/drawing/2014/main" id="{44341A7E-861E-C0B6-0A7E-967F3E843C7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4721" y="6281978"/>
              <a:ext cx="984069" cy="347548"/>
            </a:xfrm>
            <a:prstGeom prst="rect">
              <a:avLst/>
            </a:prstGeom>
          </p:spPr>
        </p:pic>
        <p:sp>
          <p:nvSpPr>
            <p:cNvPr id="16" name="TextBox 15">
              <a:extLst>
                <a:ext uri="{FF2B5EF4-FFF2-40B4-BE49-F238E27FC236}">
                  <a16:creationId xmlns:a16="http://schemas.microsoft.com/office/drawing/2014/main" id="{01182FF3-0F9C-972C-9477-B44F6B1B86C0}"/>
                </a:ext>
              </a:extLst>
            </p:cNvPr>
            <p:cNvSpPr txBox="1"/>
            <p:nvPr/>
          </p:nvSpPr>
          <p:spPr>
            <a:xfrm>
              <a:off x="1255190" y="6286475"/>
              <a:ext cx="2726003"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lumMod val="50000"/>
                      <a:lumOff val="50000"/>
                    </a:prstClr>
                  </a:solidFill>
                  <a:effectLst/>
                  <a:uLnTx/>
                  <a:uFillTx/>
                  <a:latin typeface="Garamond" panose="02020404030301010803" pitchFamily="18" charset="0"/>
                  <a:ea typeface="+mn-ea"/>
                  <a:cs typeface="+mn-cs"/>
                </a:rPr>
                <a:t>Educate. Advocate. Connect.</a:t>
              </a:r>
            </a:p>
          </p:txBody>
        </p:sp>
      </p:grpSp>
      <p:pic>
        <p:nvPicPr>
          <p:cNvPr id="6" name="Picture 5">
            <a:extLst>
              <a:ext uri="{FF2B5EF4-FFF2-40B4-BE49-F238E27FC236}">
                <a16:creationId xmlns:a16="http://schemas.microsoft.com/office/drawing/2014/main" id="{9104637E-D81E-2B71-69B1-FAD703851D5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4341131" y="235831"/>
            <a:ext cx="6389198" cy="6389198"/>
          </a:xfrm>
          <a:prstGeom prst="rect">
            <a:avLst/>
          </a:prstGeom>
          <a:noFill/>
          <a:ln>
            <a:noFill/>
          </a:ln>
        </p:spPr>
      </p:pic>
    </p:spTree>
    <p:extLst>
      <p:ext uri="{BB962C8B-B14F-4D97-AF65-F5344CB8AC3E}">
        <p14:creationId xmlns:p14="http://schemas.microsoft.com/office/powerpoint/2010/main" val="8027374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68AF04-10D2-4621-896B-953E513853C1}"/>
              </a:ext>
            </a:extLst>
          </p:cNvPr>
          <p:cNvSpPr>
            <a:spLocks noGrp="1"/>
          </p:cNvSpPr>
          <p:nvPr>
            <p:ph type="title"/>
          </p:nvPr>
        </p:nvSpPr>
        <p:spPr/>
        <p:txBody>
          <a:bodyPr>
            <a:normAutofit/>
          </a:bodyPr>
          <a:lstStyle/>
          <a:p>
            <a:r>
              <a:rPr lang="en-US" sz="6000" dirty="0">
                <a:latin typeface="+mn-lt"/>
              </a:rPr>
              <a:t>Agenda</a:t>
            </a:r>
          </a:p>
        </p:txBody>
      </p:sp>
      <p:sp>
        <p:nvSpPr>
          <p:cNvPr id="3" name="Content Placeholder 2">
            <a:extLst>
              <a:ext uri="{FF2B5EF4-FFF2-40B4-BE49-F238E27FC236}">
                <a16:creationId xmlns:a16="http://schemas.microsoft.com/office/drawing/2014/main" id="{86394CDA-22C2-4841-B3DB-5EEC8D1A7E65}"/>
              </a:ext>
            </a:extLst>
          </p:cNvPr>
          <p:cNvSpPr>
            <a:spLocks noGrp="1"/>
          </p:cNvSpPr>
          <p:nvPr>
            <p:ph idx="1"/>
          </p:nvPr>
        </p:nvSpPr>
        <p:spPr/>
        <p:txBody>
          <a:bodyPr/>
          <a:lstStyle/>
          <a:p>
            <a:endParaRPr lang="en-US" sz="2800" dirty="0">
              <a:latin typeface="Malgun Gothic Semilight" panose="020B0502040204020203" pitchFamily="34" charset="-128"/>
              <a:ea typeface="Malgun Gothic Semilight" panose="020B0502040204020203" pitchFamily="34" charset="-128"/>
              <a:cs typeface="Malgun Gothic Semilight" panose="020B0502040204020203" pitchFamily="34" charset="-128"/>
            </a:endParaRPr>
          </a:p>
          <a:p>
            <a:r>
              <a:rPr lang="en-US" sz="2800" dirty="0">
                <a:solidFill>
                  <a:schemeClr val="tx1"/>
                </a:solidFill>
                <a:ea typeface="Malgun Gothic Semilight" panose="020B0502040204020203" pitchFamily="34" charset="-128"/>
                <a:cs typeface="Malgun Gothic Semilight" panose="020B0502040204020203" pitchFamily="34" charset="-128"/>
              </a:rPr>
              <a:t>Call to Order</a:t>
            </a:r>
          </a:p>
          <a:p>
            <a:r>
              <a:rPr lang="en-US" sz="2800" dirty="0">
                <a:solidFill>
                  <a:schemeClr val="tx1"/>
                </a:solidFill>
                <a:ea typeface="Malgun Gothic Semilight" panose="020B0502040204020203" pitchFamily="34" charset="-128"/>
                <a:cs typeface="Malgun Gothic Semilight" panose="020B0502040204020203" pitchFamily="34" charset="-128"/>
              </a:rPr>
              <a:t>Approval of June 5, 2025 Minutes*</a:t>
            </a:r>
          </a:p>
          <a:p>
            <a:r>
              <a:rPr lang="en-US" sz="2800" dirty="0">
                <a:solidFill>
                  <a:schemeClr val="tx1"/>
                </a:solidFill>
                <a:ea typeface="Malgun Gothic Semilight" panose="020B0502040204020203" pitchFamily="34" charset="-128"/>
                <a:cs typeface="Malgun Gothic Semilight" panose="020B0502040204020203" pitchFamily="34" charset="-128"/>
              </a:rPr>
              <a:t>Recognition of Board Service</a:t>
            </a:r>
          </a:p>
          <a:p>
            <a:r>
              <a:rPr lang="en-US" sz="2800" dirty="0">
                <a:solidFill>
                  <a:schemeClr val="tx1"/>
                </a:solidFill>
                <a:ea typeface="Malgun Gothic Semilight" panose="020B0502040204020203" pitchFamily="34" charset="-128"/>
                <a:cs typeface="Malgun Gothic Semilight" panose="020B0502040204020203" pitchFamily="34" charset="-128"/>
              </a:rPr>
              <a:t>Returning Board Members</a:t>
            </a:r>
          </a:p>
          <a:p>
            <a:r>
              <a:rPr lang="en-US" sz="2800" dirty="0">
                <a:solidFill>
                  <a:schemeClr val="tx1"/>
                </a:solidFill>
                <a:ea typeface="Malgun Gothic Semilight" panose="020B0502040204020203" pitchFamily="34" charset="-128"/>
                <a:cs typeface="Malgun Gothic Semilight" panose="020B0502040204020203" pitchFamily="34" charset="-128"/>
              </a:rPr>
              <a:t>New Board Members Nominations</a:t>
            </a:r>
          </a:p>
          <a:p>
            <a:r>
              <a:rPr lang="en-US" sz="2800" dirty="0">
                <a:solidFill>
                  <a:schemeClr val="tx1"/>
                </a:solidFill>
                <a:ea typeface="Malgun Gothic Semilight" panose="020B0502040204020203" pitchFamily="34" charset="-128"/>
                <a:cs typeface="Malgun Gothic Semilight" panose="020B0502040204020203" pitchFamily="34" charset="-128"/>
              </a:rPr>
              <a:t>Year in Review</a:t>
            </a:r>
          </a:p>
          <a:p>
            <a:r>
              <a:rPr lang="en-US" sz="2800" dirty="0">
                <a:solidFill>
                  <a:schemeClr val="tx1"/>
                </a:solidFill>
                <a:ea typeface="Malgun Gothic Semilight" panose="020B0502040204020203" pitchFamily="34" charset="-128"/>
                <a:cs typeface="Malgun Gothic Semilight" panose="020B0502040204020203" pitchFamily="34" charset="-128"/>
              </a:rPr>
              <a:t>Looking Forward</a:t>
            </a:r>
          </a:p>
          <a:p>
            <a:r>
              <a:rPr lang="en-US" sz="2800" dirty="0">
                <a:solidFill>
                  <a:schemeClr val="tx1"/>
                </a:solidFill>
                <a:ea typeface="Malgun Gothic Semilight" panose="020B0502040204020203" pitchFamily="34" charset="-128"/>
                <a:cs typeface="Malgun Gothic Semilight" panose="020B0502040204020203" pitchFamily="34" charset="-128"/>
              </a:rPr>
              <a:t>Adjourn</a:t>
            </a:r>
          </a:p>
          <a:p>
            <a:endParaRPr lang="en-US" dirty="0"/>
          </a:p>
        </p:txBody>
      </p:sp>
      <p:grpSp>
        <p:nvGrpSpPr>
          <p:cNvPr id="7" name="Group 6">
            <a:extLst>
              <a:ext uri="{FF2B5EF4-FFF2-40B4-BE49-F238E27FC236}">
                <a16:creationId xmlns:a16="http://schemas.microsoft.com/office/drawing/2014/main" id="{15A6E716-4CAE-42E8-814A-1C014A0B39E7}"/>
              </a:ext>
            </a:extLst>
          </p:cNvPr>
          <p:cNvGrpSpPr/>
          <p:nvPr/>
        </p:nvGrpSpPr>
        <p:grpSpPr>
          <a:xfrm>
            <a:off x="252919" y="6286475"/>
            <a:ext cx="3810560" cy="338554"/>
            <a:chOff x="104721" y="6286475"/>
            <a:chExt cx="3962029" cy="338554"/>
          </a:xfrm>
        </p:grpSpPr>
        <p:pic>
          <p:nvPicPr>
            <p:cNvPr id="5" name="Picture 4">
              <a:extLst>
                <a:ext uri="{FF2B5EF4-FFF2-40B4-BE49-F238E27FC236}">
                  <a16:creationId xmlns:a16="http://schemas.microsoft.com/office/drawing/2014/main" id="{6937E242-E598-473B-BCD3-E781FB87135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4721" y="6288622"/>
              <a:ext cx="984069" cy="334261"/>
            </a:xfrm>
            <a:prstGeom prst="rect">
              <a:avLst/>
            </a:prstGeom>
          </p:spPr>
        </p:pic>
        <p:sp>
          <p:nvSpPr>
            <p:cNvPr id="6" name="TextBox 5">
              <a:extLst>
                <a:ext uri="{FF2B5EF4-FFF2-40B4-BE49-F238E27FC236}">
                  <a16:creationId xmlns:a16="http://schemas.microsoft.com/office/drawing/2014/main" id="{ED62172F-0080-4760-BD88-371282764F37}"/>
                </a:ext>
              </a:extLst>
            </p:cNvPr>
            <p:cNvSpPr txBox="1"/>
            <p:nvPr/>
          </p:nvSpPr>
          <p:spPr>
            <a:xfrm>
              <a:off x="1255190" y="6286475"/>
              <a:ext cx="2811560"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lumMod val="50000"/>
                      <a:lumOff val="50000"/>
                    </a:prstClr>
                  </a:solidFill>
                  <a:effectLst/>
                  <a:uLnTx/>
                  <a:uFillTx/>
                  <a:latin typeface="Garamond" panose="02020404030301010803" pitchFamily="18" charset="0"/>
                  <a:ea typeface="+mn-ea"/>
                  <a:cs typeface="+mn-cs"/>
                </a:rPr>
                <a:t>Educate. Advocate. Connect.</a:t>
              </a:r>
            </a:p>
          </p:txBody>
        </p:sp>
      </p:grpSp>
    </p:spTree>
    <p:extLst>
      <p:ext uri="{BB962C8B-B14F-4D97-AF65-F5344CB8AC3E}">
        <p14:creationId xmlns:p14="http://schemas.microsoft.com/office/powerpoint/2010/main" val="38743406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236E07-72B7-435D-8C55-A85B38175988}"/>
              </a:ext>
            </a:extLst>
          </p:cNvPr>
          <p:cNvSpPr>
            <a:spLocks noGrp="1"/>
          </p:cNvSpPr>
          <p:nvPr>
            <p:ph type="title"/>
          </p:nvPr>
        </p:nvSpPr>
        <p:spPr/>
        <p:txBody>
          <a:bodyPr>
            <a:normAutofit/>
          </a:bodyPr>
          <a:lstStyle/>
          <a:p>
            <a:r>
              <a:rPr lang="en-US" sz="6000" dirty="0">
                <a:latin typeface="+mn-lt"/>
              </a:rPr>
              <a:t>Educate</a:t>
            </a:r>
          </a:p>
        </p:txBody>
      </p:sp>
      <p:sp>
        <p:nvSpPr>
          <p:cNvPr id="3" name="Content Placeholder 2">
            <a:extLst>
              <a:ext uri="{FF2B5EF4-FFF2-40B4-BE49-F238E27FC236}">
                <a16:creationId xmlns:a16="http://schemas.microsoft.com/office/drawing/2014/main" id="{9B42B19B-8523-4BAC-96DE-8E66C955FE05}"/>
              </a:ext>
            </a:extLst>
          </p:cNvPr>
          <p:cNvSpPr>
            <a:spLocks noGrp="1"/>
          </p:cNvSpPr>
          <p:nvPr>
            <p:ph idx="1"/>
          </p:nvPr>
        </p:nvSpPr>
        <p:spPr>
          <a:xfrm>
            <a:off x="3635753" y="722702"/>
            <a:ext cx="7957888" cy="5678098"/>
          </a:xfrm>
        </p:spPr>
        <p:txBody>
          <a:bodyPr>
            <a:noAutofit/>
          </a:bodyPr>
          <a:lstStyle/>
          <a:p>
            <a:pPr marL="0" marR="0" lvl="0" indent="0">
              <a:spcBef>
                <a:spcPts val="0"/>
              </a:spcBef>
              <a:spcAft>
                <a:spcPts val="600"/>
              </a:spcAft>
              <a:buNone/>
            </a:pPr>
            <a:r>
              <a:rPr lang="en-US" sz="2900" b="1" dirty="0">
                <a:solidFill>
                  <a:schemeClr val="tx1"/>
                </a:solidFill>
                <a:effectLst/>
                <a:ea typeface="Malgun Gothic Semilight" panose="020B0502040204020203" pitchFamily="34" charset="-128"/>
                <a:cs typeface="Malgun Gothic Semilight" panose="020B0502040204020203" pitchFamily="34" charset="-128"/>
              </a:rPr>
              <a:t>Provide a variety of learning opportunities, sector news and best practice resources:</a:t>
            </a:r>
          </a:p>
          <a:p>
            <a:pPr>
              <a:buFont typeface="Arial" panose="020B0604020202020204" pitchFamily="34" charset="0"/>
              <a:buChar char="•"/>
            </a:pPr>
            <a:r>
              <a:rPr lang="en-US" sz="1800" b="0" i="0" dirty="0">
                <a:solidFill>
                  <a:srgbClr val="000000"/>
                </a:solidFill>
                <a:effectLst/>
              </a:rPr>
              <a:t>Held the annual Nonprofit Leadership Conference in Fargo with over 100 attendees. </a:t>
            </a:r>
            <a:endParaRPr lang="en-US" sz="1800" dirty="0"/>
          </a:p>
          <a:p>
            <a:pPr>
              <a:buFont typeface="Arial" panose="020B0604020202020204" pitchFamily="34" charset="0"/>
              <a:buChar char="•"/>
            </a:pPr>
            <a:r>
              <a:rPr lang="en-US" sz="1800" b="0" i="0" dirty="0">
                <a:solidFill>
                  <a:srgbClr val="000000"/>
                </a:solidFill>
                <a:effectLst/>
              </a:rPr>
              <a:t>Shared more than 100 learning opportunities offered by partners, quarterly Firespring learning opportunities;</a:t>
            </a:r>
            <a:r>
              <a:rPr lang="en-US" sz="1800" dirty="0">
                <a:solidFill>
                  <a:srgbClr val="000000"/>
                </a:solidFill>
              </a:rPr>
              <a:t> </a:t>
            </a:r>
            <a:r>
              <a:rPr lang="en-US" sz="1800" dirty="0" err="1">
                <a:solidFill>
                  <a:srgbClr val="000000"/>
                </a:solidFill>
              </a:rPr>
              <a:t>Grantstation</a:t>
            </a:r>
            <a:r>
              <a:rPr lang="en-US" sz="1800" dirty="0">
                <a:solidFill>
                  <a:srgbClr val="000000"/>
                </a:solidFill>
              </a:rPr>
              <a:t> programs</a:t>
            </a:r>
            <a:r>
              <a:rPr lang="en-US" sz="1800" b="0" i="0" dirty="0">
                <a:solidFill>
                  <a:srgbClr val="000000"/>
                </a:solidFill>
                <a:effectLst/>
              </a:rPr>
              <a:t>; </a:t>
            </a:r>
            <a:r>
              <a:rPr lang="en-US" sz="1800" b="0" i="0" dirty="0" err="1">
                <a:solidFill>
                  <a:srgbClr val="000000"/>
                </a:solidFill>
                <a:effectLst/>
              </a:rPr>
              <a:t>MindEdge</a:t>
            </a:r>
            <a:r>
              <a:rPr lang="en-US" sz="1800" b="0" i="0" dirty="0">
                <a:solidFill>
                  <a:srgbClr val="000000"/>
                </a:solidFill>
                <a:effectLst/>
              </a:rPr>
              <a:t> programs; and much more. </a:t>
            </a:r>
            <a:endParaRPr lang="en-US" sz="1800" dirty="0"/>
          </a:p>
          <a:p>
            <a:pPr>
              <a:buFont typeface="Arial" panose="020B0604020202020204" pitchFamily="34" charset="0"/>
              <a:buChar char="•"/>
            </a:pPr>
            <a:r>
              <a:rPr lang="en-US" sz="1800" b="0" i="0" dirty="0">
                <a:solidFill>
                  <a:srgbClr val="000000"/>
                </a:solidFill>
                <a:effectLst/>
              </a:rPr>
              <a:t>Continued the monthly “Learning Lookout” education programming update.</a:t>
            </a:r>
            <a:endParaRPr lang="en-US" sz="1800" dirty="0"/>
          </a:p>
          <a:p>
            <a:pPr>
              <a:buFont typeface="Arial" panose="020B0604020202020204" pitchFamily="34" charset="0"/>
              <a:buChar char="•"/>
            </a:pPr>
            <a:r>
              <a:rPr lang="en-US" sz="1800" b="0" i="0" dirty="0">
                <a:solidFill>
                  <a:srgbClr val="000000"/>
                </a:solidFill>
                <a:effectLst/>
              </a:rPr>
              <a:t>Provided technical assistance and referrals to members and potential members. </a:t>
            </a:r>
            <a:endParaRPr lang="en-US" sz="1800" dirty="0"/>
          </a:p>
          <a:p>
            <a:pPr>
              <a:buFont typeface="Arial" panose="020B0604020202020204" pitchFamily="34" charset="0"/>
              <a:buChar char="•"/>
            </a:pPr>
            <a:r>
              <a:rPr lang="en-US" sz="1800" b="0" i="0" dirty="0">
                <a:solidFill>
                  <a:srgbClr val="000000"/>
                </a:solidFill>
                <a:effectLst/>
              </a:rPr>
              <a:t>Published the monthly Nonprofit Network newsletter and distributed information via email and social media on timely nonprofit issues.</a:t>
            </a:r>
            <a:endParaRPr lang="en-US" sz="1800" dirty="0"/>
          </a:p>
        </p:txBody>
      </p:sp>
      <p:grpSp>
        <p:nvGrpSpPr>
          <p:cNvPr id="7" name="Group 6">
            <a:extLst>
              <a:ext uri="{FF2B5EF4-FFF2-40B4-BE49-F238E27FC236}">
                <a16:creationId xmlns:a16="http://schemas.microsoft.com/office/drawing/2014/main" id="{BDDE0CE6-F8A1-9A4E-B41A-530AB355FCE0}"/>
              </a:ext>
            </a:extLst>
          </p:cNvPr>
          <p:cNvGrpSpPr/>
          <p:nvPr/>
        </p:nvGrpSpPr>
        <p:grpSpPr>
          <a:xfrm>
            <a:off x="104721" y="6281978"/>
            <a:ext cx="3876472" cy="347548"/>
            <a:chOff x="104721" y="6281978"/>
            <a:chExt cx="3876472" cy="347548"/>
          </a:xfrm>
        </p:grpSpPr>
        <p:pic>
          <p:nvPicPr>
            <p:cNvPr id="8" name="Picture 7">
              <a:extLst>
                <a:ext uri="{FF2B5EF4-FFF2-40B4-BE49-F238E27FC236}">
                  <a16:creationId xmlns:a16="http://schemas.microsoft.com/office/drawing/2014/main" id="{798792C8-2CF4-CD19-28E8-BA70C88E8F9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4721" y="6281978"/>
              <a:ext cx="984069" cy="347548"/>
            </a:xfrm>
            <a:prstGeom prst="rect">
              <a:avLst/>
            </a:prstGeom>
          </p:spPr>
        </p:pic>
        <p:sp>
          <p:nvSpPr>
            <p:cNvPr id="9" name="TextBox 8">
              <a:extLst>
                <a:ext uri="{FF2B5EF4-FFF2-40B4-BE49-F238E27FC236}">
                  <a16:creationId xmlns:a16="http://schemas.microsoft.com/office/drawing/2014/main" id="{DB76A3B2-7276-4E91-8A33-63C64B177A47}"/>
                </a:ext>
              </a:extLst>
            </p:cNvPr>
            <p:cNvSpPr txBox="1"/>
            <p:nvPr/>
          </p:nvSpPr>
          <p:spPr>
            <a:xfrm>
              <a:off x="1255190" y="6286475"/>
              <a:ext cx="2726003"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lumMod val="50000"/>
                      <a:lumOff val="50000"/>
                    </a:prstClr>
                  </a:solidFill>
                  <a:effectLst/>
                  <a:uLnTx/>
                  <a:uFillTx/>
                  <a:latin typeface="Garamond" panose="02020404030301010803" pitchFamily="18" charset="0"/>
                  <a:ea typeface="+mn-ea"/>
                  <a:cs typeface="+mn-cs"/>
                </a:rPr>
                <a:t>Educate. Advocate. Connect.</a:t>
              </a:r>
            </a:p>
          </p:txBody>
        </p:sp>
      </p:grpSp>
    </p:spTree>
    <p:extLst>
      <p:ext uri="{BB962C8B-B14F-4D97-AF65-F5344CB8AC3E}">
        <p14:creationId xmlns:p14="http://schemas.microsoft.com/office/powerpoint/2010/main" val="2713908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EA951-79E8-4BEE-B7E6-706B7FC857D8}"/>
              </a:ext>
            </a:extLst>
          </p:cNvPr>
          <p:cNvSpPr>
            <a:spLocks noGrp="1"/>
          </p:cNvSpPr>
          <p:nvPr>
            <p:ph type="title"/>
          </p:nvPr>
        </p:nvSpPr>
        <p:spPr/>
        <p:txBody>
          <a:bodyPr>
            <a:normAutofit/>
          </a:bodyPr>
          <a:lstStyle/>
          <a:p>
            <a:r>
              <a:rPr lang="en-US" sz="5400" dirty="0">
                <a:latin typeface="+mn-lt"/>
              </a:rPr>
              <a:t>Advocate</a:t>
            </a:r>
          </a:p>
        </p:txBody>
      </p:sp>
      <p:sp>
        <p:nvSpPr>
          <p:cNvPr id="3" name="Content Placeholder 2">
            <a:extLst>
              <a:ext uri="{FF2B5EF4-FFF2-40B4-BE49-F238E27FC236}">
                <a16:creationId xmlns:a16="http://schemas.microsoft.com/office/drawing/2014/main" id="{5C8ED7DC-B08F-4F24-AC4E-84DDDAA4A8BB}"/>
              </a:ext>
            </a:extLst>
          </p:cNvPr>
          <p:cNvSpPr>
            <a:spLocks noGrp="1"/>
          </p:cNvSpPr>
          <p:nvPr>
            <p:ph sz="half" idx="2"/>
          </p:nvPr>
        </p:nvSpPr>
        <p:spPr>
          <a:xfrm>
            <a:off x="3592674" y="929220"/>
            <a:ext cx="7857095" cy="5311980"/>
          </a:xfrm>
        </p:spPr>
        <p:txBody>
          <a:bodyPr>
            <a:normAutofit fontScale="55000" lnSpcReduction="20000"/>
          </a:bodyPr>
          <a:lstStyle/>
          <a:p>
            <a:pPr marL="0" marR="0" indent="0">
              <a:lnSpc>
                <a:spcPct val="115000"/>
              </a:lnSpc>
              <a:spcBef>
                <a:spcPts val="0"/>
              </a:spcBef>
              <a:spcAft>
                <a:spcPts val="0"/>
              </a:spcAft>
              <a:buNone/>
            </a:pPr>
            <a:r>
              <a:rPr lang="en-US" sz="5900" b="1" dirty="0">
                <a:solidFill>
                  <a:schemeClr val="tx1"/>
                </a:solidFill>
                <a:effectLst/>
                <a:ea typeface="Malgun Gothic Semilight" panose="020B0502040204020203" pitchFamily="34" charset="-128"/>
                <a:cs typeface="Malgun Gothic Semilight" panose="020B0502040204020203" pitchFamily="34" charset="-128"/>
              </a:rPr>
              <a:t>A voice for member organizations and the North Dakota nonprofit sector:</a:t>
            </a:r>
          </a:p>
          <a:p>
            <a:pPr>
              <a:buFont typeface="Arial" panose="020B0604020202020204" pitchFamily="34" charset="0"/>
              <a:buChar char="•"/>
            </a:pPr>
            <a:r>
              <a:rPr lang="en-US" sz="4400" b="0" i="0" dirty="0">
                <a:solidFill>
                  <a:srgbClr val="000000"/>
                </a:solidFill>
                <a:effectLst/>
              </a:rPr>
              <a:t>Tracked and monitored bills during North Dakota’s 69th Legislative Assembly. </a:t>
            </a:r>
            <a:endParaRPr lang="en-US" sz="4400" dirty="0"/>
          </a:p>
          <a:p>
            <a:pPr>
              <a:buFont typeface="Arial" panose="020B0604020202020204" pitchFamily="34" charset="0"/>
              <a:buChar char="•"/>
            </a:pPr>
            <a:r>
              <a:rPr lang="en-US" sz="4400" b="0" i="0" dirty="0">
                <a:solidFill>
                  <a:srgbClr val="000000"/>
                </a:solidFill>
                <a:effectLst/>
              </a:rPr>
              <a:t>Hosted Nonprofit Day at the Capitol with over 45 nonprofit organizations in attendance.</a:t>
            </a:r>
            <a:endParaRPr lang="en-US" sz="4400" dirty="0"/>
          </a:p>
          <a:p>
            <a:pPr>
              <a:buFont typeface="Arial" panose="020B0604020202020204" pitchFamily="34" charset="0"/>
              <a:buChar char="•"/>
            </a:pPr>
            <a:r>
              <a:rPr lang="en-US" sz="4400" b="0" i="0" dirty="0">
                <a:solidFill>
                  <a:srgbClr val="000000"/>
                </a:solidFill>
                <a:effectLst/>
              </a:rPr>
              <a:t>Represented nonprofits in various events</a:t>
            </a:r>
            <a:endParaRPr lang="en-US" sz="4400" dirty="0"/>
          </a:p>
          <a:p>
            <a:pPr>
              <a:buFont typeface="Arial" panose="020B0604020202020204" pitchFamily="34" charset="0"/>
              <a:buChar char="•"/>
            </a:pPr>
            <a:r>
              <a:rPr lang="en-US" sz="4400" b="0" i="0" dirty="0">
                <a:solidFill>
                  <a:srgbClr val="000000"/>
                </a:solidFill>
                <a:effectLst/>
              </a:rPr>
              <a:t>Sold and distributed the Nonprofit Advocacy toolkit.</a:t>
            </a:r>
            <a:endParaRPr lang="en-US" sz="4400" dirty="0"/>
          </a:p>
          <a:p>
            <a:pPr>
              <a:buFont typeface="Arial" panose="020B0604020202020204" pitchFamily="34" charset="0"/>
              <a:buChar char="•"/>
            </a:pPr>
            <a:r>
              <a:rPr lang="en-US" sz="4400" b="0" i="0" dirty="0">
                <a:solidFill>
                  <a:srgbClr val="000000"/>
                </a:solidFill>
                <a:effectLst/>
              </a:rPr>
              <a:t>Continued to bring members weekly </a:t>
            </a:r>
            <a:r>
              <a:rPr lang="en-US" sz="4400" dirty="0">
                <a:solidFill>
                  <a:srgbClr val="000000"/>
                </a:solidFill>
              </a:rPr>
              <a:t>updates during legislative session.</a:t>
            </a:r>
            <a:endParaRPr lang="en-US" sz="4400" dirty="0"/>
          </a:p>
          <a:p>
            <a:pPr>
              <a:buFont typeface="Arial" panose="020B0604020202020204" pitchFamily="34" charset="0"/>
              <a:buChar char="•"/>
            </a:pPr>
            <a:r>
              <a:rPr lang="en-US" sz="4400" b="0" i="0" dirty="0">
                <a:solidFill>
                  <a:srgbClr val="000000"/>
                </a:solidFill>
                <a:effectLst/>
              </a:rPr>
              <a:t>Marketed and distributed the North Dakota Nonprofit Sector Report.</a:t>
            </a:r>
            <a:endParaRPr lang="en-US" sz="4400" dirty="0"/>
          </a:p>
          <a:p>
            <a:pPr>
              <a:buFont typeface="Arial" panose="020B0604020202020204" pitchFamily="34" charset="0"/>
              <a:buChar char="•"/>
            </a:pPr>
            <a:r>
              <a:rPr lang="en-US" sz="4400" b="0" i="0" dirty="0">
                <a:solidFill>
                  <a:srgbClr val="000000"/>
                </a:solidFill>
                <a:effectLst/>
              </a:rPr>
              <a:t>Championed the sector on National Nonprofit Day on Aug. 17.</a:t>
            </a:r>
            <a:endParaRPr lang="en-US" sz="4400" dirty="0"/>
          </a:p>
          <a:p>
            <a:pPr marL="0" marR="0">
              <a:spcBef>
                <a:spcPts val="0"/>
              </a:spcBef>
              <a:spcAft>
                <a:spcPts val="0"/>
              </a:spcAft>
            </a:pP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p>
            <a:pPr lvl="1"/>
            <a:endParaRPr lang="en-US" dirty="0"/>
          </a:p>
          <a:p>
            <a:pPr lvl="1"/>
            <a:endParaRPr lang="en-US" dirty="0"/>
          </a:p>
        </p:txBody>
      </p:sp>
      <p:grpSp>
        <p:nvGrpSpPr>
          <p:cNvPr id="11" name="Group 10">
            <a:extLst>
              <a:ext uri="{FF2B5EF4-FFF2-40B4-BE49-F238E27FC236}">
                <a16:creationId xmlns:a16="http://schemas.microsoft.com/office/drawing/2014/main" id="{0132B23A-CAE9-ADD9-761A-4E80EE973698}"/>
              </a:ext>
            </a:extLst>
          </p:cNvPr>
          <p:cNvGrpSpPr/>
          <p:nvPr/>
        </p:nvGrpSpPr>
        <p:grpSpPr>
          <a:xfrm>
            <a:off x="104721" y="6281978"/>
            <a:ext cx="3876472" cy="347548"/>
            <a:chOff x="104721" y="6281978"/>
            <a:chExt cx="3876472" cy="347548"/>
          </a:xfrm>
        </p:grpSpPr>
        <p:pic>
          <p:nvPicPr>
            <p:cNvPr id="12" name="Picture 11">
              <a:extLst>
                <a:ext uri="{FF2B5EF4-FFF2-40B4-BE49-F238E27FC236}">
                  <a16:creationId xmlns:a16="http://schemas.microsoft.com/office/drawing/2014/main" id="{C3197201-F607-35D3-1D80-8DDFD170BCE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4721" y="6281978"/>
              <a:ext cx="984069" cy="347548"/>
            </a:xfrm>
            <a:prstGeom prst="rect">
              <a:avLst/>
            </a:prstGeom>
          </p:spPr>
        </p:pic>
        <p:sp>
          <p:nvSpPr>
            <p:cNvPr id="13" name="TextBox 12">
              <a:extLst>
                <a:ext uri="{FF2B5EF4-FFF2-40B4-BE49-F238E27FC236}">
                  <a16:creationId xmlns:a16="http://schemas.microsoft.com/office/drawing/2014/main" id="{22A6E732-758C-3ACD-E21A-0E60F2C83C4F}"/>
                </a:ext>
              </a:extLst>
            </p:cNvPr>
            <p:cNvSpPr txBox="1"/>
            <p:nvPr/>
          </p:nvSpPr>
          <p:spPr>
            <a:xfrm>
              <a:off x="1255190" y="6286475"/>
              <a:ext cx="2726003"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lumMod val="50000"/>
                      <a:lumOff val="50000"/>
                    </a:prstClr>
                  </a:solidFill>
                  <a:effectLst/>
                  <a:uLnTx/>
                  <a:uFillTx/>
                  <a:latin typeface="Garamond" panose="02020404030301010803" pitchFamily="18" charset="0"/>
                  <a:ea typeface="+mn-ea"/>
                  <a:cs typeface="+mn-cs"/>
                </a:rPr>
                <a:t>Educate. Advocate. Connect.</a:t>
              </a:r>
            </a:p>
          </p:txBody>
        </p:sp>
      </p:grpSp>
    </p:spTree>
    <p:extLst>
      <p:ext uri="{BB962C8B-B14F-4D97-AF65-F5344CB8AC3E}">
        <p14:creationId xmlns:p14="http://schemas.microsoft.com/office/powerpoint/2010/main" val="40282324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75D8A-2C69-4F55-B127-D4A22F1C131C}"/>
              </a:ext>
            </a:extLst>
          </p:cNvPr>
          <p:cNvSpPr>
            <a:spLocks noGrp="1"/>
          </p:cNvSpPr>
          <p:nvPr>
            <p:ph type="title"/>
          </p:nvPr>
        </p:nvSpPr>
        <p:spPr/>
        <p:txBody>
          <a:bodyPr>
            <a:normAutofit/>
          </a:bodyPr>
          <a:lstStyle/>
          <a:p>
            <a:r>
              <a:rPr lang="en-US" sz="6000" dirty="0">
                <a:latin typeface="+mn-lt"/>
              </a:rPr>
              <a:t>Connect</a:t>
            </a:r>
          </a:p>
        </p:txBody>
      </p:sp>
      <p:grpSp>
        <p:nvGrpSpPr>
          <p:cNvPr id="11" name="Group 10">
            <a:extLst>
              <a:ext uri="{FF2B5EF4-FFF2-40B4-BE49-F238E27FC236}">
                <a16:creationId xmlns:a16="http://schemas.microsoft.com/office/drawing/2014/main" id="{1DCF3AEA-0836-3C48-2225-AD461A8485F2}"/>
              </a:ext>
            </a:extLst>
          </p:cNvPr>
          <p:cNvGrpSpPr/>
          <p:nvPr/>
        </p:nvGrpSpPr>
        <p:grpSpPr>
          <a:xfrm>
            <a:off x="104721" y="6281978"/>
            <a:ext cx="3876472" cy="347548"/>
            <a:chOff x="104721" y="6281978"/>
            <a:chExt cx="3876472" cy="347548"/>
          </a:xfrm>
        </p:grpSpPr>
        <p:pic>
          <p:nvPicPr>
            <p:cNvPr id="12" name="Picture 11">
              <a:extLst>
                <a:ext uri="{FF2B5EF4-FFF2-40B4-BE49-F238E27FC236}">
                  <a16:creationId xmlns:a16="http://schemas.microsoft.com/office/drawing/2014/main" id="{8B2F5620-6781-C2BB-7E85-0BC18F5653F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4721" y="6281978"/>
              <a:ext cx="984069" cy="347548"/>
            </a:xfrm>
            <a:prstGeom prst="rect">
              <a:avLst/>
            </a:prstGeom>
          </p:spPr>
        </p:pic>
        <p:sp>
          <p:nvSpPr>
            <p:cNvPr id="13" name="TextBox 12">
              <a:extLst>
                <a:ext uri="{FF2B5EF4-FFF2-40B4-BE49-F238E27FC236}">
                  <a16:creationId xmlns:a16="http://schemas.microsoft.com/office/drawing/2014/main" id="{890ECE29-53FC-5F97-EA3B-FE7C47269480}"/>
                </a:ext>
              </a:extLst>
            </p:cNvPr>
            <p:cNvSpPr txBox="1"/>
            <p:nvPr/>
          </p:nvSpPr>
          <p:spPr>
            <a:xfrm>
              <a:off x="1255190" y="6286475"/>
              <a:ext cx="2726003"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lumMod val="50000"/>
                      <a:lumOff val="50000"/>
                    </a:prstClr>
                  </a:solidFill>
                  <a:effectLst/>
                  <a:uLnTx/>
                  <a:uFillTx/>
                  <a:latin typeface="Garamond" panose="02020404030301010803" pitchFamily="18" charset="0"/>
                  <a:ea typeface="+mn-ea"/>
                  <a:cs typeface="+mn-cs"/>
                </a:rPr>
                <a:t>Educate. Advocate. Connect.</a:t>
              </a:r>
            </a:p>
          </p:txBody>
        </p:sp>
      </p:grpSp>
      <p:sp>
        <p:nvSpPr>
          <p:cNvPr id="10" name="Content Placeholder 2">
            <a:extLst>
              <a:ext uri="{FF2B5EF4-FFF2-40B4-BE49-F238E27FC236}">
                <a16:creationId xmlns:a16="http://schemas.microsoft.com/office/drawing/2014/main" id="{93F5237E-33B3-FF3D-ED71-6A75EF400D28}"/>
              </a:ext>
            </a:extLst>
          </p:cNvPr>
          <p:cNvSpPr txBox="1">
            <a:spLocks/>
          </p:cNvSpPr>
          <p:nvPr/>
        </p:nvSpPr>
        <p:spPr>
          <a:xfrm>
            <a:off x="3620530" y="759125"/>
            <a:ext cx="7159765" cy="5296618"/>
          </a:xfrm>
          <a:prstGeom prst="rect">
            <a:avLst/>
          </a:prstGeom>
        </p:spPr>
        <p:txBody>
          <a:bodyPr>
            <a:normAutofit fontScale="92500" lnSpcReduction="10000"/>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marR="0" lvl="0" indent="0" algn="l" defTabSz="914400" rtl="0" eaLnBrk="1" fontAlgn="auto" latinLnBrk="0" hangingPunct="1">
              <a:lnSpc>
                <a:spcPct val="115000"/>
              </a:lnSpc>
              <a:spcBef>
                <a:spcPts val="0"/>
              </a:spcBef>
              <a:spcAft>
                <a:spcPts val="600"/>
              </a:spcAft>
              <a:buClr>
                <a:srgbClr val="1D5692"/>
              </a:buClr>
              <a:buSzTx/>
              <a:buFont typeface="Wingdings 2" pitchFamily="18" charset="2"/>
              <a:buNone/>
              <a:tabLst/>
              <a:defRPr/>
            </a:pPr>
            <a:r>
              <a:rPr kumimoji="0" lang="en-US" sz="2900" b="1" i="0" u="none" strike="noStrike" kern="1200" cap="none" spc="0" normalizeH="0" baseline="0" noProof="0" dirty="0">
                <a:ln>
                  <a:noFill/>
                </a:ln>
                <a:solidFill>
                  <a:schemeClr val="tx1"/>
                </a:solidFill>
                <a:effectLst/>
                <a:uLnTx/>
                <a:uFillTx/>
                <a:ea typeface="Malgun Gothic Semilight" panose="020B0502040204020203" pitchFamily="34" charset="-128"/>
                <a:cs typeface="Malgun Gothic Semilight" panose="020B0502040204020203" pitchFamily="34" charset="-128"/>
              </a:rPr>
              <a:t>A network of members throughout North Dakota and across the country:</a:t>
            </a:r>
          </a:p>
          <a:p>
            <a:pPr marL="0" marR="0" lvl="0" indent="0" algn="l" defTabSz="914400" rtl="0" eaLnBrk="1" fontAlgn="auto" latinLnBrk="0" hangingPunct="1">
              <a:lnSpc>
                <a:spcPct val="100000"/>
              </a:lnSpc>
              <a:spcBef>
                <a:spcPts val="0"/>
              </a:spcBef>
              <a:spcAft>
                <a:spcPts val="600"/>
              </a:spcAft>
              <a:buClr>
                <a:srgbClr val="1D5692"/>
              </a:buClr>
              <a:buSzTx/>
              <a:buFont typeface="Wingdings 2" pitchFamily="18" charset="2"/>
              <a:buNone/>
              <a:tabLst/>
              <a:defRPr/>
            </a:pPr>
            <a:endParaRPr kumimoji="0" lang="en-US" sz="2600" b="1" i="0" u="none" strike="noStrike" kern="1200" cap="none" spc="0" normalizeH="0" baseline="0" noProof="0" dirty="0">
              <a:ln>
                <a:noFill/>
              </a:ln>
              <a:solidFill>
                <a:schemeClr val="tx1"/>
              </a:solidFill>
              <a:effectLst/>
              <a:uLnTx/>
              <a:uFillTx/>
              <a:ea typeface="Malgun Gothic Semilight" panose="020B0502040204020203" pitchFamily="34" charset="-128"/>
              <a:cs typeface="Malgun Gothic Semilight" panose="020B0502040204020203" pitchFamily="34" charset="-128"/>
            </a:endParaRPr>
          </a:p>
          <a:p>
            <a:pPr>
              <a:buFont typeface="Arial" panose="020B0604020202020204" pitchFamily="34" charset="0"/>
              <a:buChar char="•"/>
            </a:pPr>
            <a:r>
              <a:rPr lang="en-US" sz="2000" b="0" i="0" dirty="0">
                <a:solidFill>
                  <a:srgbClr val="000000"/>
                </a:solidFill>
                <a:effectLst/>
              </a:rPr>
              <a:t>Engaged over 150 North Dakota nonprofits as member organizations and 40 businesses, government agencies and individuals as associate members. </a:t>
            </a:r>
            <a:endParaRPr lang="en-US" sz="2000" dirty="0"/>
          </a:p>
          <a:p>
            <a:pPr>
              <a:buFont typeface="Arial" panose="020B0604020202020204" pitchFamily="34" charset="0"/>
              <a:buChar char="•"/>
            </a:pPr>
            <a:r>
              <a:rPr lang="en-US" sz="2000" b="0" i="0" dirty="0">
                <a:solidFill>
                  <a:srgbClr val="000000"/>
                </a:solidFill>
                <a:effectLst/>
              </a:rPr>
              <a:t>Attended many nonprofit-related events statewide.</a:t>
            </a:r>
            <a:endParaRPr lang="en-US" sz="2000" dirty="0"/>
          </a:p>
          <a:p>
            <a:pPr>
              <a:buFont typeface="Arial" panose="020B0604020202020204" pitchFamily="34" charset="0"/>
              <a:buChar char="•"/>
            </a:pPr>
            <a:r>
              <a:rPr lang="en-US" sz="2000" b="0" i="0" dirty="0">
                <a:solidFill>
                  <a:srgbClr val="000000"/>
                </a:solidFill>
                <a:effectLst/>
              </a:rPr>
              <a:t>Posted member job openings on the website and shared via the newsletter as a free member benefit. </a:t>
            </a:r>
            <a:endParaRPr lang="en-US" sz="2000" dirty="0"/>
          </a:p>
          <a:p>
            <a:pPr>
              <a:buFont typeface="Arial" panose="020B0604020202020204" pitchFamily="34" charset="0"/>
              <a:buChar char="•"/>
            </a:pPr>
            <a:r>
              <a:rPr lang="en-US" sz="2000" b="0" i="0" dirty="0">
                <a:solidFill>
                  <a:srgbClr val="000000"/>
                </a:solidFill>
                <a:effectLst/>
              </a:rPr>
              <a:t>Offered cost-saving/preferred partner programs for members. </a:t>
            </a:r>
            <a:endParaRPr lang="en-US" sz="2000" dirty="0"/>
          </a:p>
          <a:p>
            <a:pPr>
              <a:buFont typeface="Arial" panose="020B0604020202020204" pitchFamily="34" charset="0"/>
              <a:buChar char="•"/>
            </a:pPr>
            <a:r>
              <a:rPr lang="en-US" sz="2000" b="0" i="0" dirty="0">
                <a:solidFill>
                  <a:srgbClr val="000000"/>
                </a:solidFill>
                <a:effectLst/>
              </a:rPr>
              <a:t>Connected North Dakota nonprofits to national issues through membership in the National Council of Nonprofits, the largest network of charitable nonprofits in the nation that serves to spot trends and share information critical to every nonprofits’ mission advancement.</a:t>
            </a:r>
            <a:endParaRPr lang="en-US" sz="2000" dirty="0"/>
          </a:p>
          <a:p>
            <a:pPr marL="685800" marR="0" lvl="1" indent="-182880" algn="l" defTabSz="914400" rtl="0" eaLnBrk="1" fontAlgn="auto" latinLnBrk="0" hangingPunct="1">
              <a:lnSpc>
                <a:spcPct val="90000"/>
              </a:lnSpc>
              <a:spcBef>
                <a:spcPts val="250"/>
              </a:spcBef>
              <a:spcAft>
                <a:spcPts val="250"/>
              </a:spcAft>
              <a:buClr>
                <a:srgbClr val="1D5692"/>
              </a:buClr>
              <a:buSzTx/>
              <a:buFont typeface="Wingdings 2" pitchFamily="18" charset="2"/>
              <a:buChar char=""/>
              <a:tabLst/>
              <a:defRPr/>
            </a:pPr>
            <a:endParaRPr kumimoji="0" lang="en-US" sz="1800" b="0" i="0" u="none" strike="noStrike" kern="1200" cap="none" spc="0" normalizeH="0" baseline="0" noProof="0" dirty="0">
              <a:ln>
                <a:noFill/>
              </a:ln>
              <a:solidFill>
                <a:prstClr val="black">
                  <a:lumMod val="65000"/>
                  <a:lumOff val="35000"/>
                </a:prstClr>
              </a:solidFill>
              <a:effectLst/>
              <a:uLnTx/>
              <a:uFillTx/>
              <a:latin typeface="Cambria" panose="02040503050406030204"/>
              <a:ea typeface="+mn-ea"/>
              <a:cs typeface="+mn-cs"/>
            </a:endParaRPr>
          </a:p>
        </p:txBody>
      </p:sp>
    </p:spTree>
    <p:extLst>
      <p:ext uri="{BB962C8B-B14F-4D97-AF65-F5344CB8AC3E}">
        <p14:creationId xmlns:p14="http://schemas.microsoft.com/office/powerpoint/2010/main" val="3708017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897E58-4D94-428C-923D-DCFAE9830E11}"/>
              </a:ext>
            </a:extLst>
          </p:cNvPr>
          <p:cNvSpPr>
            <a:spLocks noGrp="1"/>
          </p:cNvSpPr>
          <p:nvPr>
            <p:ph type="title"/>
          </p:nvPr>
        </p:nvSpPr>
        <p:spPr>
          <a:xfrm>
            <a:off x="104722" y="1123837"/>
            <a:ext cx="3248078" cy="4601183"/>
          </a:xfrm>
        </p:spPr>
        <p:txBody>
          <a:bodyPr>
            <a:normAutofit fontScale="90000"/>
          </a:bodyPr>
          <a:lstStyle/>
          <a:p>
            <a:r>
              <a:rPr lang="en-US" sz="4400" dirty="0">
                <a:latin typeface="+mn-lt"/>
              </a:rPr>
              <a:t>Looking Forward: </a:t>
            </a:r>
            <a:br>
              <a:rPr lang="en-US" sz="4400" dirty="0">
                <a:latin typeface="+mn-lt"/>
              </a:rPr>
            </a:br>
            <a:r>
              <a:rPr lang="en-US" sz="4400" dirty="0">
                <a:latin typeface="+mn-lt"/>
              </a:rPr>
              <a:t>NDANO Staff</a:t>
            </a:r>
            <a:br>
              <a:rPr lang="en-US" sz="4400" dirty="0">
                <a:latin typeface="+mn-lt"/>
              </a:rPr>
            </a:br>
            <a:br>
              <a:rPr lang="en-US" dirty="0">
                <a:latin typeface="+mn-lt"/>
              </a:rPr>
            </a:br>
            <a:r>
              <a:rPr lang="en-US" dirty="0">
                <a:latin typeface="+mn-lt"/>
              </a:rPr>
              <a:t>Thank you, Clearwater Communications, </a:t>
            </a:r>
            <a:br>
              <a:rPr lang="en-US" dirty="0">
                <a:latin typeface="+mn-lt"/>
              </a:rPr>
            </a:br>
            <a:br>
              <a:rPr lang="en-US" dirty="0">
                <a:latin typeface="+mn-lt"/>
              </a:rPr>
            </a:br>
            <a:r>
              <a:rPr lang="en-US" dirty="0">
                <a:latin typeface="+mn-lt"/>
              </a:rPr>
              <a:t>Hello,</a:t>
            </a:r>
            <a:r>
              <a:rPr lang="en-US" sz="4000" dirty="0">
                <a:latin typeface="+mn-lt"/>
              </a:rPr>
              <a:t> </a:t>
            </a:r>
            <a:r>
              <a:rPr lang="en-US" sz="3100" dirty="0">
                <a:latin typeface="+mn-lt"/>
              </a:rPr>
              <a:t>Kayla Deitch </a:t>
            </a:r>
            <a:endParaRPr lang="en-US" sz="4400" dirty="0">
              <a:latin typeface="+mn-lt"/>
            </a:endParaRPr>
          </a:p>
        </p:txBody>
      </p:sp>
      <p:grpSp>
        <p:nvGrpSpPr>
          <p:cNvPr id="10" name="Group 9">
            <a:extLst>
              <a:ext uri="{FF2B5EF4-FFF2-40B4-BE49-F238E27FC236}">
                <a16:creationId xmlns:a16="http://schemas.microsoft.com/office/drawing/2014/main" id="{35F18C5B-C7DC-7F73-9BC5-FDFC9029CA5B}"/>
              </a:ext>
            </a:extLst>
          </p:cNvPr>
          <p:cNvGrpSpPr/>
          <p:nvPr/>
        </p:nvGrpSpPr>
        <p:grpSpPr>
          <a:xfrm>
            <a:off x="104721" y="6281978"/>
            <a:ext cx="3876472" cy="347548"/>
            <a:chOff x="104721" y="6281978"/>
            <a:chExt cx="3876472" cy="347548"/>
          </a:xfrm>
        </p:grpSpPr>
        <p:pic>
          <p:nvPicPr>
            <p:cNvPr id="15" name="Picture 14">
              <a:extLst>
                <a:ext uri="{FF2B5EF4-FFF2-40B4-BE49-F238E27FC236}">
                  <a16:creationId xmlns:a16="http://schemas.microsoft.com/office/drawing/2014/main" id="{44341A7E-861E-C0B6-0A7E-967F3E843C7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4721" y="6281978"/>
              <a:ext cx="984069" cy="347548"/>
            </a:xfrm>
            <a:prstGeom prst="rect">
              <a:avLst/>
            </a:prstGeom>
          </p:spPr>
        </p:pic>
        <p:sp>
          <p:nvSpPr>
            <p:cNvPr id="16" name="TextBox 15">
              <a:extLst>
                <a:ext uri="{FF2B5EF4-FFF2-40B4-BE49-F238E27FC236}">
                  <a16:creationId xmlns:a16="http://schemas.microsoft.com/office/drawing/2014/main" id="{01182FF3-0F9C-972C-9477-B44F6B1B86C0}"/>
                </a:ext>
              </a:extLst>
            </p:cNvPr>
            <p:cNvSpPr txBox="1"/>
            <p:nvPr/>
          </p:nvSpPr>
          <p:spPr>
            <a:xfrm>
              <a:off x="1255190" y="6286475"/>
              <a:ext cx="2726003"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lumMod val="50000"/>
                      <a:lumOff val="50000"/>
                    </a:prstClr>
                  </a:solidFill>
                  <a:effectLst/>
                  <a:uLnTx/>
                  <a:uFillTx/>
                  <a:latin typeface="Garamond" panose="02020404030301010803" pitchFamily="18" charset="0"/>
                  <a:ea typeface="+mn-ea"/>
                  <a:cs typeface="+mn-cs"/>
                </a:rPr>
                <a:t>Educate. Advocate. Connect.</a:t>
              </a:r>
            </a:p>
          </p:txBody>
        </p:sp>
      </p:grpSp>
      <p:graphicFrame>
        <p:nvGraphicFramePr>
          <p:cNvPr id="13" name="Diagram 12">
            <a:extLst>
              <a:ext uri="{FF2B5EF4-FFF2-40B4-BE49-F238E27FC236}">
                <a16:creationId xmlns:a16="http://schemas.microsoft.com/office/drawing/2014/main" id="{4726ADC3-E42B-1516-DC72-D785539FB286}"/>
              </a:ext>
            </a:extLst>
          </p:cNvPr>
          <p:cNvGraphicFramePr/>
          <p:nvPr>
            <p:extLst>
              <p:ext uri="{D42A27DB-BD31-4B8C-83A1-F6EECF244321}">
                <p14:modId xmlns:p14="http://schemas.microsoft.com/office/powerpoint/2010/main" val="2546480008"/>
              </p:ext>
            </p:extLst>
          </p:nvPr>
        </p:nvGraphicFramePr>
        <p:xfrm>
          <a:off x="3240014" y="474033"/>
          <a:ext cx="8633204" cy="59007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17401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710CFD9-0AB0-AEF5-04AE-1F572C7DC310}"/>
              </a:ext>
            </a:extLst>
          </p:cNvPr>
          <p:cNvSpPr/>
          <p:nvPr/>
        </p:nvSpPr>
        <p:spPr>
          <a:xfrm>
            <a:off x="0" y="440180"/>
            <a:ext cx="9201444" cy="1323372"/>
          </a:xfrm>
          <a:prstGeom prst="rect">
            <a:avLst/>
          </a:prstGeom>
          <a:solidFill>
            <a:schemeClr val="bg1"/>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mbria" panose="02040503050406030204"/>
              <a:ea typeface="+mn-ea"/>
              <a:cs typeface="+mn-cs"/>
            </a:endParaRPr>
          </a:p>
        </p:txBody>
      </p:sp>
      <p:sp>
        <p:nvSpPr>
          <p:cNvPr id="14" name="Title 13">
            <a:extLst>
              <a:ext uri="{FF2B5EF4-FFF2-40B4-BE49-F238E27FC236}">
                <a16:creationId xmlns:a16="http://schemas.microsoft.com/office/drawing/2014/main" id="{2159FD57-1C8D-4D25-AC1B-6C6B24524265}"/>
              </a:ext>
            </a:extLst>
          </p:cNvPr>
          <p:cNvSpPr>
            <a:spLocks noGrp="1"/>
          </p:cNvSpPr>
          <p:nvPr>
            <p:ph type="ctrTitle"/>
          </p:nvPr>
        </p:nvSpPr>
        <p:spPr>
          <a:xfrm>
            <a:off x="1069848" y="2545265"/>
            <a:ext cx="7315200" cy="1323372"/>
          </a:xfrm>
        </p:spPr>
        <p:txBody>
          <a:bodyPr>
            <a:normAutofit/>
          </a:bodyPr>
          <a:lstStyle/>
          <a:p>
            <a:r>
              <a:rPr lang="en-US" sz="8800" b="1" dirty="0">
                <a:latin typeface="+mn-lt"/>
              </a:rPr>
              <a:t>Adjourn</a:t>
            </a:r>
          </a:p>
        </p:txBody>
      </p:sp>
      <p:sp>
        <p:nvSpPr>
          <p:cNvPr id="2" name="Content Placeholder 1">
            <a:extLst>
              <a:ext uri="{FF2B5EF4-FFF2-40B4-BE49-F238E27FC236}">
                <a16:creationId xmlns:a16="http://schemas.microsoft.com/office/drawing/2014/main" id="{F846EF76-6015-CA6C-C18D-EBEDFAC7959A}"/>
              </a:ext>
            </a:extLst>
          </p:cNvPr>
          <p:cNvSpPr>
            <a:spLocks noGrp="1"/>
          </p:cNvSpPr>
          <p:nvPr>
            <p:ph type="subTitle" idx="1"/>
          </p:nvPr>
        </p:nvSpPr>
        <p:spPr>
          <a:xfrm>
            <a:off x="998182" y="3888760"/>
            <a:ext cx="5205047" cy="1573946"/>
          </a:xfrm>
        </p:spPr>
        <p:txBody>
          <a:bodyPr>
            <a:normAutofit/>
          </a:bodyPr>
          <a:lstStyle/>
          <a:p>
            <a:pPr marL="0" indent="0">
              <a:buNone/>
            </a:pPr>
            <a:r>
              <a:rPr lang="en-US" sz="8800" b="1" dirty="0">
                <a:solidFill>
                  <a:schemeClr val="bg1"/>
                </a:solidFill>
                <a:effectLst/>
                <a:latin typeface="Cochocib Script Latin Pro" panose="020B0604020202020204" pitchFamily="2" charset="0"/>
              </a:rPr>
              <a:t>Thank you</a:t>
            </a:r>
          </a:p>
        </p:txBody>
      </p:sp>
      <p:sp>
        <p:nvSpPr>
          <p:cNvPr id="15" name="Content Placeholder 14">
            <a:extLst>
              <a:ext uri="{FF2B5EF4-FFF2-40B4-BE49-F238E27FC236}">
                <a16:creationId xmlns:a16="http://schemas.microsoft.com/office/drawing/2014/main" id="{0AC76F03-8F1E-485B-AEC9-C8E9E008F9CF}"/>
              </a:ext>
            </a:extLst>
          </p:cNvPr>
          <p:cNvSpPr>
            <a:spLocks noGrp="1"/>
          </p:cNvSpPr>
          <p:nvPr>
            <p:ph sz="half" idx="4294967295"/>
          </p:nvPr>
        </p:nvSpPr>
        <p:spPr>
          <a:xfrm>
            <a:off x="4379187" y="3530642"/>
            <a:ext cx="4654061" cy="1780475"/>
          </a:xfrm>
        </p:spPr>
        <p:txBody>
          <a:bodyPr>
            <a:normAutofit/>
          </a:bodyPr>
          <a:lstStyle/>
          <a:p>
            <a:pPr marL="0" indent="0">
              <a:buNone/>
            </a:pPr>
            <a:r>
              <a:rPr lang="en-US" sz="2800" dirty="0">
                <a:solidFill>
                  <a:schemeClr val="bg1"/>
                </a:solidFill>
                <a:ea typeface="Malgun Gothic Semilight" panose="020B0502040204020203" pitchFamily="34" charset="-128"/>
                <a:cs typeface="Malgun Gothic Semilight" panose="020B0502040204020203" pitchFamily="34" charset="-128"/>
              </a:rPr>
              <a:t>for your NDANO membership &amp; support</a:t>
            </a:r>
          </a:p>
        </p:txBody>
      </p:sp>
      <p:cxnSp>
        <p:nvCxnSpPr>
          <p:cNvPr id="4" name="Straight Connector 3">
            <a:extLst>
              <a:ext uri="{FF2B5EF4-FFF2-40B4-BE49-F238E27FC236}">
                <a16:creationId xmlns:a16="http://schemas.microsoft.com/office/drawing/2014/main" id="{7B46B5F1-0D42-45BC-24FD-1BFFBAF3AFB9}"/>
              </a:ext>
            </a:extLst>
          </p:cNvPr>
          <p:cNvCxnSpPr>
            <a:cxnSpLocks/>
          </p:cNvCxnSpPr>
          <p:nvPr/>
        </p:nvCxnSpPr>
        <p:spPr>
          <a:xfrm>
            <a:off x="1069848" y="3708727"/>
            <a:ext cx="486268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EE0396EA-02B0-C0A0-76C9-B7630DC4481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87644" y="847407"/>
            <a:ext cx="8079608" cy="737367"/>
          </a:xfrm>
          <a:prstGeom prst="rect">
            <a:avLst/>
          </a:prstGeom>
        </p:spPr>
      </p:pic>
    </p:spTree>
    <p:extLst>
      <p:ext uri="{BB962C8B-B14F-4D97-AF65-F5344CB8AC3E}">
        <p14:creationId xmlns:p14="http://schemas.microsoft.com/office/powerpoint/2010/main" val="39305606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7EC2B2-3B91-C9C3-CECB-F199F83B8874}"/>
              </a:ext>
            </a:extLst>
          </p:cNvPr>
          <p:cNvSpPr>
            <a:spLocks noGrp="1"/>
          </p:cNvSpPr>
          <p:nvPr>
            <p:ph type="title"/>
          </p:nvPr>
        </p:nvSpPr>
        <p:spPr>
          <a:xfrm>
            <a:off x="252918" y="1123837"/>
            <a:ext cx="3079561" cy="4601183"/>
          </a:xfrm>
        </p:spPr>
        <p:txBody>
          <a:bodyPr/>
          <a:lstStyle/>
          <a:p>
            <a:pPr algn="ctr"/>
            <a:r>
              <a:rPr lang="en-US" dirty="0"/>
              <a:t>NDANO </a:t>
            </a:r>
            <a:br>
              <a:rPr lang="en-US" dirty="0"/>
            </a:br>
            <a:r>
              <a:rPr lang="en-US" dirty="0"/>
              <a:t>Annual Meeting Minutes</a:t>
            </a:r>
            <a:br>
              <a:rPr lang="en-US" dirty="0"/>
            </a:br>
            <a:br>
              <a:rPr lang="en-US" dirty="0"/>
            </a:br>
            <a:r>
              <a:rPr lang="en-US" dirty="0"/>
              <a:t>June 5, 2025</a:t>
            </a:r>
          </a:p>
        </p:txBody>
      </p:sp>
      <p:sp>
        <p:nvSpPr>
          <p:cNvPr id="8" name="Rectangle 2">
            <a:extLst>
              <a:ext uri="{FF2B5EF4-FFF2-40B4-BE49-F238E27FC236}">
                <a16:creationId xmlns:a16="http://schemas.microsoft.com/office/drawing/2014/main" id="{8E0D05AB-1A50-95C1-EA6E-5B5B51FF68EC}"/>
              </a:ext>
            </a:extLst>
          </p:cNvPr>
          <p:cNvSpPr>
            <a:spLocks noChangeArrowheads="1"/>
          </p:cNvSpPr>
          <p:nvPr/>
        </p:nvSpPr>
        <p:spPr bwMode="auto">
          <a:xfrm>
            <a:off x="4134552" y="0"/>
            <a:ext cx="805744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dirty="0"/>
          </a:p>
        </p:txBody>
      </p:sp>
      <p:pic>
        <p:nvPicPr>
          <p:cNvPr id="9" name="Picture 1">
            <a:extLst>
              <a:ext uri="{FF2B5EF4-FFF2-40B4-BE49-F238E27FC236}">
                <a16:creationId xmlns:a16="http://schemas.microsoft.com/office/drawing/2014/main" id="{5ACE0071-A411-7FA0-1346-447D0DEA94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57755" y="371847"/>
            <a:ext cx="4933846" cy="542925"/>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3">
            <a:extLst>
              <a:ext uri="{FF2B5EF4-FFF2-40B4-BE49-F238E27FC236}">
                <a16:creationId xmlns:a16="http://schemas.microsoft.com/office/drawing/2014/main" id="{552002F8-34E9-ABFE-5EB1-5607E504CC19}"/>
              </a:ext>
            </a:extLst>
          </p:cNvPr>
          <p:cNvSpPr>
            <a:spLocks noChangeArrowheads="1"/>
          </p:cNvSpPr>
          <p:nvPr/>
        </p:nvSpPr>
        <p:spPr bwMode="auto">
          <a:xfrm>
            <a:off x="3979597" y="958832"/>
            <a:ext cx="6927889" cy="62467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Calibri" panose="020F0502020204030204" pitchFamily="34" charset="0"/>
              </a:rPr>
              <a:t>Annual Meeting Minutes</a:t>
            </a:r>
            <a:endParaRPr lang="en-US" altLang="en-US" sz="1600" b="1" dirty="0">
              <a:latin typeface="Arial" panose="020B0604020202020204" pitchFamily="34" charset="0"/>
              <a:ea typeface="Times New Roman" panose="02020603050405020304" pitchFamily="18"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sz="1800" b="1" kern="0" dirty="0">
              <a:effectLst/>
              <a:latin typeface="Calibri" panose="020F0502020204030204" pitchFamily="34" charset="0"/>
              <a:ea typeface="Times New Roman" panose="02020603050405020304" pitchFamily="18"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n-US" sz="1800" b="1" kern="0" dirty="0">
                <a:effectLst/>
                <a:latin typeface="Calibri" panose="020F0502020204030204" pitchFamily="34" charset="0"/>
                <a:ea typeface="Times New Roman" panose="02020603050405020304" pitchFamily="18" charset="0"/>
                <a:cs typeface="Calibri" panose="020F0502020204030204" pitchFamily="34" charset="0"/>
              </a:rPr>
              <a:t>June 5, 2025 Ballroom, Holiday Inn, Fargo N.D.</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lvl="0"/>
            <a:r>
              <a:rPr lang="en-US" sz="1800" b="1" kern="0" dirty="0">
                <a:effectLst/>
                <a:latin typeface="Calibri" panose="020F0502020204030204" pitchFamily="34" charset="0"/>
                <a:ea typeface="Times New Roman" panose="02020603050405020304" pitchFamily="18" charset="0"/>
                <a:cs typeface="Calibri" panose="020F0502020204030204" pitchFamily="34" charset="0"/>
              </a:rPr>
              <a:t>Call to Order:</a:t>
            </a:r>
            <a:r>
              <a:rPr lang="en-US" sz="1800" kern="0" dirty="0">
                <a:effectLst/>
                <a:latin typeface="Calibri" panose="020F0502020204030204" pitchFamily="34" charset="0"/>
                <a:ea typeface="Times New Roman" panose="02020603050405020304" pitchFamily="18" charset="0"/>
                <a:cs typeface="Calibri" panose="020F0502020204030204" pitchFamily="34" charset="0"/>
              </a:rPr>
              <a:t> </a:t>
            </a:r>
            <a:r>
              <a:rPr lang="en-US" dirty="0"/>
              <a:t>Myrna Hanson, Board Chair and Executive Director, Community of Care.</a:t>
            </a:r>
          </a:p>
          <a:p>
            <a:pPr lvl="0"/>
            <a:r>
              <a:rPr lang="en-US" b="1" dirty="0"/>
              <a:t>Time:</a:t>
            </a:r>
            <a:r>
              <a:rPr lang="en-US" dirty="0"/>
              <a:t> Meeting called to order at 8:05 a.m. CDT.</a:t>
            </a:r>
          </a:p>
          <a:p>
            <a:pPr lvl="0"/>
            <a:r>
              <a:rPr lang="en-US" dirty="0"/>
              <a:t>Chair welcomed attendees, encouraged continued enjoyment of breakfast, and opened the Annual Meeting.</a:t>
            </a:r>
          </a:p>
          <a:p>
            <a:r>
              <a:rPr lang="en-US" b="1" dirty="0"/>
              <a:t>Attendance &amp; Quorum</a:t>
            </a:r>
            <a:endParaRPr lang="en-US" dirty="0"/>
          </a:p>
          <a:p>
            <a:pPr lvl="0"/>
            <a:r>
              <a:rPr lang="en-US" dirty="0"/>
              <a:t>A quorum of members was present.</a:t>
            </a:r>
          </a:p>
          <a:p>
            <a:pPr lvl="0"/>
            <a:r>
              <a:rPr lang="en-US" dirty="0"/>
              <a:t>Board members in attendance were asked to stand and were acknowledged for their statewide representation and sector diversity.</a:t>
            </a:r>
          </a:p>
          <a:p>
            <a:r>
              <a:rPr lang="en-US" b="1" dirty="0"/>
              <a:t>Approval of 2024 Annual Meeting Minutes</a:t>
            </a:r>
            <a:endParaRPr lang="en-US" dirty="0"/>
          </a:p>
          <a:p>
            <a:pPr lvl="0"/>
            <a:r>
              <a:rPr lang="en-US" b="1" dirty="0"/>
              <a:t>Motion:</a:t>
            </a:r>
            <a:r>
              <a:rPr lang="en-US" dirty="0"/>
              <a:t> Lindsey Ulrickson moved to approve the 2024 minutes.</a:t>
            </a:r>
          </a:p>
          <a:p>
            <a:pPr lvl="0"/>
            <a:r>
              <a:rPr lang="en-US" b="1" dirty="0"/>
              <a:t>Second:</a:t>
            </a:r>
            <a:r>
              <a:rPr lang="en-US" dirty="0"/>
              <a:t> Anne Stoll</a:t>
            </a:r>
          </a:p>
          <a:p>
            <a:pPr lvl="0"/>
            <a:r>
              <a:rPr lang="en-US" b="1" dirty="0"/>
              <a:t>Discussion:</a:t>
            </a:r>
            <a:r>
              <a:rPr lang="en-US" dirty="0"/>
              <a:t> None.</a:t>
            </a:r>
          </a:p>
          <a:p>
            <a:pPr lvl="0"/>
            <a:r>
              <a:rPr lang="en-US" b="1" dirty="0"/>
              <a:t>Vote:</a:t>
            </a:r>
            <a:r>
              <a:rPr lang="en-US" dirty="0"/>
              <a:t> Motion carried unanimously.</a:t>
            </a:r>
          </a:p>
          <a:p>
            <a:pPr lvl="0"/>
            <a:endParaRPr lang="en-US" dirty="0"/>
          </a:p>
          <a:p>
            <a:pPr lvl="0"/>
            <a:endParaRPr lang="en-US" dirty="0"/>
          </a:p>
          <a:p>
            <a:pPr marL="0" marR="0">
              <a:lnSpc>
                <a:spcPct val="107000"/>
              </a:lnSpc>
              <a:spcAft>
                <a:spcPts val="800"/>
              </a:spcAft>
              <a:buNone/>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6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0464022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B0F0B7-E933-29AA-8789-5C5470B9F0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726C23-716F-227C-ACA2-47D2DD74A4F2}"/>
              </a:ext>
            </a:extLst>
          </p:cNvPr>
          <p:cNvSpPr>
            <a:spLocks noGrp="1"/>
          </p:cNvSpPr>
          <p:nvPr>
            <p:ph type="title"/>
          </p:nvPr>
        </p:nvSpPr>
        <p:spPr>
          <a:xfrm>
            <a:off x="252918" y="1123837"/>
            <a:ext cx="3079561" cy="4601183"/>
          </a:xfrm>
        </p:spPr>
        <p:txBody>
          <a:bodyPr/>
          <a:lstStyle/>
          <a:p>
            <a:pPr algn="ctr"/>
            <a:r>
              <a:rPr lang="en-US" dirty="0"/>
              <a:t>NDANO </a:t>
            </a:r>
            <a:br>
              <a:rPr lang="en-US" dirty="0"/>
            </a:br>
            <a:r>
              <a:rPr lang="en-US" dirty="0"/>
              <a:t>Annual Meeting Minutes</a:t>
            </a:r>
            <a:br>
              <a:rPr lang="en-US" dirty="0"/>
            </a:br>
            <a:br>
              <a:rPr lang="en-US" dirty="0"/>
            </a:br>
            <a:r>
              <a:rPr lang="en-US" dirty="0"/>
              <a:t>June 5, 2025</a:t>
            </a:r>
          </a:p>
        </p:txBody>
      </p:sp>
      <p:sp>
        <p:nvSpPr>
          <p:cNvPr id="8" name="Rectangle 2">
            <a:extLst>
              <a:ext uri="{FF2B5EF4-FFF2-40B4-BE49-F238E27FC236}">
                <a16:creationId xmlns:a16="http://schemas.microsoft.com/office/drawing/2014/main" id="{642A7FE6-2364-6E0F-0EBA-A53BB3C29D95}"/>
              </a:ext>
            </a:extLst>
          </p:cNvPr>
          <p:cNvSpPr>
            <a:spLocks noChangeArrowheads="1"/>
          </p:cNvSpPr>
          <p:nvPr/>
        </p:nvSpPr>
        <p:spPr bwMode="auto">
          <a:xfrm>
            <a:off x="4134552" y="0"/>
            <a:ext cx="805744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dirty="0"/>
          </a:p>
        </p:txBody>
      </p:sp>
      <p:pic>
        <p:nvPicPr>
          <p:cNvPr id="9" name="Picture 1">
            <a:extLst>
              <a:ext uri="{FF2B5EF4-FFF2-40B4-BE49-F238E27FC236}">
                <a16:creationId xmlns:a16="http://schemas.microsoft.com/office/drawing/2014/main" id="{0F5D96DF-7BA6-C8CB-0169-F832D917FB8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57755" y="371847"/>
            <a:ext cx="4933846" cy="54292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Table 2">
            <a:extLst>
              <a:ext uri="{FF2B5EF4-FFF2-40B4-BE49-F238E27FC236}">
                <a16:creationId xmlns:a16="http://schemas.microsoft.com/office/drawing/2014/main" id="{C4B38E75-AD13-7D17-4411-2CCC24DB0423}"/>
              </a:ext>
            </a:extLst>
          </p:cNvPr>
          <p:cNvGraphicFramePr>
            <a:graphicFrameLocks noGrp="1"/>
          </p:cNvGraphicFramePr>
          <p:nvPr/>
        </p:nvGraphicFramePr>
        <p:xfrm>
          <a:off x="3750906" y="3210610"/>
          <a:ext cx="7315200" cy="1289812"/>
        </p:xfrm>
        <a:graphic>
          <a:graphicData uri="http://schemas.openxmlformats.org/drawingml/2006/table">
            <a:tbl>
              <a:tblPr firstRow="1" firstCol="1" bandRow="1">
                <a:tableStyleId>{5C22544A-7EE6-4342-B048-85BDC9FD1C3A}</a:tableStyleId>
              </a:tblPr>
              <a:tblGrid>
                <a:gridCol w="2438400">
                  <a:extLst>
                    <a:ext uri="{9D8B030D-6E8A-4147-A177-3AD203B41FA5}">
                      <a16:colId xmlns:a16="http://schemas.microsoft.com/office/drawing/2014/main" val="1011230895"/>
                    </a:ext>
                  </a:extLst>
                </a:gridCol>
                <a:gridCol w="2438400">
                  <a:extLst>
                    <a:ext uri="{9D8B030D-6E8A-4147-A177-3AD203B41FA5}">
                      <a16:colId xmlns:a16="http://schemas.microsoft.com/office/drawing/2014/main" val="2097643517"/>
                    </a:ext>
                  </a:extLst>
                </a:gridCol>
                <a:gridCol w="2438400">
                  <a:extLst>
                    <a:ext uri="{9D8B030D-6E8A-4147-A177-3AD203B41FA5}">
                      <a16:colId xmlns:a16="http://schemas.microsoft.com/office/drawing/2014/main" val="3499914590"/>
                    </a:ext>
                  </a:extLst>
                </a:gridCol>
              </a:tblGrid>
              <a:tr h="156698">
                <a:tc>
                  <a:txBody>
                    <a:bodyPr/>
                    <a:lstStyle/>
                    <a:p>
                      <a:pPr marL="0" marR="0">
                        <a:lnSpc>
                          <a:spcPct val="115000"/>
                        </a:lnSpc>
                        <a:spcAft>
                          <a:spcPts val="800"/>
                        </a:spcAft>
                        <a:buNone/>
                      </a:pPr>
                      <a:r>
                        <a:rPr lang="en-US" sz="1200" kern="100">
                          <a:effectLst/>
                        </a:rPr>
                        <a:t>Nominee</a:t>
                      </a:r>
                      <a:endParaRPr lang="en-US" sz="1200" kern="10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tc>
                  <a:txBody>
                    <a:bodyPr/>
                    <a:lstStyle/>
                    <a:p>
                      <a:pPr marL="0" marR="0">
                        <a:lnSpc>
                          <a:spcPct val="115000"/>
                        </a:lnSpc>
                        <a:spcAft>
                          <a:spcPts val="800"/>
                        </a:spcAft>
                        <a:buNone/>
                      </a:pPr>
                      <a:r>
                        <a:rPr lang="en-US" sz="1200" kern="100">
                          <a:effectLst/>
                        </a:rPr>
                        <a:t>Organization</a:t>
                      </a:r>
                      <a:endParaRPr lang="en-US" sz="1200" kern="10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tc>
                  <a:txBody>
                    <a:bodyPr/>
                    <a:lstStyle/>
                    <a:p>
                      <a:pPr marL="0" marR="0">
                        <a:lnSpc>
                          <a:spcPct val="115000"/>
                        </a:lnSpc>
                        <a:spcAft>
                          <a:spcPts val="800"/>
                        </a:spcAft>
                        <a:buNone/>
                      </a:pPr>
                      <a:r>
                        <a:rPr lang="en-US" sz="1200" kern="100" dirty="0">
                          <a:effectLst/>
                        </a:rPr>
                        <a:t>Location</a:t>
                      </a:r>
                      <a:endParaRPr lang="en-US" sz="1200" kern="100" dirty="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extLst>
                  <a:ext uri="{0D108BD9-81ED-4DB2-BD59-A6C34878D82A}">
                    <a16:rowId xmlns:a16="http://schemas.microsoft.com/office/drawing/2014/main" val="1606104032"/>
                  </a:ext>
                </a:extLst>
              </a:tr>
              <a:tr h="308359">
                <a:tc>
                  <a:txBody>
                    <a:bodyPr/>
                    <a:lstStyle/>
                    <a:p>
                      <a:pPr marL="0" marR="0">
                        <a:lnSpc>
                          <a:spcPct val="115000"/>
                        </a:lnSpc>
                        <a:spcAft>
                          <a:spcPts val="800"/>
                        </a:spcAft>
                        <a:buNone/>
                      </a:pPr>
                      <a:r>
                        <a:rPr lang="en-US" sz="1200" kern="100" dirty="0">
                          <a:effectLst/>
                        </a:rPr>
                        <a:t>Megan </a:t>
                      </a:r>
                      <a:r>
                        <a:rPr lang="en-US" sz="1200" kern="100" dirty="0" err="1">
                          <a:effectLst/>
                        </a:rPr>
                        <a:t>Indvick</a:t>
                      </a:r>
                      <a:endParaRPr lang="en-US" sz="1200" kern="100" dirty="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tc>
                  <a:txBody>
                    <a:bodyPr/>
                    <a:lstStyle/>
                    <a:p>
                      <a:pPr marL="0" marR="0">
                        <a:lnSpc>
                          <a:spcPct val="115000"/>
                        </a:lnSpc>
                        <a:spcAft>
                          <a:spcPts val="800"/>
                        </a:spcAft>
                        <a:buNone/>
                      </a:pPr>
                      <a:r>
                        <a:rPr lang="en-US" sz="1200" kern="100" dirty="0">
                          <a:effectLst/>
                        </a:rPr>
                        <a:t>F5 Project (now with Americans for Prosperity)</a:t>
                      </a:r>
                      <a:endParaRPr lang="en-US" sz="1200" kern="100" dirty="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tc>
                  <a:txBody>
                    <a:bodyPr/>
                    <a:lstStyle/>
                    <a:p>
                      <a:pPr marL="0" marR="0">
                        <a:lnSpc>
                          <a:spcPct val="115000"/>
                        </a:lnSpc>
                        <a:spcAft>
                          <a:spcPts val="800"/>
                        </a:spcAft>
                        <a:buNone/>
                      </a:pPr>
                      <a:r>
                        <a:rPr lang="en-US" sz="1200" kern="100" dirty="0">
                          <a:effectLst/>
                        </a:rPr>
                        <a:t>Minot</a:t>
                      </a:r>
                      <a:endParaRPr lang="en-US" sz="1200" kern="100" dirty="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extLst>
                  <a:ext uri="{0D108BD9-81ED-4DB2-BD59-A6C34878D82A}">
                    <a16:rowId xmlns:a16="http://schemas.microsoft.com/office/drawing/2014/main" val="4052210060"/>
                  </a:ext>
                </a:extLst>
              </a:tr>
              <a:tr h="156698">
                <a:tc>
                  <a:txBody>
                    <a:bodyPr/>
                    <a:lstStyle/>
                    <a:p>
                      <a:pPr marL="0" marR="0">
                        <a:lnSpc>
                          <a:spcPct val="115000"/>
                        </a:lnSpc>
                        <a:spcAft>
                          <a:spcPts val="800"/>
                        </a:spcAft>
                        <a:buNone/>
                      </a:pPr>
                      <a:r>
                        <a:rPr lang="en-US" sz="1200" kern="100">
                          <a:effectLst/>
                        </a:rPr>
                        <a:t>Sargianna Wutzke</a:t>
                      </a:r>
                      <a:endParaRPr lang="en-US" sz="1200" kern="10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tc>
                  <a:txBody>
                    <a:bodyPr/>
                    <a:lstStyle/>
                    <a:p>
                      <a:pPr marL="0" marR="0">
                        <a:lnSpc>
                          <a:spcPct val="115000"/>
                        </a:lnSpc>
                        <a:spcAft>
                          <a:spcPts val="800"/>
                        </a:spcAft>
                        <a:buNone/>
                      </a:pPr>
                      <a:r>
                        <a:rPr lang="en-US" sz="1200" kern="100">
                          <a:effectLst/>
                        </a:rPr>
                        <a:t>Arts for All</a:t>
                      </a:r>
                      <a:endParaRPr lang="en-US" sz="1200" kern="10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tc>
                  <a:txBody>
                    <a:bodyPr/>
                    <a:lstStyle/>
                    <a:p>
                      <a:pPr marL="0" marR="0">
                        <a:lnSpc>
                          <a:spcPct val="115000"/>
                        </a:lnSpc>
                        <a:spcAft>
                          <a:spcPts val="800"/>
                        </a:spcAft>
                        <a:buNone/>
                      </a:pPr>
                      <a:r>
                        <a:rPr lang="en-US" sz="1200" kern="100">
                          <a:effectLst/>
                        </a:rPr>
                        <a:t>Bismarck</a:t>
                      </a:r>
                      <a:endParaRPr lang="en-US" sz="1200" kern="10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extLst>
                  <a:ext uri="{0D108BD9-81ED-4DB2-BD59-A6C34878D82A}">
                    <a16:rowId xmlns:a16="http://schemas.microsoft.com/office/drawing/2014/main" val="101003013"/>
                  </a:ext>
                </a:extLst>
              </a:tr>
              <a:tr h="282435">
                <a:tc>
                  <a:txBody>
                    <a:bodyPr/>
                    <a:lstStyle/>
                    <a:p>
                      <a:pPr marL="0" marR="0">
                        <a:lnSpc>
                          <a:spcPct val="115000"/>
                        </a:lnSpc>
                        <a:spcAft>
                          <a:spcPts val="800"/>
                        </a:spcAft>
                        <a:buNone/>
                      </a:pPr>
                      <a:r>
                        <a:rPr lang="en-US" sz="1200" kern="100" dirty="0">
                          <a:effectLst/>
                        </a:rPr>
                        <a:t>Melissa Smith</a:t>
                      </a:r>
                      <a:endParaRPr lang="en-US" sz="1200" kern="100" dirty="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tc>
                  <a:txBody>
                    <a:bodyPr/>
                    <a:lstStyle/>
                    <a:p>
                      <a:pPr marL="0" marR="0">
                        <a:lnSpc>
                          <a:spcPct val="115000"/>
                        </a:lnSpc>
                        <a:spcAft>
                          <a:spcPts val="800"/>
                        </a:spcAft>
                        <a:buNone/>
                      </a:pPr>
                      <a:r>
                        <a:rPr lang="en-US" sz="1200" kern="100" dirty="0">
                          <a:effectLst/>
                        </a:rPr>
                        <a:t>Bakken Oil Rush Ministries (now with </a:t>
                      </a:r>
                      <a:r>
                        <a:rPr lang="en-US" sz="1200" kern="100" dirty="0" err="1">
                          <a:effectLst/>
                        </a:rPr>
                        <a:t>CrossPoint</a:t>
                      </a:r>
                      <a:r>
                        <a:rPr lang="en-US" sz="1200" kern="100" dirty="0">
                          <a:effectLst/>
                        </a:rPr>
                        <a:t> Church)</a:t>
                      </a:r>
                      <a:endParaRPr lang="en-US" sz="1200" kern="100" dirty="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tc>
                  <a:txBody>
                    <a:bodyPr/>
                    <a:lstStyle/>
                    <a:p>
                      <a:pPr marL="0" marR="0">
                        <a:lnSpc>
                          <a:spcPct val="115000"/>
                        </a:lnSpc>
                        <a:spcAft>
                          <a:spcPts val="800"/>
                        </a:spcAft>
                        <a:buNone/>
                      </a:pPr>
                      <a:r>
                        <a:rPr lang="en-US" sz="1200" kern="100" dirty="0">
                          <a:effectLst/>
                        </a:rPr>
                        <a:t>Watford City</a:t>
                      </a:r>
                      <a:endParaRPr lang="en-US" sz="1200" kern="100" dirty="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extLst>
                  <a:ext uri="{0D108BD9-81ED-4DB2-BD59-A6C34878D82A}">
                    <a16:rowId xmlns:a16="http://schemas.microsoft.com/office/drawing/2014/main" val="921655991"/>
                  </a:ext>
                </a:extLst>
              </a:tr>
            </a:tbl>
          </a:graphicData>
        </a:graphic>
      </p:graphicFrame>
      <p:sp>
        <p:nvSpPr>
          <p:cNvPr id="7" name="TextBox 6">
            <a:extLst>
              <a:ext uri="{FF2B5EF4-FFF2-40B4-BE49-F238E27FC236}">
                <a16:creationId xmlns:a16="http://schemas.microsoft.com/office/drawing/2014/main" id="{CE981544-27C5-126E-2A46-D00913C619F2}"/>
              </a:ext>
            </a:extLst>
          </p:cNvPr>
          <p:cNvSpPr txBox="1"/>
          <p:nvPr/>
        </p:nvSpPr>
        <p:spPr>
          <a:xfrm>
            <a:off x="3750906" y="1056225"/>
            <a:ext cx="7735077" cy="5870005"/>
          </a:xfrm>
          <a:prstGeom prst="rect">
            <a:avLst/>
          </a:prstGeom>
          <a:noFill/>
        </p:spPr>
        <p:txBody>
          <a:bodyPr wrap="square">
            <a:spAutoFit/>
          </a:bodyPr>
          <a:lstStyle/>
          <a:p>
            <a:pPr marL="0" marR="0">
              <a:lnSpc>
                <a:spcPct val="115000"/>
              </a:lnSpc>
              <a:spcAft>
                <a:spcPts val="800"/>
              </a:spcAft>
              <a:buNone/>
            </a:pPr>
            <a:r>
              <a:rPr lang="en-US" sz="1800" b="1" dirty="0">
                <a:effectLst/>
                <a:latin typeface="Aptos" panose="020B0004020202020204" pitchFamily="34" charset="0"/>
                <a:ea typeface="Aptos" panose="020B0004020202020204" pitchFamily="34" charset="0"/>
                <a:cs typeface="Arial" panose="020B0604020202020204" pitchFamily="34" charset="0"/>
              </a:rPr>
              <a:t>Annual Meeting Minutes cont.</a:t>
            </a:r>
          </a:p>
          <a:p>
            <a:pPr marL="0" marR="0">
              <a:lnSpc>
                <a:spcPct val="115000"/>
              </a:lnSpc>
              <a:spcAft>
                <a:spcPts val="800"/>
              </a:spcAft>
              <a:buNone/>
            </a:pPr>
            <a:r>
              <a:rPr lang="en-US" sz="1800" b="1" dirty="0">
                <a:effectLst/>
                <a:latin typeface="Aptos" panose="020B0004020202020204" pitchFamily="34" charset="0"/>
                <a:ea typeface="Aptos" panose="020B0004020202020204" pitchFamily="34" charset="0"/>
                <a:cs typeface="Arial" panose="020B0604020202020204" pitchFamily="34" charset="0"/>
              </a:rPr>
              <a:t>Board Governance Committee Report</a:t>
            </a:r>
            <a:endParaRPr lang="en-US" sz="1800" dirty="0">
              <a:effectLst/>
              <a:latin typeface="Aptos" panose="020B0004020202020204" pitchFamily="34" charset="0"/>
              <a:ea typeface="Aptos" panose="020B0004020202020204" pitchFamily="34" charset="0"/>
              <a:cs typeface="Aptos" panose="020B0004020202020204" pitchFamily="34" charset="0"/>
            </a:endParaRPr>
          </a:p>
          <a:p>
            <a:pPr marL="0" marR="0">
              <a:lnSpc>
                <a:spcPct val="115000"/>
              </a:lnSpc>
              <a:spcAft>
                <a:spcPts val="800"/>
              </a:spcAft>
              <a:buNone/>
            </a:pPr>
            <a:r>
              <a:rPr lang="en-US" sz="1800" b="1" dirty="0">
                <a:effectLst/>
                <a:latin typeface="Aptos" panose="020B0004020202020204" pitchFamily="34" charset="0"/>
                <a:ea typeface="Aptos" panose="020B0004020202020204" pitchFamily="34" charset="0"/>
                <a:cs typeface="Arial" panose="020B0604020202020204" pitchFamily="34" charset="0"/>
              </a:rPr>
              <a:t>Election of New Board Directors (3-year terms, 1st term)</a:t>
            </a:r>
            <a:endParaRPr lang="en-US" sz="1800" dirty="0">
              <a:effectLst/>
              <a:latin typeface="Aptos" panose="020B0004020202020204" pitchFamily="34" charset="0"/>
              <a:ea typeface="Aptos" panose="020B0004020202020204" pitchFamily="34" charset="0"/>
              <a:cs typeface="Aptos" panose="020B0004020202020204" pitchFamily="34" charset="0"/>
            </a:endParaRPr>
          </a:p>
          <a:p>
            <a:pPr marL="342900" marR="0" lvl="0" indent="-342900">
              <a:lnSpc>
                <a:spcPct val="115000"/>
              </a:lnSpc>
              <a:spcAft>
                <a:spcPts val="800"/>
              </a:spcAft>
              <a:buSzPts val="1000"/>
              <a:buFont typeface="Symbol" panose="05050102010706020507" pitchFamily="18" charset="2"/>
              <a:buChar char=""/>
              <a:tabLst>
                <a:tab pos="457200" algn="l"/>
              </a:tabLst>
            </a:pPr>
            <a:r>
              <a:rPr lang="en-US" sz="1800" b="1" dirty="0">
                <a:effectLst/>
                <a:latin typeface="Aptos" panose="020B0004020202020204" pitchFamily="34" charset="0"/>
                <a:ea typeface="Aptos" panose="020B0004020202020204" pitchFamily="34" charset="0"/>
                <a:cs typeface="Arial" panose="020B0604020202020204" pitchFamily="34" charset="0"/>
              </a:rPr>
              <a:t>Nominations from the floor:</a:t>
            </a:r>
            <a:r>
              <a:rPr lang="en-US" sz="1800" dirty="0">
                <a:effectLst/>
                <a:latin typeface="Aptos" panose="020B0004020202020204" pitchFamily="34" charset="0"/>
                <a:ea typeface="Aptos" panose="020B0004020202020204" pitchFamily="34" charset="0"/>
                <a:cs typeface="Arial" panose="020B0604020202020204" pitchFamily="34" charset="0"/>
              </a:rPr>
              <a:t> None (called three times)</a:t>
            </a:r>
            <a:endParaRPr lang="en-US" sz="1800" dirty="0">
              <a:effectLst/>
              <a:latin typeface="Aptos" panose="020B0004020202020204" pitchFamily="34" charset="0"/>
              <a:ea typeface="Aptos" panose="020B0004020202020204" pitchFamily="34" charset="0"/>
              <a:cs typeface="Aptos" panose="020B0004020202020204" pitchFamily="34" charset="0"/>
            </a:endParaRPr>
          </a:p>
          <a:p>
            <a:pPr marL="342900" marR="0" lvl="0" indent="-342900">
              <a:lnSpc>
                <a:spcPct val="115000"/>
              </a:lnSpc>
              <a:spcAft>
                <a:spcPts val="800"/>
              </a:spcAft>
              <a:buSzPts val="1000"/>
              <a:buFont typeface="Symbol" panose="05050102010706020507" pitchFamily="18" charset="2"/>
              <a:buChar char=""/>
              <a:tabLst>
                <a:tab pos="457200" algn="l"/>
              </a:tabLst>
            </a:pPr>
            <a:r>
              <a:rPr lang="en-US" sz="1800" b="1" dirty="0">
                <a:effectLst/>
                <a:latin typeface="Aptos" panose="020B0004020202020204" pitchFamily="34" charset="0"/>
                <a:ea typeface="Aptos" panose="020B0004020202020204" pitchFamily="34" charset="0"/>
                <a:cs typeface="Arial" panose="020B0604020202020204" pitchFamily="34" charset="0"/>
              </a:rPr>
              <a:t>Motion:</a:t>
            </a:r>
            <a:r>
              <a:rPr lang="en-US" sz="1800" dirty="0">
                <a:effectLst/>
                <a:latin typeface="Aptos" panose="020B0004020202020204" pitchFamily="34" charset="0"/>
                <a:ea typeface="Aptos" panose="020B0004020202020204" pitchFamily="34" charset="0"/>
                <a:cs typeface="Arial" panose="020B0604020202020204" pitchFamily="34" charset="0"/>
              </a:rPr>
              <a:t> Slate approved by unanimous voice vote.</a:t>
            </a:r>
          </a:p>
          <a:p>
            <a:pPr marL="342900" marR="0" lvl="0" indent="-342900">
              <a:lnSpc>
                <a:spcPct val="115000"/>
              </a:lnSpc>
              <a:spcAft>
                <a:spcPts val="800"/>
              </a:spcAft>
              <a:buSzPts val="1000"/>
              <a:buFont typeface="Symbol" panose="05050102010706020507" pitchFamily="18" charset="2"/>
              <a:buChar char=""/>
              <a:tabLst>
                <a:tab pos="457200" algn="l"/>
              </a:tabLst>
            </a:pPr>
            <a:endParaRPr lang="en-US" dirty="0">
              <a:latin typeface="Aptos" panose="020B00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SzPts val="1000"/>
              <a:buFont typeface="Symbol" panose="05050102010706020507" pitchFamily="18" charset="2"/>
              <a:buChar char=""/>
              <a:tabLst>
                <a:tab pos="457200" algn="l"/>
              </a:tabLst>
            </a:pPr>
            <a:endParaRPr lang="en-US" sz="1800" dirty="0">
              <a:effectLst/>
              <a:latin typeface="Aptos" panose="020B00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SzPts val="1000"/>
              <a:buFont typeface="Symbol" panose="05050102010706020507" pitchFamily="18" charset="2"/>
              <a:buChar char=""/>
              <a:tabLst>
                <a:tab pos="457200" algn="l"/>
              </a:tabLst>
            </a:pPr>
            <a:endParaRPr lang="en-US" dirty="0">
              <a:latin typeface="Aptos" panose="020B0004020202020204" pitchFamily="34" charset="0"/>
              <a:ea typeface="Aptos" panose="020B0004020202020204" pitchFamily="34" charset="0"/>
              <a:cs typeface="Arial" panose="020B0604020202020204" pitchFamily="34" charset="0"/>
            </a:endParaRPr>
          </a:p>
          <a:p>
            <a:pPr>
              <a:lnSpc>
                <a:spcPct val="115000"/>
              </a:lnSpc>
              <a:spcAft>
                <a:spcPts val="800"/>
              </a:spcAft>
              <a:buSzPts val="1000"/>
              <a:tabLst>
                <a:tab pos="457200" algn="l"/>
              </a:tabLst>
            </a:pPr>
            <a:r>
              <a:rPr lang="en-US" b="1" dirty="0">
                <a:latin typeface="Aptos" panose="020B0004020202020204" pitchFamily="34" charset="0"/>
                <a:ea typeface="Aptos" panose="020B0004020202020204" pitchFamily="34" charset="0"/>
                <a:cs typeface="Arial" panose="020B0604020202020204" pitchFamily="34" charset="0"/>
              </a:rPr>
              <a:t>Re-election of Incumbent Directors (3-year terms, 2nd term)</a:t>
            </a:r>
          </a:p>
          <a:p>
            <a:pPr>
              <a:lnSpc>
                <a:spcPct val="115000"/>
              </a:lnSpc>
              <a:spcAft>
                <a:spcPts val="800"/>
              </a:spcAft>
              <a:buSzPts val="1000"/>
              <a:tabLst>
                <a:tab pos="457200" algn="l"/>
              </a:tabLst>
            </a:pPr>
            <a:endParaRPr lang="en-US" b="1" dirty="0">
              <a:latin typeface="Aptos" panose="020B0004020202020204" pitchFamily="34" charset="0"/>
              <a:ea typeface="Aptos" panose="020B0004020202020204" pitchFamily="34" charset="0"/>
              <a:cs typeface="Arial" panose="020B0604020202020204" pitchFamily="34" charset="0"/>
            </a:endParaRPr>
          </a:p>
          <a:p>
            <a:pPr>
              <a:lnSpc>
                <a:spcPct val="115000"/>
              </a:lnSpc>
              <a:spcAft>
                <a:spcPts val="800"/>
              </a:spcAft>
              <a:buSzPts val="1000"/>
              <a:tabLst>
                <a:tab pos="457200" algn="l"/>
              </a:tabLst>
            </a:pPr>
            <a:endParaRPr lang="en-US" b="1" dirty="0">
              <a:latin typeface="Aptos" panose="020B00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SzPts val="1000"/>
              <a:buFont typeface="Symbol" panose="05050102010706020507" pitchFamily="18" charset="2"/>
              <a:buChar char=""/>
              <a:tabLst>
                <a:tab pos="457200" algn="l"/>
              </a:tabLst>
            </a:pPr>
            <a:r>
              <a:rPr lang="en-US" b="1" dirty="0">
                <a:latin typeface="Aptos" panose="020B0004020202020204" pitchFamily="34" charset="0"/>
                <a:ea typeface="Aptos" panose="020B0004020202020204" pitchFamily="34" charset="0"/>
                <a:cs typeface="Arial" panose="020B0604020202020204" pitchFamily="34" charset="0"/>
              </a:rPr>
              <a:t>Motion:</a:t>
            </a:r>
            <a:r>
              <a:rPr lang="en-US" dirty="0">
                <a:latin typeface="Aptos" panose="020B0004020202020204" pitchFamily="34" charset="0"/>
                <a:ea typeface="Aptos" panose="020B0004020202020204" pitchFamily="34" charset="0"/>
                <a:cs typeface="Arial" panose="020B0604020202020204" pitchFamily="34" charset="0"/>
              </a:rPr>
              <a:t> To re-elect the above directors for an additional term.</a:t>
            </a:r>
            <a:endParaRPr lang="en-US" dirty="0">
              <a:latin typeface="Aptos" panose="020B0004020202020204" pitchFamily="34" charset="0"/>
              <a:ea typeface="Aptos" panose="020B0004020202020204" pitchFamily="34" charset="0"/>
              <a:cs typeface="Aptos" panose="020B0004020202020204" pitchFamily="34" charset="0"/>
            </a:endParaRPr>
          </a:p>
          <a:p>
            <a:pPr marL="342900" marR="0" lvl="0" indent="-342900">
              <a:lnSpc>
                <a:spcPct val="115000"/>
              </a:lnSpc>
              <a:spcAft>
                <a:spcPts val="800"/>
              </a:spcAft>
              <a:buSzPts val="1000"/>
              <a:buFont typeface="Symbol" panose="05050102010706020507" pitchFamily="18" charset="2"/>
              <a:buChar char=""/>
              <a:tabLst>
                <a:tab pos="457200" algn="l"/>
              </a:tabLst>
            </a:pPr>
            <a:r>
              <a:rPr lang="en-US" b="1" dirty="0">
                <a:latin typeface="Aptos" panose="020B0004020202020204" pitchFamily="34" charset="0"/>
                <a:ea typeface="Aptos" panose="020B0004020202020204" pitchFamily="34" charset="0"/>
                <a:cs typeface="Arial" panose="020B0604020202020204" pitchFamily="34" charset="0"/>
              </a:rPr>
              <a:t>Vote:</a:t>
            </a:r>
            <a:r>
              <a:rPr lang="en-US" dirty="0">
                <a:latin typeface="Aptos" panose="020B0004020202020204" pitchFamily="34" charset="0"/>
                <a:ea typeface="Aptos" panose="020B0004020202020204" pitchFamily="34" charset="0"/>
                <a:cs typeface="Arial" panose="020B0604020202020204" pitchFamily="34" charset="0"/>
              </a:rPr>
              <a:t> Carried unanimously.</a:t>
            </a:r>
            <a:endParaRPr lang="en-US" dirty="0">
              <a:latin typeface="Aptos" panose="020B0004020202020204" pitchFamily="34" charset="0"/>
              <a:ea typeface="Aptos" panose="020B0004020202020204" pitchFamily="34" charset="0"/>
              <a:cs typeface="Aptos" panose="020B0004020202020204" pitchFamily="34" charset="0"/>
            </a:endParaRPr>
          </a:p>
          <a:p>
            <a:pPr>
              <a:lnSpc>
                <a:spcPct val="115000"/>
              </a:lnSpc>
              <a:spcAft>
                <a:spcPts val="800"/>
              </a:spcAft>
              <a:buSzPts val="1000"/>
              <a:tabLst>
                <a:tab pos="457200" algn="l"/>
              </a:tabLst>
            </a:pPr>
            <a:endParaRPr lang="en-US" dirty="0">
              <a:latin typeface="Aptos" panose="020B0004020202020204" pitchFamily="34" charset="0"/>
              <a:ea typeface="Aptos" panose="020B0004020202020204" pitchFamily="34" charset="0"/>
              <a:cs typeface="Aptos" panose="020B0004020202020204" pitchFamily="34" charset="0"/>
            </a:endParaRPr>
          </a:p>
        </p:txBody>
      </p:sp>
      <p:graphicFrame>
        <p:nvGraphicFramePr>
          <p:cNvPr id="18" name="Table 17">
            <a:extLst>
              <a:ext uri="{FF2B5EF4-FFF2-40B4-BE49-F238E27FC236}">
                <a16:creationId xmlns:a16="http://schemas.microsoft.com/office/drawing/2014/main" id="{1186A0F8-D2A5-CA67-0F06-591955539122}"/>
              </a:ext>
            </a:extLst>
          </p:cNvPr>
          <p:cNvGraphicFramePr>
            <a:graphicFrameLocks noGrp="1"/>
          </p:cNvGraphicFramePr>
          <p:nvPr/>
        </p:nvGraphicFramePr>
        <p:xfrm>
          <a:off x="3750906" y="4721413"/>
          <a:ext cx="7315200" cy="744727"/>
        </p:xfrm>
        <a:graphic>
          <a:graphicData uri="http://schemas.openxmlformats.org/drawingml/2006/table">
            <a:tbl>
              <a:tblPr firstRow="1" firstCol="1" bandRow="1">
                <a:tableStyleId>{5C22544A-7EE6-4342-B048-85BDC9FD1C3A}</a:tableStyleId>
              </a:tblPr>
              <a:tblGrid>
                <a:gridCol w="2438400">
                  <a:extLst>
                    <a:ext uri="{9D8B030D-6E8A-4147-A177-3AD203B41FA5}">
                      <a16:colId xmlns:a16="http://schemas.microsoft.com/office/drawing/2014/main" val="3385312620"/>
                    </a:ext>
                  </a:extLst>
                </a:gridCol>
                <a:gridCol w="2438400">
                  <a:extLst>
                    <a:ext uri="{9D8B030D-6E8A-4147-A177-3AD203B41FA5}">
                      <a16:colId xmlns:a16="http://schemas.microsoft.com/office/drawing/2014/main" val="3846395862"/>
                    </a:ext>
                  </a:extLst>
                </a:gridCol>
                <a:gridCol w="2438400">
                  <a:extLst>
                    <a:ext uri="{9D8B030D-6E8A-4147-A177-3AD203B41FA5}">
                      <a16:colId xmlns:a16="http://schemas.microsoft.com/office/drawing/2014/main" val="466817512"/>
                    </a:ext>
                  </a:extLst>
                </a:gridCol>
              </a:tblGrid>
              <a:tr h="317118">
                <a:tc>
                  <a:txBody>
                    <a:bodyPr/>
                    <a:lstStyle/>
                    <a:p>
                      <a:pPr marL="0" marR="0">
                        <a:lnSpc>
                          <a:spcPct val="115000"/>
                        </a:lnSpc>
                        <a:spcAft>
                          <a:spcPts val="800"/>
                        </a:spcAft>
                        <a:buNone/>
                      </a:pPr>
                      <a:r>
                        <a:rPr lang="en-US" sz="1200" kern="100">
                          <a:effectLst/>
                        </a:rPr>
                        <a:t>Sue Omdalen </a:t>
                      </a:r>
                      <a:endParaRPr lang="en-US" sz="1200" kern="100" dirty="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tc>
                  <a:txBody>
                    <a:bodyPr/>
                    <a:lstStyle/>
                    <a:p>
                      <a:pPr marL="0" marR="0">
                        <a:lnSpc>
                          <a:spcPct val="115000"/>
                        </a:lnSpc>
                        <a:spcAft>
                          <a:spcPts val="800"/>
                        </a:spcAft>
                        <a:buNone/>
                      </a:pPr>
                      <a:r>
                        <a:rPr lang="en-US" sz="1200" kern="100" dirty="0">
                          <a:effectLst/>
                        </a:rPr>
                        <a:t>Essentia Health</a:t>
                      </a:r>
                      <a:endParaRPr lang="en-US" sz="1200" kern="100" dirty="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tc>
                  <a:txBody>
                    <a:bodyPr/>
                    <a:lstStyle/>
                    <a:p>
                      <a:pPr marL="0" marR="0">
                        <a:lnSpc>
                          <a:spcPct val="115000"/>
                        </a:lnSpc>
                        <a:spcAft>
                          <a:spcPts val="800"/>
                        </a:spcAft>
                        <a:buNone/>
                      </a:pPr>
                      <a:r>
                        <a:rPr lang="en-US" sz="1200" kern="100" dirty="0">
                          <a:effectLst/>
                        </a:rPr>
                        <a:t>Fargo</a:t>
                      </a:r>
                      <a:endParaRPr lang="en-US" sz="1200" kern="100" dirty="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extLst>
                  <a:ext uri="{0D108BD9-81ED-4DB2-BD59-A6C34878D82A}">
                    <a16:rowId xmlns:a16="http://schemas.microsoft.com/office/drawing/2014/main" val="3078706425"/>
                  </a:ext>
                </a:extLst>
              </a:tr>
              <a:tr h="118184">
                <a:tc>
                  <a:txBody>
                    <a:bodyPr/>
                    <a:lstStyle/>
                    <a:p>
                      <a:pPr marL="0" marR="0">
                        <a:lnSpc>
                          <a:spcPct val="115000"/>
                        </a:lnSpc>
                        <a:spcAft>
                          <a:spcPts val="800"/>
                        </a:spcAft>
                        <a:buNone/>
                      </a:pPr>
                      <a:r>
                        <a:rPr lang="en-US" sz="1200" kern="100" dirty="0">
                          <a:effectLst/>
                        </a:rPr>
                        <a:t>Melanie Gabe</a:t>
                      </a:r>
                      <a:endParaRPr lang="en-US" sz="1200" kern="100" dirty="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tc>
                  <a:txBody>
                    <a:bodyPr/>
                    <a:lstStyle/>
                    <a:p>
                      <a:pPr marL="0" marR="0">
                        <a:lnSpc>
                          <a:spcPct val="115000"/>
                        </a:lnSpc>
                        <a:spcAft>
                          <a:spcPts val="800"/>
                        </a:spcAft>
                        <a:buNone/>
                      </a:pPr>
                      <a:r>
                        <a:rPr lang="en-US" sz="1200" kern="100" dirty="0">
                          <a:effectLst/>
                        </a:rPr>
                        <a:t>Alzheimer’s Association (now with Shift Happens Consulting)</a:t>
                      </a:r>
                      <a:endParaRPr lang="en-US" sz="1200" kern="100" dirty="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tc>
                  <a:txBody>
                    <a:bodyPr/>
                    <a:lstStyle/>
                    <a:p>
                      <a:pPr marL="0" marR="0">
                        <a:lnSpc>
                          <a:spcPct val="115000"/>
                        </a:lnSpc>
                        <a:spcAft>
                          <a:spcPts val="800"/>
                        </a:spcAft>
                        <a:buNone/>
                      </a:pPr>
                      <a:r>
                        <a:rPr lang="en-US" sz="1200" kern="100" dirty="0">
                          <a:effectLst/>
                        </a:rPr>
                        <a:t>Bismarck</a:t>
                      </a:r>
                      <a:endParaRPr lang="en-US" sz="1200" kern="100" dirty="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extLst>
                  <a:ext uri="{0D108BD9-81ED-4DB2-BD59-A6C34878D82A}">
                    <a16:rowId xmlns:a16="http://schemas.microsoft.com/office/drawing/2014/main" val="2842167792"/>
                  </a:ext>
                </a:extLst>
              </a:tr>
            </a:tbl>
          </a:graphicData>
        </a:graphic>
      </p:graphicFrame>
    </p:spTree>
    <p:extLst>
      <p:ext uri="{BB962C8B-B14F-4D97-AF65-F5344CB8AC3E}">
        <p14:creationId xmlns:p14="http://schemas.microsoft.com/office/powerpoint/2010/main" val="18222016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8ADAA4-B3B6-9CBE-1E5D-6F4D6AD2F2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A6DBFE-0D72-5706-D55C-247F8CD5EE6A}"/>
              </a:ext>
            </a:extLst>
          </p:cNvPr>
          <p:cNvSpPr>
            <a:spLocks noGrp="1"/>
          </p:cNvSpPr>
          <p:nvPr>
            <p:ph type="title"/>
          </p:nvPr>
        </p:nvSpPr>
        <p:spPr>
          <a:xfrm>
            <a:off x="252918" y="1123837"/>
            <a:ext cx="3079561" cy="4601183"/>
          </a:xfrm>
        </p:spPr>
        <p:txBody>
          <a:bodyPr/>
          <a:lstStyle/>
          <a:p>
            <a:pPr algn="ctr"/>
            <a:r>
              <a:rPr lang="en-US" dirty="0"/>
              <a:t>NDANO </a:t>
            </a:r>
            <a:br>
              <a:rPr lang="en-US" dirty="0"/>
            </a:br>
            <a:r>
              <a:rPr lang="en-US" dirty="0"/>
              <a:t>Annual Meeting Minutes</a:t>
            </a:r>
            <a:br>
              <a:rPr lang="en-US" dirty="0"/>
            </a:br>
            <a:br>
              <a:rPr lang="en-US" dirty="0"/>
            </a:br>
            <a:r>
              <a:rPr lang="en-US" dirty="0"/>
              <a:t>June 5, 2025</a:t>
            </a:r>
          </a:p>
        </p:txBody>
      </p:sp>
      <p:sp>
        <p:nvSpPr>
          <p:cNvPr id="8" name="Rectangle 2">
            <a:extLst>
              <a:ext uri="{FF2B5EF4-FFF2-40B4-BE49-F238E27FC236}">
                <a16:creationId xmlns:a16="http://schemas.microsoft.com/office/drawing/2014/main" id="{BCD13A43-DA67-1C4A-FF3D-8B8D1E62494B}"/>
              </a:ext>
            </a:extLst>
          </p:cNvPr>
          <p:cNvSpPr>
            <a:spLocks noChangeArrowheads="1"/>
          </p:cNvSpPr>
          <p:nvPr/>
        </p:nvSpPr>
        <p:spPr bwMode="auto">
          <a:xfrm>
            <a:off x="4134552" y="0"/>
            <a:ext cx="805744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dirty="0"/>
          </a:p>
        </p:txBody>
      </p:sp>
      <p:pic>
        <p:nvPicPr>
          <p:cNvPr id="9" name="Picture 1">
            <a:extLst>
              <a:ext uri="{FF2B5EF4-FFF2-40B4-BE49-F238E27FC236}">
                <a16:creationId xmlns:a16="http://schemas.microsoft.com/office/drawing/2014/main" id="{5834403E-2EDE-8CC4-5FA8-BCD51B0B8F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57755" y="371847"/>
            <a:ext cx="4933846" cy="54292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9A844C2A-FD3D-6C2F-A90B-A40F795AF15E}"/>
              </a:ext>
            </a:extLst>
          </p:cNvPr>
          <p:cNvSpPr txBox="1"/>
          <p:nvPr/>
        </p:nvSpPr>
        <p:spPr>
          <a:xfrm>
            <a:off x="3750906" y="1056225"/>
            <a:ext cx="7735077" cy="6944145"/>
          </a:xfrm>
          <a:prstGeom prst="rect">
            <a:avLst/>
          </a:prstGeom>
          <a:noFill/>
        </p:spPr>
        <p:txBody>
          <a:bodyPr wrap="square">
            <a:spAutoFit/>
          </a:bodyPr>
          <a:lstStyle/>
          <a:p>
            <a:pPr marL="0" marR="0">
              <a:lnSpc>
                <a:spcPct val="115000"/>
              </a:lnSpc>
              <a:spcAft>
                <a:spcPts val="800"/>
              </a:spcAft>
              <a:buNone/>
            </a:pPr>
            <a:r>
              <a:rPr lang="en-US" sz="1800" b="1" dirty="0">
                <a:effectLst/>
                <a:latin typeface="Aptos" panose="020B0004020202020204" pitchFamily="34" charset="0"/>
                <a:ea typeface="Aptos" panose="020B0004020202020204" pitchFamily="34" charset="0"/>
                <a:cs typeface="Arial" panose="020B0604020202020204" pitchFamily="34" charset="0"/>
              </a:rPr>
              <a:t>Annual Meeting Minutes cont.</a:t>
            </a:r>
          </a:p>
          <a:p>
            <a:r>
              <a:rPr lang="en-US" b="1" dirty="0"/>
              <a:t>Election of 2025–26 Officers</a:t>
            </a:r>
            <a:endParaRPr lang="en-US" dirty="0"/>
          </a:p>
          <a:p>
            <a:r>
              <a:rPr lang="en-US" i="1" dirty="0"/>
              <a:t>Elected by the Board at its meeting on June 2, 2026; announced to the membership.</a:t>
            </a:r>
            <a:endParaRPr lang="en-US" dirty="0"/>
          </a:p>
          <a:p>
            <a:pPr marL="0" marR="0">
              <a:lnSpc>
                <a:spcPct val="115000"/>
              </a:lnSpc>
              <a:spcAft>
                <a:spcPts val="800"/>
              </a:spcAft>
              <a:buNone/>
            </a:pPr>
            <a:endParaRPr lang="en-US" b="1" dirty="0">
              <a:latin typeface="Aptos" panose="020B0004020202020204" pitchFamily="34" charset="0"/>
              <a:ea typeface="Aptos" panose="020B0004020202020204" pitchFamily="34" charset="0"/>
              <a:cs typeface="Arial" panose="020B0604020202020204" pitchFamily="34" charset="0"/>
            </a:endParaRPr>
          </a:p>
          <a:p>
            <a:pPr marL="0" marR="0">
              <a:lnSpc>
                <a:spcPct val="115000"/>
              </a:lnSpc>
              <a:spcAft>
                <a:spcPts val="800"/>
              </a:spcAft>
              <a:buNone/>
            </a:pPr>
            <a:endParaRPr lang="en-US" sz="1800" b="1" dirty="0">
              <a:effectLst/>
              <a:latin typeface="Aptos" panose="020B0004020202020204" pitchFamily="34" charset="0"/>
              <a:ea typeface="Aptos" panose="020B0004020202020204" pitchFamily="34" charset="0"/>
              <a:cs typeface="Arial" panose="020B0604020202020204" pitchFamily="34" charset="0"/>
            </a:endParaRPr>
          </a:p>
          <a:p>
            <a:pPr marL="0" marR="0">
              <a:lnSpc>
                <a:spcPct val="115000"/>
              </a:lnSpc>
              <a:spcAft>
                <a:spcPts val="800"/>
              </a:spcAft>
              <a:buNone/>
            </a:pPr>
            <a:endParaRPr lang="en-US" b="1" dirty="0">
              <a:latin typeface="Aptos" panose="020B0004020202020204" pitchFamily="34" charset="0"/>
              <a:ea typeface="Aptos" panose="020B0004020202020204" pitchFamily="34" charset="0"/>
              <a:cs typeface="Arial" panose="020B0604020202020204" pitchFamily="34" charset="0"/>
            </a:endParaRPr>
          </a:p>
          <a:p>
            <a:r>
              <a:rPr lang="en-US" b="1" dirty="0"/>
              <a:t>Executive Director’s 2024 Report </a:t>
            </a:r>
            <a:endParaRPr lang="en-US" dirty="0"/>
          </a:p>
          <a:p>
            <a:pPr lvl="0"/>
            <a:r>
              <a:rPr lang="en-US" b="1" dirty="0"/>
              <a:t>Financial Snapshot</a:t>
            </a:r>
            <a:endParaRPr lang="en-US" dirty="0"/>
          </a:p>
          <a:p>
            <a:pPr lvl="1"/>
            <a:r>
              <a:rPr lang="en-US" dirty="0"/>
              <a:t>FY 2024 operated at a modest deficit; positive cash reserves increased ~20 percent following CD maturities and reinvestment.</a:t>
            </a:r>
          </a:p>
          <a:p>
            <a:pPr lvl="0"/>
            <a:r>
              <a:rPr lang="en-US" b="1" dirty="0"/>
              <a:t>Education &amp; Training</a:t>
            </a:r>
            <a:endParaRPr lang="en-US" dirty="0"/>
          </a:p>
          <a:p>
            <a:pPr marL="742950" lvl="1" indent="-285750">
              <a:buFont typeface="Arial" panose="020B0604020202020204" pitchFamily="34" charset="0"/>
              <a:buChar char="•"/>
            </a:pPr>
            <a:r>
              <a:rPr lang="en-US" dirty="0"/>
              <a:t>2024 NDANO Conference (Bismarck) successfully delivered.</a:t>
            </a:r>
          </a:p>
          <a:p>
            <a:pPr marL="742950" lvl="1" indent="-285750">
              <a:buFont typeface="Arial" panose="020B0604020202020204" pitchFamily="34" charset="0"/>
              <a:buChar char="•"/>
            </a:pPr>
            <a:r>
              <a:rPr lang="en-US" dirty="0"/>
              <a:t>Partnership webinars with </a:t>
            </a:r>
            <a:r>
              <a:rPr lang="en-US" dirty="0" err="1"/>
              <a:t>Bloomerang</a:t>
            </a:r>
            <a:r>
              <a:rPr lang="en-US" dirty="0"/>
              <a:t>, </a:t>
            </a:r>
            <a:r>
              <a:rPr lang="en-US" dirty="0" err="1"/>
              <a:t>DonorDock</a:t>
            </a:r>
            <a:r>
              <a:rPr lang="en-US" dirty="0"/>
              <a:t>, Grant Station, National Council of Nonprofits, and peer state associations.</a:t>
            </a:r>
          </a:p>
          <a:p>
            <a:pPr marL="742950" lvl="1" indent="-285750">
              <a:buFont typeface="Arial" panose="020B0604020202020204" pitchFamily="34" charset="0"/>
              <a:buChar char="•"/>
            </a:pPr>
            <a:r>
              <a:rPr lang="en-US" dirty="0"/>
              <a:t>Two monthly e-newsletters: </a:t>
            </a:r>
            <a:r>
              <a:rPr lang="en-US" i="1" dirty="0"/>
              <a:t>Learning Outlook</a:t>
            </a:r>
            <a:r>
              <a:rPr lang="en-US" dirty="0"/>
              <a:t> (training focus) and the general NDANO newsletter.</a:t>
            </a:r>
          </a:p>
          <a:p>
            <a:pPr marL="0" marR="0">
              <a:lnSpc>
                <a:spcPct val="115000"/>
              </a:lnSpc>
              <a:spcAft>
                <a:spcPts val="800"/>
              </a:spcAft>
              <a:buNone/>
            </a:pPr>
            <a:endParaRPr lang="en-US" sz="1800" b="1" dirty="0">
              <a:effectLst/>
              <a:latin typeface="Aptos" panose="020B0004020202020204" pitchFamily="34" charset="0"/>
              <a:ea typeface="Aptos" panose="020B0004020202020204" pitchFamily="34" charset="0"/>
              <a:cs typeface="Arial" panose="020B0604020202020204" pitchFamily="34" charset="0"/>
            </a:endParaRPr>
          </a:p>
          <a:p>
            <a:pPr marL="0" marR="0">
              <a:lnSpc>
                <a:spcPct val="115000"/>
              </a:lnSpc>
              <a:spcAft>
                <a:spcPts val="800"/>
              </a:spcAft>
              <a:buNone/>
            </a:pPr>
            <a:endParaRPr lang="en-US" b="1" dirty="0">
              <a:latin typeface="Aptos" panose="020B0004020202020204" pitchFamily="34" charset="0"/>
              <a:ea typeface="Aptos" panose="020B0004020202020204" pitchFamily="34" charset="0"/>
              <a:cs typeface="Arial" panose="020B0604020202020204" pitchFamily="34" charset="0"/>
            </a:endParaRPr>
          </a:p>
          <a:p>
            <a:pPr marL="0" marR="0">
              <a:lnSpc>
                <a:spcPct val="115000"/>
              </a:lnSpc>
              <a:spcAft>
                <a:spcPts val="800"/>
              </a:spcAft>
              <a:buNone/>
            </a:pPr>
            <a:endParaRPr lang="en-US" sz="1800" b="1" dirty="0">
              <a:effectLst/>
              <a:latin typeface="Aptos" panose="020B0004020202020204" pitchFamily="34" charset="0"/>
              <a:ea typeface="Aptos" panose="020B0004020202020204" pitchFamily="34" charset="0"/>
              <a:cs typeface="Arial" panose="020B0604020202020204" pitchFamily="34" charset="0"/>
            </a:endParaRPr>
          </a:p>
          <a:p>
            <a:pPr>
              <a:lnSpc>
                <a:spcPct val="115000"/>
              </a:lnSpc>
              <a:spcAft>
                <a:spcPts val="800"/>
              </a:spcAft>
              <a:buSzPts val="1000"/>
              <a:tabLst>
                <a:tab pos="457200" algn="l"/>
              </a:tabLst>
            </a:pPr>
            <a:endParaRPr lang="en-US" dirty="0">
              <a:latin typeface="Aptos" panose="020B0004020202020204" pitchFamily="34" charset="0"/>
              <a:ea typeface="Aptos" panose="020B0004020202020204" pitchFamily="34" charset="0"/>
              <a:cs typeface="Aptos" panose="020B0004020202020204" pitchFamily="34" charset="0"/>
            </a:endParaRPr>
          </a:p>
        </p:txBody>
      </p:sp>
      <p:graphicFrame>
        <p:nvGraphicFramePr>
          <p:cNvPr id="4" name="Table 3">
            <a:extLst>
              <a:ext uri="{FF2B5EF4-FFF2-40B4-BE49-F238E27FC236}">
                <a16:creationId xmlns:a16="http://schemas.microsoft.com/office/drawing/2014/main" id="{081E6D1D-C294-D39A-D864-DFBE3D8C06FF}"/>
              </a:ext>
            </a:extLst>
          </p:cNvPr>
          <p:cNvGraphicFramePr>
            <a:graphicFrameLocks noGrp="1"/>
          </p:cNvGraphicFramePr>
          <p:nvPr/>
        </p:nvGraphicFramePr>
        <p:xfrm>
          <a:off x="3750906" y="2388637"/>
          <a:ext cx="7433031" cy="1166325"/>
        </p:xfrm>
        <a:graphic>
          <a:graphicData uri="http://schemas.openxmlformats.org/drawingml/2006/table">
            <a:tbl>
              <a:tblPr firstRow="1" firstCol="1" bandRow="1">
                <a:tableStyleId>{5C22544A-7EE6-4342-B048-85BDC9FD1C3A}</a:tableStyleId>
              </a:tblPr>
              <a:tblGrid>
                <a:gridCol w="2477677">
                  <a:extLst>
                    <a:ext uri="{9D8B030D-6E8A-4147-A177-3AD203B41FA5}">
                      <a16:colId xmlns:a16="http://schemas.microsoft.com/office/drawing/2014/main" val="1414390671"/>
                    </a:ext>
                  </a:extLst>
                </a:gridCol>
                <a:gridCol w="2477677">
                  <a:extLst>
                    <a:ext uri="{9D8B030D-6E8A-4147-A177-3AD203B41FA5}">
                      <a16:colId xmlns:a16="http://schemas.microsoft.com/office/drawing/2014/main" val="1170029521"/>
                    </a:ext>
                  </a:extLst>
                </a:gridCol>
                <a:gridCol w="2477677">
                  <a:extLst>
                    <a:ext uri="{9D8B030D-6E8A-4147-A177-3AD203B41FA5}">
                      <a16:colId xmlns:a16="http://schemas.microsoft.com/office/drawing/2014/main" val="484998595"/>
                    </a:ext>
                  </a:extLst>
                </a:gridCol>
              </a:tblGrid>
              <a:tr h="233265">
                <a:tc>
                  <a:txBody>
                    <a:bodyPr/>
                    <a:lstStyle/>
                    <a:p>
                      <a:pPr marL="0" marR="0">
                        <a:lnSpc>
                          <a:spcPct val="115000"/>
                        </a:lnSpc>
                        <a:spcAft>
                          <a:spcPts val="800"/>
                        </a:spcAft>
                        <a:buNone/>
                      </a:pPr>
                      <a:r>
                        <a:rPr lang="en-US" sz="1200" kern="100">
                          <a:effectLst/>
                        </a:rPr>
                        <a:t>Office</a:t>
                      </a:r>
                      <a:endParaRPr lang="en-US" sz="1200" kern="10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tc>
                  <a:txBody>
                    <a:bodyPr/>
                    <a:lstStyle/>
                    <a:p>
                      <a:pPr marL="0" marR="0">
                        <a:lnSpc>
                          <a:spcPct val="115000"/>
                        </a:lnSpc>
                        <a:spcAft>
                          <a:spcPts val="800"/>
                        </a:spcAft>
                        <a:buNone/>
                      </a:pPr>
                      <a:r>
                        <a:rPr lang="en-US" sz="1200" kern="100" dirty="0">
                          <a:effectLst/>
                        </a:rPr>
                        <a:t>Officer</a:t>
                      </a:r>
                      <a:endParaRPr lang="en-US" sz="1200" kern="100" dirty="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tc>
                  <a:txBody>
                    <a:bodyPr/>
                    <a:lstStyle/>
                    <a:p>
                      <a:pPr marL="0" marR="0">
                        <a:lnSpc>
                          <a:spcPct val="115000"/>
                        </a:lnSpc>
                        <a:spcAft>
                          <a:spcPts val="800"/>
                        </a:spcAft>
                        <a:buNone/>
                      </a:pPr>
                      <a:r>
                        <a:rPr lang="en-US" sz="1200" kern="100">
                          <a:effectLst/>
                        </a:rPr>
                        <a:t>Organization</a:t>
                      </a:r>
                      <a:endParaRPr lang="en-US" sz="1200" kern="10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extLst>
                  <a:ext uri="{0D108BD9-81ED-4DB2-BD59-A6C34878D82A}">
                    <a16:rowId xmlns:a16="http://schemas.microsoft.com/office/drawing/2014/main" val="2775116260"/>
                  </a:ext>
                </a:extLst>
              </a:tr>
              <a:tr h="233265">
                <a:tc>
                  <a:txBody>
                    <a:bodyPr/>
                    <a:lstStyle/>
                    <a:p>
                      <a:pPr marL="0" marR="0">
                        <a:lnSpc>
                          <a:spcPct val="115000"/>
                        </a:lnSpc>
                        <a:spcAft>
                          <a:spcPts val="800"/>
                        </a:spcAft>
                        <a:buNone/>
                      </a:pPr>
                      <a:r>
                        <a:rPr lang="en-US" sz="1200" kern="100">
                          <a:effectLst/>
                        </a:rPr>
                        <a:t>President</a:t>
                      </a:r>
                      <a:endParaRPr lang="en-US" sz="1200" kern="10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tc>
                  <a:txBody>
                    <a:bodyPr/>
                    <a:lstStyle/>
                    <a:p>
                      <a:pPr marL="0" marR="0">
                        <a:lnSpc>
                          <a:spcPct val="115000"/>
                        </a:lnSpc>
                        <a:spcAft>
                          <a:spcPts val="800"/>
                        </a:spcAft>
                        <a:buNone/>
                      </a:pPr>
                      <a:r>
                        <a:rPr lang="en-US" sz="1200" kern="100">
                          <a:effectLst/>
                        </a:rPr>
                        <a:t>Patrick Kirby</a:t>
                      </a:r>
                      <a:endParaRPr lang="en-US" sz="1200" kern="10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tc>
                  <a:txBody>
                    <a:bodyPr/>
                    <a:lstStyle/>
                    <a:p>
                      <a:pPr marL="0" marR="0">
                        <a:lnSpc>
                          <a:spcPct val="115000"/>
                        </a:lnSpc>
                        <a:spcAft>
                          <a:spcPts val="800"/>
                        </a:spcAft>
                        <a:buNone/>
                      </a:pPr>
                      <a:r>
                        <a:rPr lang="en-US" sz="1200" kern="100">
                          <a:effectLst/>
                        </a:rPr>
                        <a:t>Do Good Better Consulting</a:t>
                      </a:r>
                      <a:endParaRPr lang="en-US" sz="1200" kern="10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extLst>
                  <a:ext uri="{0D108BD9-81ED-4DB2-BD59-A6C34878D82A}">
                    <a16:rowId xmlns:a16="http://schemas.microsoft.com/office/drawing/2014/main" val="608194332"/>
                  </a:ext>
                </a:extLst>
              </a:tr>
              <a:tr h="233265">
                <a:tc>
                  <a:txBody>
                    <a:bodyPr/>
                    <a:lstStyle/>
                    <a:p>
                      <a:pPr marL="0" marR="0">
                        <a:lnSpc>
                          <a:spcPct val="115000"/>
                        </a:lnSpc>
                        <a:spcAft>
                          <a:spcPts val="800"/>
                        </a:spcAft>
                        <a:buNone/>
                      </a:pPr>
                      <a:r>
                        <a:rPr lang="en-US" sz="1200" kern="100">
                          <a:effectLst/>
                        </a:rPr>
                        <a:t>Vice-President</a:t>
                      </a:r>
                      <a:endParaRPr lang="en-US" sz="1200" kern="10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tc>
                  <a:txBody>
                    <a:bodyPr/>
                    <a:lstStyle/>
                    <a:p>
                      <a:pPr marL="0" marR="0">
                        <a:lnSpc>
                          <a:spcPct val="115000"/>
                        </a:lnSpc>
                        <a:spcAft>
                          <a:spcPts val="800"/>
                        </a:spcAft>
                        <a:buNone/>
                      </a:pPr>
                      <a:r>
                        <a:rPr lang="en-US" sz="1200" kern="100">
                          <a:effectLst/>
                        </a:rPr>
                        <a:t>Lindsey Ulrickson</a:t>
                      </a:r>
                      <a:endParaRPr lang="en-US" sz="1200" kern="10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tc>
                  <a:txBody>
                    <a:bodyPr/>
                    <a:lstStyle/>
                    <a:p>
                      <a:pPr marL="0" marR="0">
                        <a:lnSpc>
                          <a:spcPct val="115000"/>
                        </a:lnSpc>
                        <a:spcAft>
                          <a:spcPts val="800"/>
                        </a:spcAft>
                        <a:buNone/>
                      </a:pPr>
                      <a:r>
                        <a:rPr lang="en-US" sz="1200" kern="100">
                          <a:effectLst/>
                        </a:rPr>
                        <a:t>Bush Foundation</a:t>
                      </a:r>
                      <a:endParaRPr lang="en-US" sz="1200" kern="10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extLst>
                  <a:ext uri="{0D108BD9-81ED-4DB2-BD59-A6C34878D82A}">
                    <a16:rowId xmlns:a16="http://schemas.microsoft.com/office/drawing/2014/main" val="110882954"/>
                  </a:ext>
                </a:extLst>
              </a:tr>
              <a:tr h="233265">
                <a:tc>
                  <a:txBody>
                    <a:bodyPr/>
                    <a:lstStyle/>
                    <a:p>
                      <a:pPr marL="0" marR="0">
                        <a:lnSpc>
                          <a:spcPct val="115000"/>
                        </a:lnSpc>
                        <a:spcAft>
                          <a:spcPts val="800"/>
                        </a:spcAft>
                        <a:buNone/>
                      </a:pPr>
                      <a:r>
                        <a:rPr lang="en-US" sz="1200" kern="100">
                          <a:effectLst/>
                        </a:rPr>
                        <a:t>Treasurer</a:t>
                      </a:r>
                      <a:endParaRPr lang="en-US" sz="1200" kern="10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tc>
                  <a:txBody>
                    <a:bodyPr/>
                    <a:lstStyle/>
                    <a:p>
                      <a:pPr marL="0" marR="0">
                        <a:lnSpc>
                          <a:spcPct val="115000"/>
                        </a:lnSpc>
                        <a:spcAft>
                          <a:spcPts val="800"/>
                        </a:spcAft>
                        <a:buNone/>
                      </a:pPr>
                      <a:r>
                        <a:rPr lang="en-US" sz="1200" kern="100">
                          <a:effectLst/>
                        </a:rPr>
                        <a:t>Anne Stoll</a:t>
                      </a:r>
                      <a:endParaRPr lang="en-US" sz="1200" kern="10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tc>
                  <a:txBody>
                    <a:bodyPr/>
                    <a:lstStyle/>
                    <a:p>
                      <a:pPr marL="0" marR="0">
                        <a:lnSpc>
                          <a:spcPct val="115000"/>
                        </a:lnSpc>
                        <a:spcAft>
                          <a:spcPts val="800"/>
                        </a:spcAft>
                        <a:buNone/>
                      </a:pPr>
                      <a:r>
                        <a:rPr lang="en-US" sz="1200" kern="100">
                          <a:effectLst/>
                        </a:rPr>
                        <a:t>Eide Bailly</a:t>
                      </a:r>
                      <a:endParaRPr lang="en-US" sz="1200" kern="10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extLst>
                  <a:ext uri="{0D108BD9-81ED-4DB2-BD59-A6C34878D82A}">
                    <a16:rowId xmlns:a16="http://schemas.microsoft.com/office/drawing/2014/main" val="3505075638"/>
                  </a:ext>
                </a:extLst>
              </a:tr>
              <a:tr h="233265">
                <a:tc>
                  <a:txBody>
                    <a:bodyPr/>
                    <a:lstStyle/>
                    <a:p>
                      <a:pPr marL="0" marR="0">
                        <a:lnSpc>
                          <a:spcPct val="115000"/>
                        </a:lnSpc>
                        <a:spcAft>
                          <a:spcPts val="800"/>
                        </a:spcAft>
                        <a:buNone/>
                      </a:pPr>
                      <a:r>
                        <a:rPr lang="en-US" sz="1200" kern="100">
                          <a:effectLst/>
                        </a:rPr>
                        <a:t>Secretary</a:t>
                      </a:r>
                      <a:endParaRPr lang="en-US" sz="1200" kern="10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tc>
                  <a:txBody>
                    <a:bodyPr/>
                    <a:lstStyle/>
                    <a:p>
                      <a:pPr marL="0" marR="0">
                        <a:lnSpc>
                          <a:spcPct val="115000"/>
                        </a:lnSpc>
                        <a:spcAft>
                          <a:spcPts val="800"/>
                        </a:spcAft>
                        <a:buNone/>
                      </a:pPr>
                      <a:r>
                        <a:rPr lang="en-US" sz="1200" kern="100">
                          <a:effectLst/>
                        </a:rPr>
                        <a:t>Susan Omdalen</a:t>
                      </a:r>
                      <a:endParaRPr lang="en-US" sz="1200" kern="10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tc>
                  <a:txBody>
                    <a:bodyPr/>
                    <a:lstStyle/>
                    <a:p>
                      <a:pPr marL="0" marR="0">
                        <a:lnSpc>
                          <a:spcPct val="115000"/>
                        </a:lnSpc>
                        <a:spcAft>
                          <a:spcPts val="800"/>
                        </a:spcAft>
                        <a:buNone/>
                      </a:pPr>
                      <a:r>
                        <a:rPr lang="en-US" sz="1200" kern="100" dirty="0">
                          <a:effectLst/>
                        </a:rPr>
                        <a:t>Essentia Health</a:t>
                      </a:r>
                      <a:endParaRPr lang="en-US" sz="1200" kern="100" dirty="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extLst>
                  <a:ext uri="{0D108BD9-81ED-4DB2-BD59-A6C34878D82A}">
                    <a16:rowId xmlns:a16="http://schemas.microsoft.com/office/drawing/2014/main" val="4058781782"/>
                  </a:ext>
                </a:extLst>
              </a:tr>
            </a:tbl>
          </a:graphicData>
        </a:graphic>
      </p:graphicFrame>
    </p:spTree>
    <p:extLst>
      <p:ext uri="{BB962C8B-B14F-4D97-AF65-F5344CB8AC3E}">
        <p14:creationId xmlns:p14="http://schemas.microsoft.com/office/powerpoint/2010/main" val="14610551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FC113D-8E09-FF89-7510-E699508BAA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F41BE1-89B0-741D-E09A-3F540D6D8BF9}"/>
              </a:ext>
            </a:extLst>
          </p:cNvPr>
          <p:cNvSpPr>
            <a:spLocks noGrp="1"/>
          </p:cNvSpPr>
          <p:nvPr>
            <p:ph type="title"/>
          </p:nvPr>
        </p:nvSpPr>
        <p:spPr>
          <a:xfrm>
            <a:off x="252918" y="1123837"/>
            <a:ext cx="3079561" cy="4601183"/>
          </a:xfrm>
        </p:spPr>
        <p:txBody>
          <a:bodyPr/>
          <a:lstStyle/>
          <a:p>
            <a:pPr algn="ctr"/>
            <a:r>
              <a:rPr lang="en-US" dirty="0"/>
              <a:t>NDANO </a:t>
            </a:r>
            <a:br>
              <a:rPr lang="en-US" dirty="0"/>
            </a:br>
            <a:r>
              <a:rPr lang="en-US" dirty="0"/>
              <a:t>Annual Meeting Minutes</a:t>
            </a:r>
            <a:br>
              <a:rPr lang="en-US" dirty="0"/>
            </a:br>
            <a:br>
              <a:rPr lang="en-US" dirty="0"/>
            </a:br>
            <a:r>
              <a:rPr lang="en-US" dirty="0"/>
              <a:t>June 5, 2025</a:t>
            </a:r>
          </a:p>
        </p:txBody>
      </p:sp>
      <p:sp>
        <p:nvSpPr>
          <p:cNvPr id="8" name="Rectangle 2">
            <a:extLst>
              <a:ext uri="{FF2B5EF4-FFF2-40B4-BE49-F238E27FC236}">
                <a16:creationId xmlns:a16="http://schemas.microsoft.com/office/drawing/2014/main" id="{C3C5DD3D-29F4-6972-D170-578BEFCD1613}"/>
              </a:ext>
            </a:extLst>
          </p:cNvPr>
          <p:cNvSpPr>
            <a:spLocks noChangeArrowheads="1"/>
          </p:cNvSpPr>
          <p:nvPr/>
        </p:nvSpPr>
        <p:spPr bwMode="auto">
          <a:xfrm>
            <a:off x="4134552" y="0"/>
            <a:ext cx="805744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dirty="0"/>
          </a:p>
        </p:txBody>
      </p:sp>
      <p:pic>
        <p:nvPicPr>
          <p:cNvPr id="9" name="Picture 1">
            <a:extLst>
              <a:ext uri="{FF2B5EF4-FFF2-40B4-BE49-F238E27FC236}">
                <a16:creationId xmlns:a16="http://schemas.microsoft.com/office/drawing/2014/main" id="{4C7F8722-74A6-C9A0-CC21-1A41A386F2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57755" y="371847"/>
            <a:ext cx="4933846" cy="54292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7ADCF321-BAB8-E1FB-45DD-D239D9B9E080}"/>
              </a:ext>
            </a:extLst>
          </p:cNvPr>
          <p:cNvSpPr txBox="1"/>
          <p:nvPr/>
        </p:nvSpPr>
        <p:spPr>
          <a:xfrm>
            <a:off x="3704253" y="914772"/>
            <a:ext cx="7735077" cy="6921575"/>
          </a:xfrm>
          <a:prstGeom prst="rect">
            <a:avLst/>
          </a:prstGeom>
          <a:noFill/>
        </p:spPr>
        <p:txBody>
          <a:bodyPr wrap="square">
            <a:spAutoFit/>
          </a:bodyPr>
          <a:lstStyle/>
          <a:p>
            <a:pPr marL="0" marR="0">
              <a:lnSpc>
                <a:spcPct val="115000"/>
              </a:lnSpc>
              <a:spcAft>
                <a:spcPts val="800"/>
              </a:spcAft>
              <a:buNone/>
            </a:pPr>
            <a:r>
              <a:rPr lang="en-US" sz="1800" b="1" dirty="0">
                <a:effectLst/>
                <a:latin typeface="Aptos" panose="020B0004020202020204" pitchFamily="34" charset="0"/>
                <a:ea typeface="Aptos" panose="020B0004020202020204" pitchFamily="34" charset="0"/>
                <a:cs typeface="Arial" panose="020B0604020202020204" pitchFamily="34" charset="0"/>
              </a:rPr>
              <a:t>Annual Meeting Minutes cont.</a:t>
            </a:r>
          </a:p>
          <a:p>
            <a:pPr lvl="0"/>
            <a:r>
              <a:rPr lang="en-US" b="1" dirty="0"/>
              <a:t>Advocacy</a:t>
            </a:r>
            <a:endParaRPr lang="en-US" dirty="0"/>
          </a:p>
          <a:p>
            <a:pPr lvl="1"/>
            <a:r>
              <a:rPr lang="en-US" dirty="0"/>
              <a:t>Continued sales of the NDANO Nonprofit Advocacy Toolkit; delivered “Advocacy 101” sessions.</a:t>
            </a:r>
          </a:p>
          <a:p>
            <a:pPr lvl="0"/>
            <a:r>
              <a:rPr lang="en-US" b="1" dirty="0"/>
              <a:t>Research &amp; Publications</a:t>
            </a:r>
            <a:endParaRPr lang="en-US" dirty="0"/>
          </a:p>
          <a:p>
            <a:pPr lvl="1"/>
            <a:r>
              <a:rPr lang="en-US" dirty="0"/>
              <a:t>New </a:t>
            </a:r>
            <a:r>
              <a:rPr lang="en-US" i="1" dirty="0"/>
              <a:t>North Dakota Nonprofit Impact Report</a:t>
            </a:r>
            <a:r>
              <a:rPr lang="en-US" dirty="0"/>
              <a:t> released Feb 2025; posters and hard copies available at registration desk.</a:t>
            </a:r>
          </a:p>
          <a:p>
            <a:pPr lvl="0"/>
            <a:r>
              <a:rPr lang="en-US" b="1" dirty="0"/>
              <a:t>Membership &amp; Services</a:t>
            </a:r>
            <a:endParaRPr lang="en-US" dirty="0"/>
          </a:p>
          <a:p>
            <a:pPr lvl="1"/>
            <a:r>
              <a:rPr lang="en-US" dirty="0"/>
              <a:t>150 nonprofit member organizations and 30 business partners served in 2024.</a:t>
            </a:r>
          </a:p>
          <a:p>
            <a:pPr lvl="1"/>
            <a:r>
              <a:rPr lang="en-US" dirty="0"/>
              <a:t>Job-posting support and cost-saving benefits highlighted.</a:t>
            </a:r>
          </a:p>
          <a:p>
            <a:pPr lvl="0"/>
            <a:r>
              <a:rPr lang="en-US" b="1" dirty="0"/>
              <a:t>Staff Acknowledgments</a:t>
            </a:r>
            <a:endParaRPr lang="en-US" dirty="0"/>
          </a:p>
          <a:p>
            <a:pPr lvl="1"/>
            <a:r>
              <a:rPr lang="en-US" dirty="0"/>
              <a:t>Recognized the NDANO team for on-site assistance.</a:t>
            </a:r>
          </a:p>
          <a:p>
            <a:r>
              <a:rPr lang="en-US" b="1" dirty="0"/>
              <a:t>Other Business</a:t>
            </a:r>
            <a:endParaRPr lang="en-US" dirty="0"/>
          </a:p>
          <a:p>
            <a:pPr lvl="0"/>
            <a:r>
              <a:rPr lang="en-US" dirty="0"/>
              <a:t>No additional business was brought forward from the floor.</a:t>
            </a:r>
          </a:p>
          <a:p>
            <a:r>
              <a:rPr lang="en-US" b="1" dirty="0"/>
              <a:t>Adjournment</a:t>
            </a:r>
            <a:r>
              <a:rPr lang="en-US" dirty="0"/>
              <a:t> Meeting adjourned at 8:35 a.m. CDT.</a:t>
            </a:r>
          </a:p>
          <a:p>
            <a:endParaRPr lang="en-US" dirty="0"/>
          </a:p>
          <a:p>
            <a:pPr lvl="0"/>
            <a:r>
              <a:rPr lang="en-US" dirty="0"/>
              <a:t>Members were encouraged to review the new sector report, network over breakfast, and return for the keynote session at 8:45 a.m.</a:t>
            </a:r>
          </a:p>
          <a:p>
            <a:pPr lvl="0"/>
            <a:endParaRPr lang="en-US" dirty="0"/>
          </a:p>
          <a:p>
            <a:pPr marL="0" marR="0">
              <a:lnSpc>
                <a:spcPct val="115000"/>
              </a:lnSpc>
              <a:spcAft>
                <a:spcPts val="800"/>
              </a:spcAft>
              <a:buNone/>
            </a:pPr>
            <a:endParaRPr lang="en-US" b="1" dirty="0">
              <a:latin typeface="Aptos" panose="020B0004020202020204" pitchFamily="34" charset="0"/>
              <a:ea typeface="Aptos" panose="020B0004020202020204" pitchFamily="34" charset="0"/>
              <a:cs typeface="Arial" panose="020B0604020202020204" pitchFamily="34" charset="0"/>
            </a:endParaRPr>
          </a:p>
          <a:p>
            <a:pPr marL="0" marR="0">
              <a:lnSpc>
                <a:spcPct val="115000"/>
              </a:lnSpc>
              <a:spcAft>
                <a:spcPts val="800"/>
              </a:spcAft>
              <a:buNone/>
            </a:pPr>
            <a:endParaRPr lang="en-US" sz="1800" b="1" dirty="0">
              <a:effectLst/>
              <a:latin typeface="Aptos" panose="020B0004020202020204" pitchFamily="34" charset="0"/>
              <a:ea typeface="Aptos" panose="020B0004020202020204" pitchFamily="34" charset="0"/>
              <a:cs typeface="Arial" panose="020B0604020202020204" pitchFamily="34" charset="0"/>
            </a:endParaRPr>
          </a:p>
          <a:p>
            <a:pPr>
              <a:lnSpc>
                <a:spcPct val="115000"/>
              </a:lnSpc>
              <a:spcAft>
                <a:spcPts val="800"/>
              </a:spcAft>
              <a:buSzPts val="1000"/>
              <a:tabLst>
                <a:tab pos="457200" algn="l"/>
              </a:tabLst>
            </a:pPr>
            <a:endParaRPr lang="en-US" dirty="0">
              <a:latin typeface="Aptos" panose="020B0004020202020204" pitchFamily="34" charset="0"/>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16225100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79B25F-EF45-4960-9482-40416BC5245F}"/>
              </a:ext>
            </a:extLst>
          </p:cNvPr>
          <p:cNvSpPr>
            <a:spLocks noGrp="1"/>
          </p:cNvSpPr>
          <p:nvPr>
            <p:ph type="title"/>
          </p:nvPr>
        </p:nvSpPr>
        <p:spPr/>
        <p:txBody>
          <a:bodyPr>
            <a:normAutofit/>
          </a:bodyPr>
          <a:lstStyle/>
          <a:p>
            <a:r>
              <a:rPr lang="en-US" sz="5400" dirty="0">
                <a:latin typeface="+mn-lt"/>
              </a:rPr>
              <a:t>Mission</a:t>
            </a:r>
          </a:p>
        </p:txBody>
      </p:sp>
      <p:sp>
        <p:nvSpPr>
          <p:cNvPr id="3" name="Content Placeholder 2">
            <a:extLst>
              <a:ext uri="{FF2B5EF4-FFF2-40B4-BE49-F238E27FC236}">
                <a16:creationId xmlns:a16="http://schemas.microsoft.com/office/drawing/2014/main" id="{7AB83D6E-E677-4A59-A914-1AF02A0F47E1}"/>
              </a:ext>
            </a:extLst>
          </p:cNvPr>
          <p:cNvSpPr>
            <a:spLocks noGrp="1"/>
          </p:cNvSpPr>
          <p:nvPr>
            <p:ph idx="1"/>
          </p:nvPr>
        </p:nvSpPr>
        <p:spPr>
          <a:xfrm>
            <a:off x="3722915" y="864108"/>
            <a:ext cx="7775665" cy="5120640"/>
          </a:xfrm>
        </p:spPr>
        <p:txBody>
          <a:bodyPr>
            <a:normAutofit/>
          </a:bodyPr>
          <a:lstStyle/>
          <a:p>
            <a:pPr marL="0" indent="0">
              <a:buNone/>
            </a:pPr>
            <a:r>
              <a:rPr lang="en-US" sz="3600" dirty="0">
                <a:solidFill>
                  <a:schemeClr val="tx1"/>
                </a:solidFill>
                <a:ea typeface="Malgun Gothic Semilight" panose="020B0502040204020203" pitchFamily="34" charset="-128"/>
                <a:cs typeface="Malgun Gothic Semilight" panose="020B0502040204020203" pitchFamily="34" charset="-128"/>
              </a:rPr>
              <a:t>Educate, advocate and connect to strengthen nonprofits.</a:t>
            </a:r>
          </a:p>
        </p:txBody>
      </p:sp>
      <p:grpSp>
        <p:nvGrpSpPr>
          <p:cNvPr id="7" name="Group 6">
            <a:extLst>
              <a:ext uri="{FF2B5EF4-FFF2-40B4-BE49-F238E27FC236}">
                <a16:creationId xmlns:a16="http://schemas.microsoft.com/office/drawing/2014/main" id="{5BCDB208-B4EB-3C5C-9A03-3C7FE243E4C6}"/>
              </a:ext>
            </a:extLst>
          </p:cNvPr>
          <p:cNvGrpSpPr/>
          <p:nvPr/>
        </p:nvGrpSpPr>
        <p:grpSpPr>
          <a:xfrm>
            <a:off x="104721" y="6281978"/>
            <a:ext cx="3876472" cy="347548"/>
            <a:chOff x="104721" y="6281978"/>
            <a:chExt cx="3876472" cy="347548"/>
          </a:xfrm>
        </p:grpSpPr>
        <p:pic>
          <p:nvPicPr>
            <p:cNvPr id="8" name="Picture 7">
              <a:extLst>
                <a:ext uri="{FF2B5EF4-FFF2-40B4-BE49-F238E27FC236}">
                  <a16:creationId xmlns:a16="http://schemas.microsoft.com/office/drawing/2014/main" id="{48D35EDF-F59E-0522-9516-3B5889571DD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4721" y="6281978"/>
              <a:ext cx="984069" cy="347548"/>
            </a:xfrm>
            <a:prstGeom prst="rect">
              <a:avLst/>
            </a:prstGeom>
          </p:spPr>
        </p:pic>
        <p:sp>
          <p:nvSpPr>
            <p:cNvPr id="9" name="TextBox 8">
              <a:extLst>
                <a:ext uri="{FF2B5EF4-FFF2-40B4-BE49-F238E27FC236}">
                  <a16:creationId xmlns:a16="http://schemas.microsoft.com/office/drawing/2014/main" id="{7BBE785C-95A6-4A4C-F595-3FB9BD2F0D1B}"/>
                </a:ext>
              </a:extLst>
            </p:cNvPr>
            <p:cNvSpPr txBox="1"/>
            <p:nvPr/>
          </p:nvSpPr>
          <p:spPr>
            <a:xfrm>
              <a:off x="1255190" y="6286475"/>
              <a:ext cx="2726003"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lumMod val="50000"/>
                      <a:lumOff val="50000"/>
                    </a:prstClr>
                  </a:solidFill>
                  <a:effectLst/>
                  <a:uLnTx/>
                  <a:uFillTx/>
                  <a:latin typeface="Garamond" panose="02020404030301010803" pitchFamily="18" charset="0"/>
                  <a:ea typeface="+mn-ea"/>
                  <a:cs typeface="+mn-cs"/>
                </a:rPr>
                <a:t>Educate. Advocate. Connect.</a:t>
              </a:r>
            </a:p>
          </p:txBody>
        </p:sp>
      </p:grpSp>
    </p:spTree>
    <p:extLst>
      <p:ext uri="{BB962C8B-B14F-4D97-AF65-F5344CB8AC3E}">
        <p14:creationId xmlns:p14="http://schemas.microsoft.com/office/powerpoint/2010/main" val="11613270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07D3BB-DB53-404A-98D7-EEC35D2DF632}"/>
              </a:ext>
            </a:extLst>
          </p:cNvPr>
          <p:cNvSpPr>
            <a:spLocks noGrp="1"/>
          </p:cNvSpPr>
          <p:nvPr>
            <p:ph type="title"/>
          </p:nvPr>
        </p:nvSpPr>
        <p:spPr/>
        <p:txBody>
          <a:bodyPr>
            <a:normAutofit/>
          </a:bodyPr>
          <a:lstStyle/>
          <a:p>
            <a:r>
              <a:rPr lang="en-US" sz="5400" dirty="0">
                <a:latin typeface="+mn-lt"/>
              </a:rPr>
              <a:t>2025</a:t>
            </a:r>
            <a:br>
              <a:rPr lang="en-US" sz="5400" dirty="0">
                <a:latin typeface="+mn-lt"/>
              </a:rPr>
            </a:br>
            <a:r>
              <a:rPr lang="en-US" sz="5400" dirty="0">
                <a:latin typeface="+mn-lt"/>
              </a:rPr>
              <a:t>Board of Directors</a:t>
            </a:r>
          </a:p>
        </p:txBody>
      </p:sp>
      <p:sp>
        <p:nvSpPr>
          <p:cNvPr id="4" name="Content Placeholder 3">
            <a:extLst>
              <a:ext uri="{FF2B5EF4-FFF2-40B4-BE49-F238E27FC236}">
                <a16:creationId xmlns:a16="http://schemas.microsoft.com/office/drawing/2014/main" id="{67F83761-D566-402D-A3E1-132CD6FF59E3}"/>
              </a:ext>
            </a:extLst>
          </p:cNvPr>
          <p:cNvSpPr>
            <a:spLocks noGrp="1"/>
          </p:cNvSpPr>
          <p:nvPr>
            <p:ph sz="half" idx="2"/>
          </p:nvPr>
        </p:nvSpPr>
        <p:spPr>
          <a:xfrm>
            <a:off x="3870960" y="955039"/>
            <a:ext cx="7387590" cy="5005813"/>
          </a:xfrm>
        </p:spPr>
        <p:txBody>
          <a:bodyPr numCol="2">
            <a:noAutofit/>
          </a:bodyPr>
          <a:lstStyle/>
          <a:p>
            <a:pPr>
              <a:buFont typeface="Arial" panose="020B0604020202020204" pitchFamily="34" charset="0"/>
              <a:buChar char="•"/>
            </a:pPr>
            <a:r>
              <a:rPr lang="en-US" sz="1800" b="1" dirty="0">
                <a:solidFill>
                  <a:srgbClr val="00488F"/>
                </a:solidFill>
              </a:rPr>
              <a:t>Patrick Kirby</a:t>
            </a:r>
            <a:r>
              <a:rPr lang="en-US" sz="1800" dirty="0">
                <a:solidFill>
                  <a:srgbClr val="000000"/>
                </a:solidFill>
              </a:rPr>
              <a:t>, President, Do Good Better Consulting, Fargo</a:t>
            </a:r>
            <a:endParaRPr lang="en-US" sz="1800" dirty="0"/>
          </a:p>
          <a:p>
            <a:pPr>
              <a:buFont typeface="Arial" panose="020B0604020202020204" pitchFamily="34" charset="0"/>
              <a:buChar char="•"/>
            </a:pPr>
            <a:r>
              <a:rPr lang="en-US" sz="1800" b="1" dirty="0">
                <a:solidFill>
                  <a:srgbClr val="00488F"/>
                </a:solidFill>
              </a:rPr>
              <a:t>Lyndsay Ulrickson</a:t>
            </a:r>
            <a:r>
              <a:rPr lang="en-US" sz="1800" dirty="0">
                <a:solidFill>
                  <a:srgbClr val="000000"/>
                </a:solidFill>
              </a:rPr>
              <a:t>, Vice President, Bush Foundation, Statewide</a:t>
            </a:r>
            <a:endParaRPr lang="en-US" sz="1800" dirty="0"/>
          </a:p>
          <a:p>
            <a:pPr>
              <a:buFont typeface="Arial" panose="020B0604020202020204" pitchFamily="34" charset="0"/>
              <a:buChar char="•"/>
            </a:pPr>
            <a:r>
              <a:rPr lang="en-US" sz="1800" b="1" dirty="0">
                <a:solidFill>
                  <a:srgbClr val="00488F"/>
                </a:solidFill>
              </a:rPr>
              <a:t>Sue Omdalen</a:t>
            </a:r>
            <a:r>
              <a:rPr lang="en-US" sz="1800" dirty="0">
                <a:solidFill>
                  <a:srgbClr val="000000"/>
                </a:solidFill>
              </a:rPr>
              <a:t>, Secretary, Essentia Health Foundation, Fargo</a:t>
            </a:r>
            <a:endParaRPr lang="en-US" sz="1800" dirty="0"/>
          </a:p>
          <a:p>
            <a:pPr>
              <a:buFont typeface="Arial" panose="020B0604020202020204" pitchFamily="34" charset="0"/>
              <a:buChar char="•"/>
            </a:pPr>
            <a:r>
              <a:rPr lang="en-US" sz="1800" b="1" dirty="0">
                <a:solidFill>
                  <a:srgbClr val="00488F"/>
                </a:solidFill>
              </a:rPr>
              <a:t>Anne Stoll</a:t>
            </a:r>
            <a:r>
              <a:rPr lang="en-US" sz="1800" dirty="0">
                <a:solidFill>
                  <a:srgbClr val="000000"/>
                </a:solidFill>
              </a:rPr>
              <a:t>, Treasurer, Eide Bailly, Fargo</a:t>
            </a:r>
            <a:endParaRPr lang="en-US" sz="1800" dirty="0"/>
          </a:p>
          <a:p>
            <a:pPr>
              <a:buFont typeface="Arial" panose="020B0604020202020204" pitchFamily="34" charset="0"/>
              <a:buChar char="•"/>
            </a:pPr>
            <a:r>
              <a:rPr lang="en-US" sz="1800" b="1" dirty="0">
                <a:solidFill>
                  <a:srgbClr val="00488F"/>
                </a:solidFill>
              </a:rPr>
              <a:t>Becca Baumbach</a:t>
            </a:r>
            <a:r>
              <a:rPr lang="en-US" sz="1800" dirty="0">
                <a:solidFill>
                  <a:srgbClr val="000000"/>
                </a:solidFill>
              </a:rPr>
              <a:t>, Community Foundation of Grand Forks, East Grand Forks &amp; Region </a:t>
            </a:r>
            <a:endParaRPr lang="en-US" sz="1800" dirty="0"/>
          </a:p>
          <a:p>
            <a:pPr>
              <a:buFont typeface="Arial" panose="020B0604020202020204" pitchFamily="34" charset="0"/>
              <a:buChar char="•"/>
            </a:pPr>
            <a:r>
              <a:rPr lang="en-US" sz="1800" b="1" i="0" dirty="0">
                <a:solidFill>
                  <a:srgbClr val="00488F"/>
                </a:solidFill>
                <a:effectLst/>
              </a:rPr>
              <a:t>Casondra Duckworth</a:t>
            </a:r>
            <a:r>
              <a:rPr lang="en-US" sz="1800" b="0" i="0" dirty="0">
                <a:solidFill>
                  <a:srgbClr val="000000"/>
                </a:solidFill>
                <a:effectLst/>
              </a:rPr>
              <a:t>, Jeremiah Program, Fargo</a:t>
            </a:r>
            <a:endParaRPr lang="en-US" sz="1800" dirty="0"/>
          </a:p>
          <a:p>
            <a:pPr>
              <a:buFont typeface="Arial" panose="020B0604020202020204" pitchFamily="34" charset="0"/>
              <a:buChar char="•"/>
            </a:pPr>
            <a:r>
              <a:rPr lang="en-US" sz="1800" b="1" i="0" dirty="0">
                <a:solidFill>
                  <a:srgbClr val="00488F"/>
                </a:solidFill>
                <a:effectLst/>
              </a:rPr>
              <a:t>Michelle Erickson</a:t>
            </a:r>
            <a:r>
              <a:rPr lang="en-US" sz="1800" b="0" i="0" dirty="0">
                <a:solidFill>
                  <a:srgbClr val="000000"/>
                </a:solidFill>
                <a:effectLst/>
              </a:rPr>
              <a:t>, Abused Adult Resource Center, Bismarck</a:t>
            </a:r>
            <a:endParaRPr lang="en-US" sz="1800" dirty="0"/>
          </a:p>
          <a:p>
            <a:pPr>
              <a:buFont typeface="Arial" panose="020B0604020202020204" pitchFamily="34" charset="0"/>
              <a:buChar char="•"/>
            </a:pPr>
            <a:r>
              <a:rPr lang="en-US" sz="1800" b="1" i="0" dirty="0">
                <a:solidFill>
                  <a:srgbClr val="00488F"/>
                </a:solidFill>
                <a:effectLst/>
              </a:rPr>
              <a:t>Melanie Gaebe</a:t>
            </a:r>
            <a:r>
              <a:rPr lang="en-US" sz="1800" b="0" i="0" dirty="0">
                <a:solidFill>
                  <a:srgbClr val="000000"/>
                </a:solidFill>
                <a:effectLst/>
              </a:rPr>
              <a:t>, Shift Happens Consulting, Statewide</a:t>
            </a:r>
            <a:endParaRPr lang="en-US" sz="1800" dirty="0"/>
          </a:p>
          <a:p>
            <a:pPr>
              <a:buFont typeface="Arial" panose="020B0604020202020204" pitchFamily="34" charset="0"/>
              <a:buChar char="•"/>
            </a:pPr>
            <a:r>
              <a:rPr lang="en-US" sz="1800" b="1" dirty="0">
                <a:solidFill>
                  <a:srgbClr val="00488F"/>
                </a:solidFill>
              </a:rPr>
              <a:t>Myrna Hanson</a:t>
            </a:r>
            <a:r>
              <a:rPr lang="en-US" sz="1800" dirty="0">
                <a:solidFill>
                  <a:srgbClr val="000000"/>
                </a:solidFill>
              </a:rPr>
              <a:t>, Community of Care, Casselton</a:t>
            </a:r>
          </a:p>
          <a:p>
            <a:r>
              <a:rPr lang="en-US" sz="1800" b="1" dirty="0">
                <a:solidFill>
                  <a:schemeClr val="tx2"/>
                </a:solidFill>
              </a:rPr>
              <a:t>Megan Indvik</a:t>
            </a:r>
            <a:r>
              <a:rPr lang="en-US" sz="1800" b="1" dirty="0">
                <a:solidFill>
                  <a:schemeClr val="tx1"/>
                </a:solidFill>
              </a:rPr>
              <a:t>, </a:t>
            </a:r>
            <a:r>
              <a:rPr lang="en-US" sz="1800" dirty="0">
                <a:solidFill>
                  <a:schemeClr val="tx1"/>
                </a:solidFill>
              </a:rPr>
              <a:t>Americans For Prosperity, Minot</a:t>
            </a:r>
          </a:p>
          <a:p>
            <a:pPr>
              <a:buFont typeface="Arial" panose="020B0604020202020204" pitchFamily="34" charset="0"/>
              <a:buChar char="•"/>
            </a:pPr>
            <a:r>
              <a:rPr lang="en-US" sz="1800" b="1" i="0" dirty="0">
                <a:solidFill>
                  <a:srgbClr val="00488F"/>
                </a:solidFill>
                <a:effectLst/>
              </a:rPr>
              <a:t>Tracy LeDuc,</a:t>
            </a:r>
            <a:r>
              <a:rPr lang="en-US" sz="1800" b="0" i="0" dirty="0">
                <a:solidFill>
                  <a:srgbClr val="000000"/>
                </a:solidFill>
                <a:effectLst/>
              </a:rPr>
              <a:t> Community Violence Intervention Center, Grand Forks</a:t>
            </a:r>
            <a:endParaRPr lang="en-US" sz="1800" dirty="0"/>
          </a:p>
          <a:p>
            <a:pPr>
              <a:buFont typeface="Arial" panose="020B0604020202020204" pitchFamily="34" charset="0"/>
              <a:buChar char="•"/>
            </a:pPr>
            <a:r>
              <a:rPr lang="en-US" sz="1800" b="1" i="0" dirty="0">
                <a:solidFill>
                  <a:srgbClr val="00488F"/>
                </a:solidFill>
                <a:effectLst/>
              </a:rPr>
              <a:t>Gayla Sherman</a:t>
            </a:r>
            <a:r>
              <a:rPr lang="en-US" sz="1800" b="0" i="0" dirty="0">
                <a:solidFill>
                  <a:srgbClr val="000000"/>
                </a:solidFill>
                <a:effectLst/>
              </a:rPr>
              <a:t>, Missouri Slope Foundation, Bismarck</a:t>
            </a:r>
            <a:endParaRPr lang="en-US" sz="1800" dirty="0"/>
          </a:p>
          <a:p>
            <a:pPr>
              <a:buFont typeface="Arial" panose="020B0604020202020204" pitchFamily="34" charset="0"/>
              <a:buChar char="•"/>
            </a:pPr>
            <a:r>
              <a:rPr lang="en-US" sz="1800" b="1" i="0" dirty="0">
                <a:solidFill>
                  <a:srgbClr val="00488F"/>
                </a:solidFill>
                <a:effectLst/>
              </a:rPr>
              <a:t>Stacy Schaffer</a:t>
            </a:r>
            <a:r>
              <a:rPr lang="en-US" sz="1800" b="0" i="0" dirty="0">
                <a:solidFill>
                  <a:srgbClr val="000000"/>
                </a:solidFill>
                <a:effectLst/>
              </a:rPr>
              <a:t>, 31:8 Project, Bismarck </a:t>
            </a:r>
          </a:p>
          <a:p>
            <a:pPr>
              <a:buFont typeface="Arial" panose="020B0604020202020204" pitchFamily="34" charset="0"/>
              <a:buChar char="•"/>
            </a:pPr>
            <a:r>
              <a:rPr lang="en-US" sz="1800" b="1" dirty="0">
                <a:solidFill>
                  <a:schemeClr val="tx2"/>
                </a:solidFill>
              </a:rPr>
              <a:t>Melanie Smith</a:t>
            </a:r>
            <a:r>
              <a:rPr lang="en-US" sz="1800" b="1" dirty="0">
                <a:solidFill>
                  <a:schemeClr val="tx1"/>
                </a:solidFill>
              </a:rPr>
              <a:t>, </a:t>
            </a:r>
            <a:r>
              <a:rPr lang="en-US" sz="1800" dirty="0">
                <a:solidFill>
                  <a:schemeClr val="tx1"/>
                </a:solidFill>
              </a:rPr>
              <a:t>Crosspoint Church, Watford City</a:t>
            </a:r>
          </a:p>
          <a:p>
            <a:r>
              <a:rPr lang="en-US" sz="1800" b="1" dirty="0">
                <a:solidFill>
                  <a:schemeClr val="tx2"/>
                </a:solidFill>
              </a:rPr>
              <a:t>Sargianna Wutzke</a:t>
            </a:r>
            <a:r>
              <a:rPr lang="en-US" sz="1800" dirty="0"/>
              <a:t>, Arts for All, Bismarck</a:t>
            </a:r>
          </a:p>
          <a:p>
            <a:pPr>
              <a:buFont typeface="Arial" panose="020B0604020202020204" pitchFamily="34" charset="0"/>
              <a:buChar char="•"/>
            </a:pPr>
            <a:r>
              <a:rPr lang="en-US" sz="1800" b="1" i="0" dirty="0">
                <a:solidFill>
                  <a:srgbClr val="00488F"/>
                </a:solidFill>
                <a:effectLst/>
              </a:rPr>
              <a:t>Murray Sagsveen/ David Tibbals</a:t>
            </a:r>
            <a:r>
              <a:rPr lang="en-US" sz="1800" b="0" i="0" dirty="0">
                <a:solidFill>
                  <a:srgbClr val="000000"/>
                </a:solidFill>
                <a:effectLst/>
              </a:rPr>
              <a:t>, JD, Attorney</a:t>
            </a:r>
            <a:endParaRPr lang="en-US" sz="1800" dirty="0"/>
          </a:p>
        </p:txBody>
      </p:sp>
      <p:grpSp>
        <p:nvGrpSpPr>
          <p:cNvPr id="8" name="Group 7">
            <a:extLst>
              <a:ext uri="{FF2B5EF4-FFF2-40B4-BE49-F238E27FC236}">
                <a16:creationId xmlns:a16="http://schemas.microsoft.com/office/drawing/2014/main" id="{1C4AC900-BCAD-95F6-2935-05D50E0144F0}"/>
              </a:ext>
            </a:extLst>
          </p:cNvPr>
          <p:cNvGrpSpPr/>
          <p:nvPr/>
        </p:nvGrpSpPr>
        <p:grpSpPr>
          <a:xfrm>
            <a:off x="104721" y="6281978"/>
            <a:ext cx="3876472" cy="347548"/>
            <a:chOff x="104721" y="6281978"/>
            <a:chExt cx="3876472" cy="347548"/>
          </a:xfrm>
        </p:grpSpPr>
        <p:pic>
          <p:nvPicPr>
            <p:cNvPr id="9" name="Picture 8">
              <a:extLst>
                <a:ext uri="{FF2B5EF4-FFF2-40B4-BE49-F238E27FC236}">
                  <a16:creationId xmlns:a16="http://schemas.microsoft.com/office/drawing/2014/main" id="{35BD13B9-E709-4D69-F8D8-39A12EBFA45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4721" y="6281978"/>
              <a:ext cx="984069" cy="347548"/>
            </a:xfrm>
            <a:prstGeom prst="rect">
              <a:avLst/>
            </a:prstGeom>
          </p:spPr>
        </p:pic>
        <p:sp>
          <p:nvSpPr>
            <p:cNvPr id="10" name="TextBox 9">
              <a:extLst>
                <a:ext uri="{FF2B5EF4-FFF2-40B4-BE49-F238E27FC236}">
                  <a16:creationId xmlns:a16="http://schemas.microsoft.com/office/drawing/2014/main" id="{A8342812-776F-8E53-B819-096537F33EEB}"/>
                </a:ext>
              </a:extLst>
            </p:cNvPr>
            <p:cNvSpPr txBox="1"/>
            <p:nvPr/>
          </p:nvSpPr>
          <p:spPr>
            <a:xfrm>
              <a:off x="1255190" y="6286475"/>
              <a:ext cx="2726003"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lumMod val="50000"/>
                      <a:lumOff val="50000"/>
                    </a:prstClr>
                  </a:solidFill>
                  <a:effectLst/>
                  <a:uLnTx/>
                  <a:uFillTx/>
                  <a:latin typeface="Garamond" panose="02020404030301010803" pitchFamily="18" charset="0"/>
                  <a:ea typeface="+mn-ea"/>
                  <a:cs typeface="+mn-cs"/>
                </a:rPr>
                <a:t>Educate. Advocate. Connect.</a:t>
              </a:r>
            </a:p>
          </p:txBody>
        </p:sp>
      </p:grpSp>
    </p:spTree>
    <p:extLst>
      <p:ext uri="{BB962C8B-B14F-4D97-AF65-F5344CB8AC3E}">
        <p14:creationId xmlns:p14="http://schemas.microsoft.com/office/powerpoint/2010/main" val="38176753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DB8424AB-D56B-4256-866A-5B54DE93C2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2" name="Rectangle 31">
            <a:extLst>
              <a:ext uri="{FF2B5EF4-FFF2-40B4-BE49-F238E27FC236}">
                <a16:creationId xmlns:a16="http://schemas.microsoft.com/office/drawing/2014/main" id="{FC999C28-AD33-4EB7-A5F1-C06D10A5FD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useBgFill="1">
        <p:nvSpPr>
          <p:cNvPr id="34" name="Rectangle 33">
            <a:extLst>
              <a:ext uri="{FF2B5EF4-FFF2-40B4-BE49-F238E27FC236}">
                <a16:creationId xmlns:a16="http://schemas.microsoft.com/office/drawing/2014/main" id="{07CBBDD0-4420-4A50-96AB-392F9B97CF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465BA403-54B9-4A0B-BC79-028C495C03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1999"/>
            <a:ext cx="7552943"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E807D3BB-DB53-404A-98D7-EEC35D2DF632}"/>
              </a:ext>
            </a:extLst>
          </p:cNvPr>
          <p:cNvSpPr>
            <a:spLocks noGrp="1"/>
          </p:cNvSpPr>
          <p:nvPr>
            <p:ph type="title"/>
          </p:nvPr>
        </p:nvSpPr>
        <p:spPr>
          <a:xfrm>
            <a:off x="1069848" y="1298448"/>
            <a:ext cx="6068070" cy="3255264"/>
          </a:xfrm>
        </p:spPr>
        <p:txBody>
          <a:bodyPr vert="horz" lIns="91440" tIns="45720" rIns="91440" bIns="45720" rtlCol="0" anchor="b">
            <a:normAutofit/>
          </a:bodyPr>
          <a:lstStyle/>
          <a:p>
            <a:r>
              <a:rPr lang="en-US" sz="5500" spc="-100"/>
              <a:t>Recognition of Service</a:t>
            </a:r>
            <a:br>
              <a:rPr lang="en-US" sz="5500" spc="-100"/>
            </a:br>
            <a:br>
              <a:rPr lang="en-US" sz="5500" spc="-100"/>
            </a:br>
            <a:r>
              <a:rPr lang="en-US" sz="5500" spc="-100"/>
              <a:t>Murray Sagsveen</a:t>
            </a:r>
          </a:p>
        </p:txBody>
      </p:sp>
      <p:pic>
        <p:nvPicPr>
          <p:cNvPr id="3" name="Picture 2" descr="New member appointed to Ethics Commission • North Dakota Monitor">
            <a:extLst>
              <a:ext uri="{FF2B5EF4-FFF2-40B4-BE49-F238E27FC236}">
                <a16:creationId xmlns:a16="http://schemas.microsoft.com/office/drawing/2014/main" id="{6DF5D66A-69F7-E07B-FDDB-A665C86ED155}"/>
              </a:ext>
            </a:extLst>
          </p:cNvPr>
          <p:cNvPicPr>
            <a:picLocks noChangeAspect="1"/>
          </p:cNvPicPr>
          <p:nvPr/>
        </p:nvPicPr>
        <p:blipFill>
          <a:blip r:embed="rId2"/>
          <a:stretch>
            <a:fillRect/>
          </a:stretch>
        </p:blipFill>
        <p:spPr>
          <a:xfrm>
            <a:off x="8037574" y="831237"/>
            <a:ext cx="3458249" cy="5187373"/>
          </a:xfrm>
          <a:prstGeom prst="rect">
            <a:avLst/>
          </a:prstGeom>
        </p:spPr>
      </p:pic>
      <p:sp>
        <p:nvSpPr>
          <p:cNvPr id="38" name="Rectangle 37">
            <a:extLst>
              <a:ext uri="{FF2B5EF4-FFF2-40B4-BE49-F238E27FC236}">
                <a16:creationId xmlns:a16="http://schemas.microsoft.com/office/drawing/2014/main" id="{DC8C6883-513A-4FE8-8B55-7AA2A13A9B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453880509"/>
      </p:ext>
    </p:extLst>
  </p:cSld>
  <p:clrMapOvr>
    <a:masterClrMapping/>
  </p:clrMapOvr>
</p:sld>
</file>

<file path=ppt/theme/theme1.xml><?xml version="1.0" encoding="utf-8"?>
<a:theme xmlns:a="http://schemas.openxmlformats.org/drawingml/2006/main" name="Fra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alibri-Cambria">
      <a:majorFont>
        <a:latin typeface="Calibri" panose="020F0502020204030204"/>
        <a:ea typeface=""/>
        <a:cs typeface=""/>
        <a:font script="Jpan" typeface="HGｺﾞｼｯｸM"/>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panose="02040503050406030204"/>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docProps/app.xml><?xml version="1.0" encoding="utf-8"?>
<Properties xmlns="http://schemas.openxmlformats.org/officeDocument/2006/extended-properties" xmlns:vt="http://schemas.openxmlformats.org/officeDocument/2006/docPropsVTypes">
  <TotalTime>1833</TotalTime>
  <Words>1427</Words>
  <Application>Microsoft Office PowerPoint</Application>
  <PresentationFormat>Widescreen</PresentationFormat>
  <Paragraphs>240</Paragraphs>
  <Slides>24</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24</vt:i4>
      </vt:variant>
    </vt:vector>
  </HeadingPairs>
  <TitlesOfParts>
    <vt:vector size="35" baseType="lpstr">
      <vt:lpstr>Malgun Gothic</vt:lpstr>
      <vt:lpstr>Malgun Gothic Semilight</vt:lpstr>
      <vt:lpstr>Aptos</vt:lpstr>
      <vt:lpstr>Arial</vt:lpstr>
      <vt:lpstr>Calibri</vt:lpstr>
      <vt:lpstr>Cambria</vt:lpstr>
      <vt:lpstr>Cochocib Script Latin Pro</vt:lpstr>
      <vt:lpstr>Garamond</vt:lpstr>
      <vt:lpstr>Symbol</vt:lpstr>
      <vt:lpstr>Wingdings 2</vt:lpstr>
      <vt:lpstr>Frame</vt:lpstr>
      <vt:lpstr>Welcome</vt:lpstr>
      <vt:lpstr>Agenda</vt:lpstr>
      <vt:lpstr>NDANO  Annual Meeting Minutes  June 5, 2025</vt:lpstr>
      <vt:lpstr>NDANO  Annual Meeting Minutes  June 5, 2025</vt:lpstr>
      <vt:lpstr>NDANO  Annual Meeting Minutes  June 5, 2025</vt:lpstr>
      <vt:lpstr>NDANO  Annual Meeting Minutes  June 5, 2025</vt:lpstr>
      <vt:lpstr>Mission</vt:lpstr>
      <vt:lpstr>2025 Board of Directors</vt:lpstr>
      <vt:lpstr>Recognition of Service  Murray Sagsveen</vt:lpstr>
      <vt:lpstr>Recognition of Service  Gayla Sherman</vt:lpstr>
      <vt:lpstr>Recognition of Service  Myrna Hanson</vt:lpstr>
      <vt:lpstr>Recognition of Service  Stacy Schaffer</vt:lpstr>
      <vt:lpstr>Board Members Seeking Another Term</vt:lpstr>
      <vt:lpstr>Returning Board Members</vt:lpstr>
      <vt:lpstr>New Board Member Nominees</vt:lpstr>
      <vt:lpstr>Year in Review:  NDANO in 2025</vt:lpstr>
      <vt:lpstr>2025 Financials</vt:lpstr>
      <vt:lpstr>2025 Nonprofit Membership (152)</vt:lpstr>
      <vt:lpstr>2025 Associate Membership (40)</vt:lpstr>
      <vt:lpstr>Educate</vt:lpstr>
      <vt:lpstr>Advocate</vt:lpstr>
      <vt:lpstr>Connect</vt:lpstr>
      <vt:lpstr>Looking Forward:  NDANO Staff  Thank you, Clearwater Communications,   Hello, Kayla Deitch </vt:lpstr>
      <vt:lpstr>Adjourn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Michaela Kauk</dc:creator>
  <cp:lastModifiedBy>Michaela Randall</cp:lastModifiedBy>
  <cp:revision>19</cp:revision>
  <dcterms:created xsi:type="dcterms:W3CDTF">2023-04-27T20:18:50Z</dcterms:created>
  <dcterms:modified xsi:type="dcterms:W3CDTF">2026-05-27T19:21:59Z</dcterms:modified>
</cp:coreProperties>
</file>