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5143500" cx="9144000"/>
  <p:notesSz cx="6858000" cy="9144000"/>
  <p:embeddedFontLst>
    <p:embeddedFont>
      <p:font typeface="Montserrat"/>
      <p:regular r:id="rId47"/>
      <p:bold r:id="rId48"/>
      <p:italic r:id="rId49"/>
      <p:boldItalic r:id="rId50"/>
    </p:embeddedFont>
    <p:embeddedFont>
      <p:font typeface="Montserrat Medium"/>
      <p:regular r:id="rId51"/>
      <p:bold r:id="rId52"/>
      <p:italic r:id="rId53"/>
      <p:boldItalic r:id="rId54"/>
    </p:embeddedFont>
    <p:embeddedFont>
      <p:font typeface="Pacifico"/>
      <p:regular r:id="rId55"/>
    </p:embeddedFont>
    <p:embeddedFont>
      <p:font typeface="Montserrat ExtraBold"/>
      <p:bold r:id="rId56"/>
      <p:boldItalic r:id="rId5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bold.fntdata"/><Relationship Id="rId47" Type="http://schemas.openxmlformats.org/officeDocument/2006/relationships/font" Target="fonts/Montserrat-regular.fntdata"/><Relationship Id="rId49" Type="http://schemas.openxmlformats.org/officeDocument/2006/relationships/font" Target="fonts/Montserrat-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MontserratMedium-regular.fntdata"/><Relationship Id="rId50" Type="http://schemas.openxmlformats.org/officeDocument/2006/relationships/font" Target="fonts/Montserrat-boldItalic.fntdata"/><Relationship Id="rId53" Type="http://schemas.openxmlformats.org/officeDocument/2006/relationships/font" Target="fonts/MontserratMedium-italic.fntdata"/><Relationship Id="rId52" Type="http://schemas.openxmlformats.org/officeDocument/2006/relationships/font" Target="fonts/MontserratMedium-bold.fntdata"/><Relationship Id="rId11" Type="http://schemas.openxmlformats.org/officeDocument/2006/relationships/slide" Target="slides/slide6.xml"/><Relationship Id="rId55" Type="http://schemas.openxmlformats.org/officeDocument/2006/relationships/font" Target="fonts/Pacifico-regular.fntdata"/><Relationship Id="rId10" Type="http://schemas.openxmlformats.org/officeDocument/2006/relationships/slide" Target="slides/slide5.xml"/><Relationship Id="rId54" Type="http://schemas.openxmlformats.org/officeDocument/2006/relationships/font" Target="fonts/MontserratMedium-boldItalic.fntdata"/><Relationship Id="rId13" Type="http://schemas.openxmlformats.org/officeDocument/2006/relationships/slide" Target="slides/slide8.xml"/><Relationship Id="rId57" Type="http://schemas.openxmlformats.org/officeDocument/2006/relationships/font" Target="fonts/MontserratExtraBold-boldItalic.fntdata"/><Relationship Id="rId12" Type="http://schemas.openxmlformats.org/officeDocument/2006/relationships/slide" Target="slides/slide7.xml"/><Relationship Id="rId56" Type="http://schemas.openxmlformats.org/officeDocument/2006/relationships/font" Target="fonts/MontserratExtraBold-bold.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d9c45342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d9c45342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2e2627a6a5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2e2627a6a5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31f049a883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31f049a883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280622c1e0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280622c1e0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3587326fe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3587326fe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280622c1e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280622c1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356735599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356735599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280622c1e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280622c1e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31f049a88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31f049a88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3567355996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3567355996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3587326fe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3587326fe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3c9210c514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3c9210c514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3587326fe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3587326fe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3587326feb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3587326feb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38a1e086d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38a1e086d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38a1e086d1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38a1e086d1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38a1e086d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38a1e086d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38a1e086d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38a1e086d1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3b1fdf70c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3b1fdf70c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3b1fdf70c9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3b1fdf70c9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3b1fdf70c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3b1fdf70c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3b1fdf70c9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3b1fdf70c9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31f049a88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31f049a88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3b1fdf70c9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3b1fdf70c9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3b1fdf70c9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3b1fdf70c9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3b1fdf70c9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3b1fdf70c9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3b1fdf70c9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3b1fdf70c9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3b1fdf70c9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3b1fdf70c9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33b1fdf70c9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3" name="Google Shape;453;g33b1fdf70c9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3b1fdf70c9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33b1fdf70c9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3b1fdf70c9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33b1fdf70c9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33b1fdf70c9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33b1fdf70c9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33b39d0d5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33b39d0d5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2e2627a6a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2e2627a6a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3b39d0d54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3b39d0d54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2841149cd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2841149cd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31f049a88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31f049a8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3c9210c514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3c9210c514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2e2627a6a5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2e2627a6a5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31f049a883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31f049a88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2e2627a6a5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2e2627a6a5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ted Slide 1_1_1_G">
  <p:cSld name="TITLE_AND_BODY_2_1_1_1_1_1_1_1_1">
    <p:spTree>
      <p:nvGrpSpPr>
        <p:cNvPr id="50" name="Shape 50"/>
        <p:cNvGrpSpPr/>
        <p:nvPr/>
      </p:nvGrpSpPr>
      <p:grpSpPr>
        <a:xfrm>
          <a:off x="0" y="0"/>
          <a:ext cx="0" cy="0"/>
          <a:chOff x="0" y="0"/>
          <a:chExt cx="0" cy="0"/>
        </a:xfrm>
      </p:grpSpPr>
      <p:sp>
        <p:nvSpPr>
          <p:cNvPr id="51" name="Google Shape;51;p13"/>
          <p:cNvSpPr/>
          <p:nvPr>
            <p:ph idx="2" type="pic"/>
          </p:nvPr>
        </p:nvSpPr>
        <p:spPr>
          <a:xfrm>
            <a:off x="4233672" y="228600"/>
            <a:ext cx="4690800" cy="4690800"/>
          </a:xfrm>
          <a:prstGeom prst="rect">
            <a:avLst/>
          </a:prstGeom>
          <a:noFill/>
          <a:ln>
            <a:noFill/>
          </a:ln>
        </p:spPr>
      </p:sp>
      <p:sp>
        <p:nvSpPr>
          <p:cNvPr id="52" name="Google Shape;52;p13"/>
          <p:cNvSpPr txBox="1"/>
          <p:nvPr>
            <p:ph type="title"/>
          </p:nvPr>
        </p:nvSpPr>
        <p:spPr>
          <a:xfrm>
            <a:off x="228600" y="228600"/>
            <a:ext cx="3557100" cy="841200"/>
          </a:xfrm>
          <a:prstGeom prst="rect">
            <a:avLst/>
          </a:prstGeom>
        </p:spPr>
        <p:txBody>
          <a:bodyPr anchorCtr="0" anchor="t" bIns="0" lIns="0" spcFirstLastPara="1" rIns="0" wrap="square" tIns="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3" name="Google Shape;53;p13"/>
          <p:cNvSpPr txBox="1"/>
          <p:nvPr>
            <p:ph idx="1" type="body"/>
          </p:nvPr>
        </p:nvSpPr>
        <p:spPr>
          <a:xfrm>
            <a:off x="228600" y="1600200"/>
            <a:ext cx="3557100" cy="3319200"/>
          </a:xfrm>
          <a:prstGeom prst="rect">
            <a:avLst/>
          </a:prstGeom>
        </p:spPr>
        <p:txBody>
          <a:bodyPr anchorCtr="0" anchor="t" bIns="0" lIns="0" spcFirstLastPara="1" rIns="0" wrap="square" tIns="0">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30.png"/><Relationship Id="rId5"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1.png"/><Relationship Id="rId6" Type="http://schemas.openxmlformats.org/officeDocument/2006/relationships/image" Target="../media/image19.png"/><Relationship Id="rId7" Type="http://schemas.openxmlformats.org/officeDocument/2006/relationships/image" Target="../media/image25.png"/><Relationship Id="rId8"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image" Target="../media/image30.png"/><Relationship Id="rId5" Type="http://schemas.openxmlformats.org/officeDocument/2006/relationships/image" Target="../media/image2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0.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2.jpg"/><Relationship Id="rId6" Type="http://schemas.openxmlformats.org/officeDocument/2006/relationships/image" Target="../media/image5.png"/><Relationship Id="rId7"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1.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0.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1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4.png"/><Relationship Id="rId6" Type="http://schemas.openxmlformats.org/officeDocument/2006/relationships/image" Target="../media/image28.png"/><Relationship Id="rId7"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6.jpg"/><Relationship Id="rId9" Type="http://schemas.openxmlformats.org/officeDocument/2006/relationships/image" Target="../media/image22.jpg"/><Relationship Id="rId5" Type="http://schemas.openxmlformats.org/officeDocument/2006/relationships/image" Target="../media/image31.png"/><Relationship Id="rId6" Type="http://schemas.openxmlformats.org/officeDocument/2006/relationships/image" Target="../media/image23.jpg"/><Relationship Id="rId7" Type="http://schemas.openxmlformats.org/officeDocument/2006/relationships/image" Target="../media/image18.jpg"/><Relationship Id="rId8"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idx="1" type="subTitle"/>
          </p:nvPr>
        </p:nvSpPr>
        <p:spPr>
          <a:xfrm>
            <a:off x="1755600" y="4071619"/>
            <a:ext cx="56328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935"/>
              <a:buNone/>
            </a:pPr>
            <a:r>
              <a:rPr b="1" lang="en" sz="1480">
                <a:solidFill>
                  <a:schemeClr val="dk1"/>
                </a:solidFill>
              </a:rPr>
              <a:t>Jake Kubik</a:t>
            </a:r>
            <a:endParaRPr b="1" sz="1480">
              <a:solidFill>
                <a:schemeClr val="dk1"/>
              </a:solidFill>
            </a:endParaRPr>
          </a:p>
          <a:p>
            <a:pPr indent="0" lvl="0" marL="0" rtl="0" algn="ctr">
              <a:lnSpc>
                <a:spcPct val="80000"/>
              </a:lnSpc>
              <a:spcBef>
                <a:spcPts val="0"/>
              </a:spcBef>
              <a:spcAft>
                <a:spcPts val="0"/>
              </a:spcAft>
              <a:buSzPts val="935"/>
              <a:buNone/>
            </a:pPr>
            <a:r>
              <a:rPr b="1" lang="en" sz="1480">
                <a:solidFill>
                  <a:schemeClr val="dk1"/>
                </a:solidFill>
              </a:rPr>
              <a:t>Founder &amp; Major Gifts Coach</a:t>
            </a:r>
            <a:endParaRPr b="1" sz="1480">
              <a:solidFill>
                <a:schemeClr val="dk1"/>
              </a:solidFill>
            </a:endParaRPr>
          </a:p>
        </p:txBody>
      </p:sp>
      <p:pic>
        <p:nvPicPr>
          <p:cNvPr id="59" name="Google Shape;59;p14" title="2024-logo-valuable-visits_vv-logo-full-vertical-black.png"/>
          <p:cNvPicPr preferRelativeResize="0"/>
          <p:nvPr/>
        </p:nvPicPr>
        <p:blipFill>
          <a:blip r:embed="rId3">
            <a:alphaModFix/>
          </a:blip>
          <a:stretch>
            <a:fillRect/>
          </a:stretch>
        </p:blipFill>
        <p:spPr>
          <a:xfrm>
            <a:off x="3393577" y="566399"/>
            <a:ext cx="2356849" cy="1443650"/>
          </a:xfrm>
          <a:prstGeom prst="rect">
            <a:avLst/>
          </a:prstGeom>
          <a:noFill/>
          <a:ln>
            <a:noFill/>
          </a:ln>
        </p:spPr>
      </p:pic>
      <p:pic>
        <p:nvPicPr>
          <p:cNvPr id="60" name="Google Shape;60;p14"/>
          <p:cNvPicPr preferRelativeResize="0"/>
          <p:nvPr/>
        </p:nvPicPr>
        <p:blipFill>
          <a:blip r:embed="rId4">
            <a:alphaModFix/>
          </a:blip>
          <a:stretch>
            <a:fillRect/>
          </a:stretch>
        </p:blipFill>
        <p:spPr>
          <a:xfrm rot="8681615">
            <a:off x="-1961540" y="-1216866"/>
            <a:ext cx="5197286" cy="4008380"/>
          </a:xfrm>
          <a:prstGeom prst="rect">
            <a:avLst/>
          </a:prstGeom>
          <a:noFill/>
          <a:ln>
            <a:noFill/>
          </a:ln>
        </p:spPr>
      </p:pic>
      <p:pic>
        <p:nvPicPr>
          <p:cNvPr id="61" name="Google Shape;61;p14"/>
          <p:cNvPicPr preferRelativeResize="0"/>
          <p:nvPr/>
        </p:nvPicPr>
        <p:blipFill>
          <a:blip r:embed="rId4">
            <a:alphaModFix/>
          </a:blip>
          <a:stretch>
            <a:fillRect/>
          </a:stretch>
        </p:blipFill>
        <p:spPr>
          <a:xfrm rot="8440674">
            <a:off x="5461654" y="2778241"/>
            <a:ext cx="6143164" cy="4737881"/>
          </a:xfrm>
          <a:prstGeom prst="rect">
            <a:avLst/>
          </a:prstGeom>
          <a:noFill/>
          <a:ln>
            <a:noFill/>
          </a:ln>
        </p:spPr>
      </p:pic>
      <p:sp>
        <p:nvSpPr>
          <p:cNvPr id="62" name="Google Shape;62;p14"/>
          <p:cNvSpPr txBox="1"/>
          <p:nvPr>
            <p:ph idx="1" type="subTitle"/>
          </p:nvPr>
        </p:nvSpPr>
        <p:spPr>
          <a:xfrm>
            <a:off x="694652" y="2167588"/>
            <a:ext cx="77547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1100"/>
              <a:buNone/>
            </a:pPr>
            <a:r>
              <a:rPr b="1" lang="en" sz="4300">
                <a:solidFill>
                  <a:srgbClr val="1B1C1D"/>
                </a:solidFill>
              </a:rPr>
              <a:t>From Fear To Funding</a:t>
            </a:r>
            <a:endParaRPr b="1" sz="4300">
              <a:solidFill>
                <a:srgbClr val="1B1C1D"/>
              </a:solidFill>
            </a:endParaRPr>
          </a:p>
          <a:p>
            <a:pPr indent="0" lvl="0" marL="0" rtl="0" algn="ctr">
              <a:spcBef>
                <a:spcPts val="0"/>
              </a:spcBef>
              <a:spcAft>
                <a:spcPts val="0"/>
              </a:spcAft>
              <a:buSzPts val="1100"/>
              <a:buNone/>
            </a:pPr>
            <a:r>
              <a:rPr b="1" lang="en" sz="2300">
                <a:solidFill>
                  <a:srgbClr val="1B1C1D"/>
                </a:solidFill>
              </a:rPr>
              <a:t>How to Raise Major Gifts </a:t>
            </a:r>
            <a:endParaRPr b="1" sz="2300">
              <a:solidFill>
                <a:srgbClr val="1B1C1D"/>
              </a:solidFill>
            </a:endParaRPr>
          </a:p>
          <a:p>
            <a:pPr indent="0" lvl="0" marL="0" rtl="0" algn="ctr">
              <a:spcBef>
                <a:spcPts val="0"/>
              </a:spcBef>
              <a:spcAft>
                <a:spcPts val="0"/>
              </a:spcAft>
              <a:buSzPts val="1100"/>
              <a:buNone/>
            </a:pPr>
            <a:r>
              <a:rPr b="1" lang="en" sz="2300">
                <a:solidFill>
                  <a:srgbClr val="1B1C1D"/>
                </a:solidFill>
              </a:rPr>
              <a:t>That Transform Your Mission</a:t>
            </a:r>
            <a:endParaRPr b="1" sz="2300">
              <a:solidFill>
                <a:srgbClr val="1B1C1D"/>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p23"/>
          <p:cNvPicPr preferRelativeResize="0"/>
          <p:nvPr/>
        </p:nvPicPr>
        <p:blipFill>
          <a:blip r:embed="rId3">
            <a:alphaModFix/>
          </a:blip>
          <a:stretch>
            <a:fillRect/>
          </a:stretch>
        </p:blipFill>
        <p:spPr>
          <a:xfrm rot="-10148830">
            <a:off x="6959660" y="-2448841"/>
            <a:ext cx="5197286" cy="4008380"/>
          </a:xfrm>
          <a:prstGeom prst="rect">
            <a:avLst/>
          </a:prstGeom>
          <a:noFill/>
          <a:ln>
            <a:noFill/>
          </a:ln>
        </p:spPr>
      </p:pic>
      <p:pic>
        <p:nvPicPr>
          <p:cNvPr id="173" name="Google Shape;173;p23"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sp>
        <p:nvSpPr>
          <p:cNvPr id="174" name="Google Shape;174;p23"/>
          <p:cNvSpPr/>
          <p:nvPr/>
        </p:nvSpPr>
        <p:spPr>
          <a:xfrm>
            <a:off x="-1109125" y="-2188025"/>
            <a:ext cx="5312700" cy="4915200"/>
          </a:xfrm>
          <a:prstGeom prst="ellipse">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5" name="Google Shape;175;p23"/>
          <p:cNvSpPr txBox="1"/>
          <p:nvPr>
            <p:ph idx="1" type="subTitle"/>
          </p:nvPr>
        </p:nvSpPr>
        <p:spPr>
          <a:xfrm>
            <a:off x="180800" y="552425"/>
            <a:ext cx="3421500" cy="741900"/>
          </a:xfrm>
          <a:prstGeom prst="rect">
            <a:avLst/>
          </a:prstGeom>
          <a:solidFill>
            <a:schemeClr val="dk1"/>
          </a:solidFill>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lt1"/>
                </a:solidFill>
                <a:latin typeface="Montserrat ExtraBold"/>
                <a:ea typeface="Montserrat ExtraBold"/>
                <a:cs typeface="Montserrat ExtraBold"/>
                <a:sym typeface="Montserrat ExtraBold"/>
              </a:rPr>
              <a:t>What is a Major Gift?</a:t>
            </a:r>
            <a:endParaRPr sz="3980">
              <a:solidFill>
                <a:schemeClr val="lt1"/>
              </a:solidFill>
              <a:latin typeface="Montserrat ExtraBold"/>
              <a:ea typeface="Montserrat ExtraBold"/>
              <a:cs typeface="Montserrat ExtraBold"/>
              <a:sym typeface="Montserrat ExtraBold"/>
            </a:endParaRPr>
          </a:p>
        </p:txBody>
      </p:sp>
      <p:sp>
        <p:nvSpPr>
          <p:cNvPr id="176" name="Google Shape;176;p23"/>
          <p:cNvSpPr txBox="1"/>
          <p:nvPr>
            <p:ph idx="1" type="subTitle"/>
          </p:nvPr>
        </p:nvSpPr>
        <p:spPr>
          <a:xfrm>
            <a:off x="4335575" y="777825"/>
            <a:ext cx="4474200" cy="7419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b="1" lang="en" sz="2480">
                <a:solidFill>
                  <a:schemeClr val="dk1"/>
                </a:solidFill>
                <a:latin typeface="Montserrat"/>
                <a:ea typeface="Montserrat"/>
                <a:cs typeface="Montserrat"/>
                <a:sym typeface="Montserrat"/>
              </a:rPr>
              <a:t>Identifying &amp; Cultivating Major Donors</a:t>
            </a:r>
            <a:endParaRPr b="1" sz="2180">
              <a:solidFill>
                <a:schemeClr val="dk1"/>
              </a:solidFill>
              <a:latin typeface="Montserrat"/>
              <a:ea typeface="Montserrat"/>
              <a:cs typeface="Montserrat"/>
              <a:sym typeface="Montserrat"/>
            </a:endParaRPr>
          </a:p>
        </p:txBody>
      </p:sp>
      <p:sp>
        <p:nvSpPr>
          <p:cNvPr id="177" name="Google Shape;177;p23"/>
          <p:cNvSpPr txBox="1"/>
          <p:nvPr>
            <p:ph idx="1" type="subTitle"/>
          </p:nvPr>
        </p:nvSpPr>
        <p:spPr>
          <a:xfrm>
            <a:off x="460200" y="3103263"/>
            <a:ext cx="8223600" cy="1171800"/>
          </a:xfrm>
          <a:prstGeom prst="rect">
            <a:avLst/>
          </a:prstGeom>
        </p:spPr>
        <p:txBody>
          <a:bodyPr anchorCtr="0" anchor="t" bIns="91425" lIns="91425" spcFirstLastPara="1" rIns="91425" wrap="square" tIns="91425">
            <a:noAutofit/>
          </a:bodyPr>
          <a:lstStyle/>
          <a:p>
            <a:pPr indent="-360680" lvl="0" marL="457200" rtl="0" algn="l">
              <a:lnSpc>
                <a:spcPct val="10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Denny Sanford: $400 Million to Sanford Health</a:t>
            </a:r>
            <a:endParaRPr sz="2080">
              <a:solidFill>
                <a:schemeClr val="dk1"/>
              </a:solidFill>
              <a:latin typeface="Montserrat Medium"/>
              <a:ea typeface="Montserrat Medium"/>
              <a:cs typeface="Montserrat Medium"/>
              <a:sym typeface="Montserrat Medium"/>
            </a:endParaRPr>
          </a:p>
          <a:p>
            <a:pPr indent="-360680" lvl="0" marL="457200" rtl="0" algn="l">
              <a:lnSpc>
                <a:spcPct val="100000"/>
              </a:lnSpc>
              <a:spcBef>
                <a:spcPts val="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Michael Bloomberg: $1 Billion to Johns Hopkins</a:t>
            </a:r>
            <a:endParaRPr sz="2080">
              <a:solidFill>
                <a:schemeClr val="dk1"/>
              </a:solidFill>
              <a:latin typeface="Montserrat Medium"/>
              <a:ea typeface="Montserrat Medium"/>
              <a:cs typeface="Montserrat Medium"/>
              <a:sym typeface="Montserrat Medium"/>
            </a:endParaRPr>
          </a:p>
          <a:p>
            <a:pPr indent="-360680" lvl="0" marL="457200" rtl="0" algn="l">
              <a:lnSpc>
                <a:spcPct val="100000"/>
              </a:lnSpc>
              <a:spcBef>
                <a:spcPts val="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The Harold Hamm Foundation: $10 million to UMary</a:t>
            </a:r>
            <a:endParaRPr sz="208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1" name="Shape 181"/>
        <p:cNvGrpSpPr/>
        <p:nvPr/>
      </p:nvGrpSpPr>
      <p:grpSpPr>
        <a:xfrm>
          <a:off x="0" y="0"/>
          <a:ext cx="0" cy="0"/>
          <a:chOff x="0" y="0"/>
          <a:chExt cx="0" cy="0"/>
        </a:xfrm>
      </p:grpSpPr>
      <p:pic>
        <p:nvPicPr>
          <p:cNvPr id="182" name="Google Shape;182;p24"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sp>
        <p:nvSpPr>
          <p:cNvPr id="183" name="Google Shape;183;p24"/>
          <p:cNvSpPr txBox="1"/>
          <p:nvPr>
            <p:ph idx="1" type="subTitle"/>
          </p:nvPr>
        </p:nvSpPr>
        <p:spPr>
          <a:xfrm>
            <a:off x="35400" y="1845950"/>
            <a:ext cx="90732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4800">
                <a:solidFill>
                  <a:srgbClr val="FAFAFA"/>
                </a:solidFill>
                <a:latin typeface="Montserrat ExtraBold"/>
                <a:ea typeface="Montserrat ExtraBold"/>
                <a:cs typeface="Montserrat ExtraBold"/>
                <a:sym typeface="Montserrat ExtraBold"/>
              </a:rPr>
              <a:t>Are Major Gifts Always Millions or Billions?</a:t>
            </a:r>
            <a:endParaRPr sz="4800">
              <a:solidFill>
                <a:srgbClr val="FAFAFA"/>
              </a:solidFill>
              <a:latin typeface="Montserrat ExtraBold"/>
              <a:ea typeface="Montserrat ExtraBold"/>
              <a:cs typeface="Montserrat ExtraBold"/>
              <a:sym typeface="Montserrat ExtraBold"/>
            </a:endParaRPr>
          </a:p>
        </p:txBody>
      </p:sp>
      <p:pic>
        <p:nvPicPr>
          <p:cNvPr descr="data wave white" id="184" name="Google Shape;184;p24"/>
          <p:cNvPicPr preferRelativeResize="0"/>
          <p:nvPr/>
        </p:nvPicPr>
        <p:blipFill>
          <a:blip r:embed="rId4">
            <a:alphaModFix/>
          </a:blip>
          <a:stretch>
            <a:fillRect/>
          </a:stretch>
        </p:blipFill>
        <p:spPr>
          <a:xfrm rot="-2113276">
            <a:off x="6936199" y="2951525"/>
            <a:ext cx="3058500" cy="3058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25"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190" name="Google Shape;190;p25"/>
          <p:cNvSpPr txBox="1"/>
          <p:nvPr>
            <p:ph idx="1" type="subTitle"/>
          </p:nvPr>
        </p:nvSpPr>
        <p:spPr>
          <a:xfrm>
            <a:off x="966875" y="1452700"/>
            <a:ext cx="6915000" cy="2409900"/>
          </a:xfrm>
          <a:prstGeom prst="rect">
            <a:avLst/>
          </a:prstGeom>
        </p:spPr>
        <p:txBody>
          <a:bodyPr anchorCtr="0" anchor="t" bIns="91425" lIns="91425" spcFirstLastPara="1" rIns="91425" wrap="square" tIns="91425">
            <a:noAutofit/>
          </a:bodyPr>
          <a:lstStyle/>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Local bank gives $100,000 to renovate library</a:t>
            </a:r>
            <a:endParaRPr sz="2080">
              <a:solidFill>
                <a:schemeClr val="dk1"/>
              </a:solidFill>
              <a:latin typeface="Montserrat Medium"/>
              <a:ea typeface="Montserrat Medium"/>
              <a:cs typeface="Montserrat Medium"/>
              <a:sym typeface="Montserrat Medium"/>
            </a:endParaRPr>
          </a:p>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Jim and Pam (Beesly) Halpert donate $50,000 to give free copy paper to local school</a:t>
            </a:r>
            <a:endParaRPr sz="2080">
              <a:solidFill>
                <a:schemeClr val="dk1"/>
              </a:solidFill>
              <a:latin typeface="Montserrat Medium"/>
              <a:ea typeface="Montserrat Medium"/>
              <a:cs typeface="Montserrat Medium"/>
              <a:sym typeface="Montserrat Medium"/>
            </a:endParaRPr>
          </a:p>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Johnson family establishes $500,000 endowment for scholarships</a:t>
            </a:r>
            <a:endParaRPr sz="2080">
              <a:solidFill>
                <a:schemeClr val="dk1"/>
              </a:solidFill>
              <a:latin typeface="Montserrat Medium"/>
              <a:ea typeface="Montserrat Medium"/>
              <a:cs typeface="Montserrat Medium"/>
              <a:sym typeface="Montserrat Medium"/>
            </a:endParaRPr>
          </a:p>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Local community foundation awards $10,000 grant to build park</a:t>
            </a:r>
            <a:endParaRPr sz="2080">
              <a:solidFill>
                <a:schemeClr val="dk1"/>
              </a:solidFill>
              <a:latin typeface="Montserrat Medium"/>
              <a:ea typeface="Montserrat Medium"/>
              <a:cs typeface="Montserrat Medium"/>
              <a:sym typeface="Montserrat Medium"/>
            </a:endParaRPr>
          </a:p>
        </p:txBody>
      </p:sp>
      <p:sp>
        <p:nvSpPr>
          <p:cNvPr id="191" name="Google Shape;191;p25"/>
          <p:cNvSpPr txBox="1"/>
          <p:nvPr/>
        </p:nvSpPr>
        <p:spPr>
          <a:xfrm>
            <a:off x="3020700" y="504700"/>
            <a:ext cx="3102600" cy="9480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6200">
                <a:solidFill>
                  <a:schemeClr val="dk1"/>
                </a:solidFill>
                <a:latin typeface="Montserrat ExtraBold"/>
                <a:ea typeface="Montserrat ExtraBold"/>
                <a:cs typeface="Montserrat ExtraBold"/>
                <a:sym typeface="Montserrat ExtraBold"/>
              </a:rPr>
              <a:t>NO!</a:t>
            </a:r>
            <a:endParaRPr sz="6200">
              <a:solidFill>
                <a:schemeClr val="dk1"/>
              </a:solidFill>
              <a:latin typeface="Montserrat ExtraBold"/>
              <a:ea typeface="Montserrat ExtraBold"/>
              <a:cs typeface="Montserrat ExtraBold"/>
              <a:sym typeface="Montserrat ExtraBold"/>
            </a:endParaRPr>
          </a:p>
        </p:txBody>
      </p:sp>
      <p:pic>
        <p:nvPicPr>
          <p:cNvPr id="192" name="Google Shape;192;p25"/>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id="197" name="Google Shape;197;p26"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pic>
        <p:nvPicPr>
          <p:cNvPr id="198" name="Google Shape;198;p26"/>
          <p:cNvPicPr preferRelativeResize="0"/>
          <p:nvPr/>
        </p:nvPicPr>
        <p:blipFill>
          <a:blip r:embed="rId4">
            <a:alphaModFix/>
          </a:blip>
          <a:stretch>
            <a:fillRect/>
          </a:stretch>
        </p:blipFill>
        <p:spPr>
          <a:xfrm>
            <a:off x="152400" y="1297663"/>
            <a:ext cx="8839200" cy="25481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pic>
        <p:nvPicPr>
          <p:cNvPr id="203" name="Google Shape;203;p27"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204" name="Google Shape;204;p27"/>
          <p:cNvSpPr txBox="1"/>
          <p:nvPr>
            <p:ph idx="1" type="subTitle"/>
          </p:nvPr>
        </p:nvSpPr>
        <p:spPr>
          <a:xfrm>
            <a:off x="-21300" y="188350"/>
            <a:ext cx="4944000" cy="741900"/>
          </a:xfrm>
          <a:prstGeom prst="rect">
            <a:avLst/>
          </a:prstGeom>
          <a:noFill/>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Donor Pools</a:t>
            </a:r>
            <a:endParaRPr sz="3980">
              <a:solidFill>
                <a:schemeClr val="dk1"/>
              </a:solidFill>
              <a:latin typeface="Montserrat ExtraBold"/>
              <a:ea typeface="Montserrat ExtraBold"/>
              <a:cs typeface="Montserrat ExtraBold"/>
              <a:sym typeface="Montserrat ExtraBold"/>
            </a:endParaRPr>
          </a:p>
        </p:txBody>
      </p:sp>
      <p:sp>
        <p:nvSpPr>
          <p:cNvPr id="205" name="Google Shape;205;p27"/>
          <p:cNvSpPr txBox="1"/>
          <p:nvPr>
            <p:ph idx="1" type="subTitle"/>
          </p:nvPr>
        </p:nvSpPr>
        <p:spPr>
          <a:xfrm>
            <a:off x="243225" y="930250"/>
            <a:ext cx="4462800" cy="3517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Existing donor data (CRM)</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School Alumni</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Board Members</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Past Clients</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Corporations</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Foundations</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rPr b="1" lang="en" sz="1580">
                <a:solidFill>
                  <a:schemeClr val="dk1"/>
                </a:solidFill>
                <a:latin typeface="Montserrat"/>
                <a:ea typeface="Montserrat"/>
                <a:cs typeface="Montserrat"/>
                <a:sym typeface="Montserrat"/>
              </a:rPr>
              <a:t>Chamber Websites</a:t>
            </a:r>
            <a:endParaRPr b="1" sz="1580">
              <a:solidFill>
                <a:schemeClr val="dk1"/>
              </a:solidFill>
              <a:latin typeface="Montserrat"/>
              <a:ea typeface="Montserrat"/>
              <a:cs typeface="Montserrat"/>
              <a:sym typeface="Montserrat"/>
            </a:endParaRPr>
          </a:p>
          <a:p>
            <a:pPr indent="0" lvl="0" marL="457200" rtl="0" algn="l">
              <a:lnSpc>
                <a:spcPct val="200000"/>
              </a:lnSpc>
              <a:spcBef>
                <a:spcPts val="0"/>
              </a:spcBef>
              <a:spcAft>
                <a:spcPts val="0"/>
              </a:spcAft>
              <a:buNone/>
            </a:pPr>
            <a:r>
              <a:t/>
            </a:r>
            <a:endParaRPr b="1" sz="1580">
              <a:solidFill>
                <a:schemeClr val="dk1"/>
              </a:solidFill>
              <a:latin typeface="Montserrat"/>
              <a:ea typeface="Montserrat"/>
              <a:cs typeface="Montserrat"/>
              <a:sym typeface="Montserrat"/>
            </a:endParaRPr>
          </a:p>
        </p:txBody>
      </p:sp>
      <p:sp>
        <p:nvSpPr>
          <p:cNvPr id="206" name="Google Shape;206;p27"/>
          <p:cNvSpPr/>
          <p:nvPr/>
        </p:nvSpPr>
        <p:spPr>
          <a:xfrm>
            <a:off x="7117550" y="178625"/>
            <a:ext cx="2107500" cy="4786200"/>
          </a:xfrm>
          <a:prstGeom prst="rect">
            <a:avLst/>
          </a:prstGeom>
          <a:solidFill>
            <a:srgbClr val="CCCCCC"/>
          </a:solidFill>
          <a:ln cap="flat" cmpd="sng" w="9525">
            <a:solidFill>
              <a:srgbClr val="FAFAF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Women exercising in water with dumbbells (Provided by Getty Images)" id="207" name="Google Shape;207;p27"/>
          <p:cNvPicPr preferRelativeResize="0"/>
          <p:nvPr/>
        </p:nvPicPr>
        <p:blipFill rotWithShape="1">
          <a:blip r:embed="rId4">
            <a:alphaModFix/>
          </a:blip>
          <a:srcRect b="0" l="25080" r="25080" t="0"/>
          <a:stretch/>
        </p:blipFill>
        <p:spPr>
          <a:xfrm>
            <a:off x="5651312" y="498900"/>
            <a:ext cx="3109200" cy="4145700"/>
          </a:xfrm>
          <a:prstGeom prst="roundRect">
            <a:avLst>
              <a:gd fmla="val 16667" name="adj"/>
            </a:avLst>
          </a:prstGeom>
          <a:noFill/>
          <a:ln>
            <a:noFill/>
          </a:ln>
          <a:effectLst>
            <a:outerShdw blurRad="57150" rotWithShape="0" algn="bl" dist="47625">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p28"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213" name="Google Shape;213;p28"/>
          <p:cNvSpPr txBox="1"/>
          <p:nvPr>
            <p:ph idx="1" type="subTitle"/>
          </p:nvPr>
        </p:nvSpPr>
        <p:spPr>
          <a:xfrm>
            <a:off x="639525" y="1544975"/>
            <a:ext cx="3605100" cy="2409900"/>
          </a:xfrm>
          <a:prstGeom prst="rect">
            <a:avLst/>
          </a:prstGeom>
        </p:spPr>
        <p:txBody>
          <a:bodyPr anchorCtr="0" anchor="t" bIns="91425" lIns="91425" spcFirstLastPara="1" rIns="91425" wrap="square" tIns="91425">
            <a:noAutofit/>
          </a:bodyPr>
          <a:lstStyle/>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Your CRM</a:t>
            </a:r>
            <a:endParaRPr sz="2080">
              <a:solidFill>
                <a:schemeClr val="dk1"/>
              </a:solidFill>
              <a:latin typeface="Montserrat Medium"/>
              <a:ea typeface="Montserrat Medium"/>
              <a:cs typeface="Montserrat Medium"/>
              <a:sym typeface="Montserrat Medium"/>
            </a:endParaRPr>
          </a:p>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Google</a:t>
            </a:r>
            <a:endParaRPr sz="2080">
              <a:solidFill>
                <a:schemeClr val="dk1"/>
              </a:solidFill>
              <a:latin typeface="Montserrat Medium"/>
              <a:ea typeface="Montserrat Medium"/>
              <a:cs typeface="Montserrat Medium"/>
              <a:sym typeface="Montserrat Medium"/>
            </a:endParaRPr>
          </a:p>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Social media</a:t>
            </a:r>
            <a:endParaRPr sz="2080">
              <a:solidFill>
                <a:schemeClr val="dk1"/>
              </a:solidFill>
              <a:latin typeface="Montserrat Medium"/>
              <a:ea typeface="Montserrat Medium"/>
              <a:cs typeface="Montserrat Medium"/>
              <a:sym typeface="Montserrat Medium"/>
            </a:endParaRPr>
          </a:p>
          <a:p>
            <a:pPr indent="-360680" lvl="0" marL="457200" rtl="0" algn="l">
              <a:lnSpc>
                <a:spcPct val="120000"/>
              </a:lnSpc>
              <a:spcBef>
                <a:spcPts val="1000"/>
              </a:spcBef>
              <a:spcAft>
                <a:spcPts val="0"/>
              </a:spcAft>
              <a:buClr>
                <a:schemeClr val="dk1"/>
              </a:buClr>
              <a:buSzPts val="2080"/>
              <a:buFont typeface="Montserrat Medium"/>
              <a:buChar char="●"/>
            </a:pPr>
            <a:r>
              <a:rPr lang="en" sz="2080">
                <a:solidFill>
                  <a:schemeClr val="dk1"/>
                </a:solidFill>
                <a:latin typeface="Montserrat Medium"/>
                <a:ea typeface="Montserrat Medium"/>
                <a:cs typeface="Montserrat Medium"/>
                <a:sym typeface="Montserrat Medium"/>
              </a:rPr>
              <a:t>Use your network</a:t>
            </a:r>
            <a:endParaRPr sz="2080">
              <a:solidFill>
                <a:schemeClr val="dk1"/>
              </a:solidFill>
              <a:latin typeface="Montserrat Medium"/>
              <a:ea typeface="Montserrat Medium"/>
              <a:cs typeface="Montserrat Medium"/>
              <a:sym typeface="Montserrat Medium"/>
            </a:endParaRPr>
          </a:p>
        </p:txBody>
      </p:sp>
      <p:pic>
        <p:nvPicPr>
          <p:cNvPr id="214" name="Google Shape;214;p28"/>
          <p:cNvPicPr preferRelativeResize="0"/>
          <p:nvPr/>
        </p:nvPicPr>
        <p:blipFill>
          <a:blip r:embed="rId4">
            <a:alphaModFix/>
          </a:blip>
          <a:stretch>
            <a:fillRect/>
          </a:stretch>
        </p:blipFill>
        <p:spPr>
          <a:xfrm rot="-3239496">
            <a:off x="6034810" y="3519410"/>
            <a:ext cx="5197286" cy="4008380"/>
          </a:xfrm>
          <a:prstGeom prst="rect">
            <a:avLst/>
          </a:prstGeom>
          <a:noFill/>
          <a:ln>
            <a:noFill/>
          </a:ln>
        </p:spPr>
      </p:pic>
      <p:sp>
        <p:nvSpPr>
          <p:cNvPr id="215" name="Google Shape;215;p28"/>
          <p:cNvSpPr txBox="1"/>
          <p:nvPr/>
        </p:nvSpPr>
        <p:spPr>
          <a:xfrm>
            <a:off x="320825" y="248375"/>
            <a:ext cx="6532500" cy="6747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80">
                <a:solidFill>
                  <a:schemeClr val="dk1"/>
                </a:solidFill>
                <a:latin typeface="Montserrat ExtraBold"/>
                <a:ea typeface="Montserrat ExtraBold"/>
                <a:cs typeface="Montserrat ExtraBold"/>
                <a:sym typeface="Montserrat ExtraBold"/>
              </a:rPr>
              <a:t>Research &amp; Qualifying</a:t>
            </a:r>
            <a:endParaRPr sz="3980">
              <a:solidFill>
                <a:schemeClr val="dk1"/>
              </a:solidFill>
              <a:latin typeface="Montserrat ExtraBold"/>
              <a:ea typeface="Montserrat ExtraBold"/>
              <a:cs typeface="Montserrat ExtraBold"/>
              <a:sym typeface="Montserrat ExtraBold"/>
            </a:endParaRPr>
          </a:p>
        </p:txBody>
      </p:sp>
      <p:pic>
        <p:nvPicPr>
          <p:cNvPr descr="Boy (2-4) lying on grass, looking at feather through magnifying glass (Provided by Getty Images)" id="216" name="Google Shape;216;p28"/>
          <p:cNvPicPr preferRelativeResize="0"/>
          <p:nvPr/>
        </p:nvPicPr>
        <p:blipFill rotWithShape="1">
          <a:blip r:embed="rId5">
            <a:alphaModFix/>
          </a:blip>
          <a:srcRect b="5729" l="0" r="0" t="5729"/>
          <a:stretch/>
        </p:blipFill>
        <p:spPr>
          <a:xfrm>
            <a:off x="5265750" y="1135925"/>
            <a:ext cx="2421000" cy="3228000"/>
          </a:xfrm>
          <a:prstGeom prst="roundRect">
            <a:avLst>
              <a:gd fmla="val 16667" name="adj"/>
            </a:avLst>
          </a:prstGeom>
          <a:noFill/>
          <a:ln>
            <a:noFill/>
          </a:ln>
          <a:effectLst>
            <a:outerShdw blurRad="114300" rotWithShape="0" algn="bl" dir="2700000" dist="104775">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0" name="Shape 220"/>
        <p:cNvGrpSpPr/>
        <p:nvPr/>
      </p:nvGrpSpPr>
      <p:grpSpPr>
        <a:xfrm>
          <a:off x="0" y="0"/>
          <a:ext cx="0" cy="0"/>
          <a:chOff x="0" y="0"/>
          <a:chExt cx="0" cy="0"/>
        </a:xfrm>
      </p:grpSpPr>
      <p:pic>
        <p:nvPicPr>
          <p:cNvPr id="221" name="Google Shape;221;p29"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pic>
        <p:nvPicPr>
          <p:cNvPr descr="data wave white" id="222" name="Google Shape;222;p29"/>
          <p:cNvPicPr preferRelativeResize="0"/>
          <p:nvPr/>
        </p:nvPicPr>
        <p:blipFill>
          <a:blip r:embed="rId4">
            <a:alphaModFix/>
          </a:blip>
          <a:stretch>
            <a:fillRect/>
          </a:stretch>
        </p:blipFill>
        <p:spPr>
          <a:xfrm rot="-7331617">
            <a:off x="6963749" y="-794526"/>
            <a:ext cx="3058501" cy="3058501"/>
          </a:xfrm>
          <a:prstGeom prst="rect">
            <a:avLst/>
          </a:prstGeom>
          <a:noFill/>
          <a:ln>
            <a:noFill/>
          </a:ln>
        </p:spPr>
      </p:pic>
      <p:sp>
        <p:nvSpPr>
          <p:cNvPr id="223" name="Google Shape;223;p29"/>
          <p:cNvSpPr txBox="1"/>
          <p:nvPr/>
        </p:nvSpPr>
        <p:spPr>
          <a:xfrm>
            <a:off x="1999050" y="346825"/>
            <a:ext cx="5145900" cy="7758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4800">
                <a:solidFill>
                  <a:srgbClr val="FAFAFA"/>
                </a:solidFill>
                <a:latin typeface="Montserrat ExtraBold"/>
                <a:ea typeface="Montserrat ExtraBold"/>
                <a:cs typeface="Montserrat ExtraBold"/>
                <a:sym typeface="Montserrat ExtraBold"/>
              </a:rPr>
              <a:t>The 6 Rights</a:t>
            </a:r>
            <a:endParaRPr sz="4800">
              <a:solidFill>
                <a:srgbClr val="FAFAFA"/>
              </a:solidFill>
              <a:latin typeface="Montserrat ExtraBold"/>
              <a:ea typeface="Montserrat ExtraBold"/>
              <a:cs typeface="Montserrat ExtraBold"/>
              <a:sym typeface="Montserrat ExtraBold"/>
            </a:endParaRPr>
          </a:p>
        </p:txBody>
      </p:sp>
      <p:sp>
        <p:nvSpPr>
          <p:cNvPr id="224" name="Google Shape;224;p29"/>
          <p:cNvSpPr/>
          <p:nvPr/>
        </p:nvSpPr>
        <p:spPr>
          <a:xfrm>
            <a:off x="3208650" y="1289725"/>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1) </a:t>
            </a:r>
            <a:r>
              <a:rPr b="1" lang="en" sz="1700"/>
              <a:t>Right person asking</a:t>
            </a:r>
            <a:endParaRPr b="1" sz="1700"/>
          </a:p>
        </p:txBody>
      </p:sp>
      <p:sp>
        <p:nvSpPr>
          <p:cNvPr id="225" name="Google Shape;225;p29"/>
          <p:cNvSpPr/>
          <p:nvPr/>
        </p:nvSpPr>
        <p:spPr>
          <a:xfrm>
            <a:off x="3208650" y="1829650"/>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t> 2</a:t>
            </a:r>
            <a:r>
              <a:rPr b="1" lang="en" sz="1700"/>
              <a:t>) Right donor</a:t>
            </a:r>
            <a:endParaRPr b="1" sz="1700"/>
          </a:p>
        </p:txBody>
      </p:sp>
      <p:sp>
        <p:nvSpPr>
          <p:cNvPr id="226" name="Google Shape;226;p29"/>
          <p:cNvSpPr/>
          <p:nvPr/>
        </p:nvSpPr>
        <p:spPr>
          <a:xfrm>
            <a:off x="3208650" y="2369575"/>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t> 3</a:t>
            </a:r>
            <a:r>
              <a:rPr b="1" lang="en" sz="1700"/>
              <a:t>) Right amount</a:t>
            </a:r>
            <a:endParaRPr b="1" sz="1700"/>
          </a:p>
        </p:txBody>
      </p:sp>
      <p:sp>
        <p:nvSpPr>
          <p:cNvPr id="227" name="Google Shape;227;p29"/>
          <p:cNvSpPr/>
          <p:nvPr/>
        </p:nvSpPr>
        <p:spPr>
          <a:xfrm>
            <a:off x="3208650" y="2909500"/>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t> 4</a:t>
            </a:r>
            <a:r>
              <a:rPr b="1" lang="en" sz="1700"/>
              <a:t>) Right program</a:t>
            </a:r>
            <a:endParaRPr b="1" sz="1700"/>
          </a:p>
        </p:txBody>
      </p:sp>
      <p:sp>
        <p:nvSpPr>
          <p:cNvPr id="228" name="Google Shape;228;p29"/>
          <p:cNvSpPr/>
          <p:nvPr/>
        </p:nvSpPr>
        <p:spPr>
          <a:xfrm>
            <a:off x="3208650" y="3449425"/>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t> 5</a:t>
            </a:r>
            <a:r>
              <a:rPr b="1" lang="en" sz="1700"/>
              <a:t>) Right time</a:t>
            </a:r>
            <a:endParaRPr b="1" sz="1700"/>
          </a:p>
        </p:txBody>
      </p:sp>
      <p:sp>
        <p:nvSpPr>
          <p:cNvPr id="229" name="Google Shape;229;p29"/>
          <p:cNvSpPr/>
          <p:nvPr/>
        </p:nvSpPr>
        <p:spPr>
          <a:xfrm>
            <a:off x="3208650" y="3989350"/>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700"/>
              <a:t> 6</a:t>
            </a:r>
            <a:r>
              <a:rPr b="1" lang="en" sz="1700"/>
              <a:t>) Right way</a:t>
            </a:r>
            <a:endParaRPr b="1" sz="1700"/>
          </a:p>
        </p:txBody>
      </p:sp>
      <p:sp>
        <p:nvSpPr>
          <p:cNvPr id="230" name="Google Shape;230;p29"/>
          <p:cNvSpPr txBox="1"/>
          <p:nvPr/>
        </p:nvSpPr>
        <p:spPr>
          <a:xfrm rot="551867">
            <a:off x="906560" y="1925959"/>
            <a:ext cx="2008221" cy="129159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lt1"/>
                </a:solidFill>
                <a:latin typeface="Pacifico"/>
                <a:ea typeface="Pacifico"/>
                <a:cs typeface="Pacifico"/>
                <a:sym typeface="Pacifico"/>
              </a:rPr>
              <a:t>Bob’s Story</a:t>
            </a:r>
            <a:endParaRPr sz="4200">
              <a:solidFill>
                <a:schemeClr val="lt1"/>
              </a:solidFill>
              <a:latin typeface="Pacifico"/>
              <a:ea typeface="Pacifico"/>
              <a:cs typeface="Pacifico"/>
              <a:sym typeface="Pacific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30"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236" name="Google Shape;236;p30"/>
          <p:cNvSpPr/>
          <p:nvPr/>
        </p:nvSpPr>
        <p:spPr>
          <a:xfrm>
            <a:off x="-125250" y="-101600"/>
            <a:ext cx="9394500" cy="12879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301900"/>
              </a:highlight>
            </a:endParaRPr>
          </a:p>
        </p:txBody>
      </p:sp>
      <p:sp>
        <p:nvSpPr>
          <p:cNvPr id="237" name="Google Shape;237;p30"/>
          <p:cNvSpPr txBox="1"/>
          <p:nvPr/>
        </p:nvSpPr>
        <p:spPr>
          <a:xfrm>
            <a:off x="1994400" y="199650"/>
            <a:ext cx="5155200" cy="7869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Clr>
                <a:schemeClr val="dk1"/>
              </a:buClr>
              <a:buSzPts val="1100"/>
              <a:buFont typeface="Arial"/>
              <a:buNone/>
            </a:pPr>
            <a:r>
              <a:rPr lang="en" sz="4800">
                <a:solidFill>
                  <a:srgbClr val="FAFAFA"/>
                </a:solidFill>
                <a:latin typeface="Montserrat ExtraBold"/>
                <a:ea typeface="Montserrat ExtraBold"/>
                <a:cs typeface="Montserrat ExtraBold"/>
                <a:sym typeface="Montserrat ExtraBold"/>
              </a:rPr>
              <a:t>Let’s Dive In</a:t>
            </a:r>
            <a:endParaRPr sz="4800">
              <a:solidFill>
                <a:srgbClr val="FAFAFA"/>
              </a:solidFill>
              <a:latin typeface="Montserrat ExtraBold"/>
              <a:ea typeface="Montserrat ExtraBold"/>
              <a:cs typeface="Montserrat ExtraBold"/>
              <a:sym typeface="Montserrat ExtraBold"/>
            </a:endParaRPr>
          </a:p>
          <a:p>
            <a:pPr indent="0" lvl="0" marL="0" rtl="0" algn="l">
              <a:spcBef>
                <a:spcPts val="0"/>
              </a:spcBef>
              <a:spcAft>
                <a:spcPts val="0"/>
              </a:spcAft>
              <a:buNone/>
            </a:pPr>
            <a:r>
              <a:t/>
            </a:r>
            <a:endParaRPr sz="1800">
              <a:solidFill>
                <a:schemeClr val="dk2"/>
              </a:solidFill>
            </a:endParaRPr>
          </a:p>
        </p:txBody>
      </p:sp>
      <p:sp>
        <p:nvSpPr>
          <p:cNvPr id="238" name="Google Shape;238;p30"/>
          <p:cNvSpPr txBox="1"/>
          <p:nvPr/>
        </p:nvSpPr>
        <p:spPr>
          <a:xfrm>
            <a:off x="871425" y="1790800"/>
            <a:ext cx="2994600" cy="58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80">
                <a:solidFill>
                  <a:schemeClr val="dk1"/>
                </a:solidFill>
                <a:latin typeface="Montserrat Medium"/>
                <a:ea typeface="Montserrat Medium"/>
                <a:cs typeface="Montserrat Medium"/>
                <a:sym typeface="Montserrat Medium"/>
              </a:rPr>
              <a:t>Group Discussion:</a:t>
            </a:r>
            <a:endParaRPr sz="208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rPr lang="en" sz="2080">
                <a:solidFill>
                  <a:schemeClr val="dk1"/>
                </a:solidFill>
                <a:latin typeface="Montserrat Medium"/>
                <a:ea typeface="Montserrat Medium"/>
                <a:cs typeface="Montserrat Medium"/>
                <a:sym typeface="Montserrat Medium"/>
              </a:rPr>
              <a:t>3 Donor Pools</a:t>
            </a:r>
            <a:endParaRPr sz="1800">
              <a:solidFill>
                <a:schemeClr val="dk2"/>
              </a:solidFill>
            </a:endParaRPr>
          </a:p>
        </p:txBody>
      </p:sp>
      <p:pic>
        <p:nvPicPr>
          <p:cNvPr descr="underwater photograph of a scuba diver as they swim with a group of sharks (Provided by Getty Images)" id="239" name="Google Shape;239;p30"/>
          <p:cNvPicPr preferRelativeResize="0"/>
          <p:nvPr/>
        </p:nvPicPr>
        <p:blipFill rotWithShape="1">
          <a:blip r:embed="rId4">
            <a:alphaModFix/>
          </a:blip>
          <a:srcRect b="0" l="25004" r="25009" t="0"/>
          <a:stretch/>
        </p:blipFill>
        <p:spPr>
          <a:xfrm>
            <a:off x="6029050" y="1511700"/>
            <a:ext cx="2421000" cy="3228000"/>
          </a:xfrm>
          <a:prstGeom prst="roundRect">
            <a:avLst>
              <a:gd fmla="val 16667" name="adj"/>
            </a:avLst>
          </a:prstGeom>
          <a:noFill/>
          <a:ln>
            <a:noFill/>
          </a:ln>
          <a:effectLst>
            <a:outerShdw blurRad="114300" rotWithShape="0" algn="bl" dir="3960000" dist="114300">
              <a:srgbClr val="000000">
                <a:alpha val="50000"/>
              </a:srgbClr>
            </a:outerShdw>
          </a:effectLst>
        </p:spPr>
      </p:pic>
      <p:sp>
        <p:nvSpPr>
          <p:cNvPr id="240" name="Google Shape;240;p30"/>
          <p:cNvSpPr txBox="1"/>
          <p:nvPr/>
        </p:nvSpPr>
        <p:spPr>
          <a:xfrm>
            <a:off x="868725" y="2982500"/>
            <a:ext cx="3000000" cy="8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80">
                <a:solidFill>
                  <a:schemeClr val="dk1"/>
                </a:solidFill>
                <a:latin typeface="Montserrat Medium"/>
                <a:ea typeface="Montserrat Medium"/>
                <a:cs typeface="Montserrat Medium"/>
                <a:sym typeface="Montserrat Medium"/>
              </a:rPr>
              <a:t>What pools exist for your organization?</a:t>
            </a:r>
            <a:endParaRPr sz="18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31"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246" name="Google Shape;246;p31"/>
          <p:cNvSpPr/>
          <p:nvPr/>
        </p:nvSpPr>
        <p:spPr>
          <a:xfrm>
            <a:off x="-125250" y="-69850"/>
            <a:ext cx="9394500" cy="1256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301900"/>
              </a:highlight>
            </a:endParaRPr>
          </a:p>
        </p:txBody>
      </p:sp>
      <p:sp>
        <p:nvSpPr>
          <p:cNvPr id="247" name="Google Shape;247;p31"/>
          <p:cNvSpPr txBox="1"/>
          <p:nvPr/>
        </p:nvSpPr>
        <p:spPr>
          <a:xfrm>
            <a:off x="1275950" y="46975"/>
            <a:ext cx="6946500" cy="7869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lang="en" sz="4800">
                <a:solidFill>
                  <a:srgbClr val="FAFAFA"/>
                </a:solidFill>
                <a:latin typeface="Montserrat ExtraBold"/>
                <a:ea typeface="Montserrat ExtraBold"/>
                <a:cs typeface="Montserrat ExtraBold"/>
                <a:sym typeface="Montserrat ExtraBold"/>
              </a:rPr>
              <a:t>Breakout Session</a:t>
            </a:r>
            <a:endParaRPr sz="4800">
              <a:solidFill>
                <a:srgbClr val="FAFAFA"/>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None/>
            </a:pPr>
            <a:r>
              <a:rPr lang="en" sz="3100">
                <a:solidFill>
                  <a:srgbClr val="FAFAFA"/>
                </a:solidFill>
                <a:latin typeface="Montserrat"/>
                <a:ea typeface="Montserrat"/>
                <a:cs typeface="Montserrat"/>
                <a:sym typeface="Montserrat"/>
              </a:rPr>
              <a:t>Research &amp; Profiling</a:t>
            </a:r>
            <a:endParaRPr sz="3100">
              <a:solidFill>
                <a:srgbClr val="FAFAFA"/>
              </a:solidFill>
              <a:latin typeface="Montserrat"/>
              <a:ea typeface="Montserrat"/>
              <a:cs typeface="Montserrat"/>
              <a:sym typeface="Montserrat"/>
            </a:endParaRPr>
          </a:p>
          <a:p>
            <a:pPr indent="0" lvl="0" marL="0" rtl="0" algn="l">
              <a:spcBef>
                <a:spcPts val="0"/>
              </a:spcBef>
              <a:spcAft>
                <a:spcPts val="0"/>
              </a:spcAft>
              <a:buNone/>
            </a:pPr>
            <a:r>
              <a:t/>
            </a:r>
            <a:endParaRPr sz="1800">
              <a:solidFill>
                <a:schemeClr val="dk2"/>
              </a:solidFill>
            </a:endParaRPr>
          </a:p>
        </p:txBody>
      </p:sp>
      <p:sp>
        <p:nvSpPr>
          <p:cNvPr id="248" name="Google Shape;248;p31"/>
          <p:cNvSpPr txBox="1"/>
          <p:nvPr/>
        </p:nvSpPr>
        <p:spPr>
          <a:xfrm>
            <a:off x="689750" y="1696950"/>
            <a:ext cx="8118900" cy="1749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080">
                <a:solidFill>
                  <a:schemeClr val="dk1"/>
                </a:solidFill>
                <a:latin typeface="Montserrat Medium"/>
                <a:ea typeface="Montserrat Medium"/>
                <a:cs typeface="Montserrat Medium"/>
                <a:sym typeface="Montserrat Medium"/>
              </a:rPr>
              <a:t>Select 1 donor/prospect from your donor pools</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2080">
                <a:solidFill>
                  <a:schemeClr val="dk1"/>
                </a:solidFill>
                <a:latin typeface="Montserrat Medium"/>
                <a:ea typeface="Montserrat Medium"/>
                <a:cs typeface="Montserrat Medium"/>
                <a:sym typeface="Montserrat Medium"/>
              </a:rPr>
              <a:t>Use the 6 rights</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2080">
                <a:solidFill>
                  <a:schemeClr val="dk1"/>
                </a:solidFill>
                <a:latin typeface="Montserrat Medium"/>
                <a:ea typeface="Montserrat Medium"/>
                <a:cs typeface="Montserrat Medium"/>
                <a:sym typeface="Montserrat Medium"/>
              </a:rPr>
              <a:t>Could be Discovery, Cultivation, Solicitation, Stewardship</a:t>
            </a:r>
            <a:endParaRPr sz="2080">
              <a:solidFill>
                <a:schemeClr val="dk1"/>
              </a:solidFill>
              <a:latin typeface="Montserrat Medium"/>
              <a:ea typeface="Montserrat Medium"/>
              <a:cs typeface="Montserrat Medium"/>
              <a:sym typeface="Montserrat Medium"/>
            </a:endParaRPr>
          </a:p>
        </p:txBody>
      </p:sp>
      <p:sp>
        <p:nvSpPr>
          <p:cNvPr id="249" name="Google Shape;249;p31"/>
          <p:cNvSpPr txBox="1"/>
          <p:nvPr/>
        </p:nvSpPr>
        <p:spPr>
          <a:xfrm rot="-571110">
            <a:off x="2385345" y="3730803"/>
            <a:ext cx="4727690" cy="919566"/>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dk1"/>
                </a:solidFill>
                <a:latin typeface="Pacifico"/>
                <a:ea typeface="Pacifico"/>
                <a:cs typeface="Pacifico"/>
                <a:sym typeface="Pacifico"/>
              </a:rPr>
              <a:t>Pastor Dan’s</a:t>
            </a:r>
            <a:r>
              <a:rPr lang="en" sz="4200">
                <a:solidFill>
                  <a:schemeClr val="dk1"/>
                </a:solidFill>
                <a:latin typeface="Pacifico"/>
                <a:ea typeface="Pacifico"/>
                <a:cs typeface="Pacifico"/>
                <a:sym typeface="Pacifico"/>
              </a:rPr>
              <a:t> Story</a:t>
            </a:r>
            <a:endParaRPr sz="4200">
              <a:solidFill>
                <a:schemeClr val="dk1"/>
              </a:solidFill>
              <a:latin typeface="Pacifico"/>
              <a:ea typeface="Pacifico"/>
              <a:cs typeface="Pacifico"/>
              <a:sym typeface="Pacific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53" name="Shape 253"/>
        <p:cNvGrpSpPr/>
        <p:nvPr/>
      </p:nvGrpSpPr>
      <p:grpSpPr>
        <a:xfrm>
          <a:off x="0" y="0"/>
          <a:ext cx="0" cy="0"/>
          <a:chOff x="0" y="0"/>
          <a:chExt cx="0" cy="0"/>
        </a:xfrm>
      </p:grpSpPr>
      <p:sp>
        <p:nvSpPr>
          <p:cNvPr id="254" name="Google Shape;254;p32"/>
          <p:cNvSpPr/>
          <p:nvPr/>
        </p:nvSpPr>
        <p:spPr>
          <a:xfrm>
            <a:off x="4831100" y="836350"/>
            <a:ext cx="5946000" cy="55290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5" name="Google Shape;255;p32"/>
          <p:cNvSpPr txBox="1"/>
          <p:nvPr>
            <p:ph idx="1" type="subTitle"/>
          </p:nvPr>
        </p:nvSpPr>
        <p:spPr>
          <a:xfrm>
            <a:off x="5556600" y="2431100"/>
            <a:ext cx="3421500" cy="1671600"/>
          </a:xfrm>
          <a:prstGeom prst="rect">
            <a:avLst/>
          </a:prstGeom>
          <a:solidFill>
            <a:schemeClr val="lt1"/>
          </a:solidFill>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Discovery</a:t>
            </a:r>
            <a:endParaRPr sz="3980">
              <a:solidFill>
                <a:schemeClr val="dk1"/>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&amp;</a:t>
            </a:r>
            <a:endParaRPr sz="3980">
              <a:solidFill>
                <a:schemeClr val="dk1"/>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Cultivation</a:t>
            </a:r>
            <a:endParaRPr sz="3980">
              <a:solidFill>
                <a:schemeClr val="dk1"/>
              </a:solidFill>
              <a:latin typeface="Montserrat ExtraBold"/>
              <a:ea typeface="Montserrat ExtraBold"/>
              <a:cs typeface="Montserrat ExtraBold"/>
              <a:sym typeface="Montserrat ExtraBold"/>
            </a:endParaRPr>
          </a:p>
        </p:txBody>
      </p:sp>
      <p:pic>
        <p:nvPicPr>
          <p:cNvPr descr="data wave white" id="256" name="Google Shape;256;p32"/>
          <p:cNvPicPr preferRelativeResize="0"/>
          <p:nvPr/>
        </p:nvPicPr>
        <p:blipFill>
          <a:blip r:embed="rId3">
            <a:alphaModFix/>
          </a:blip>
          <a:stretch>
            <a:fillRect/>
          </a:stretch>
        </p:blipFill>
        <p:spPr>
          <a:xfrm rot="9018641">
            <a:off x="-896773" y="-1545473"/>
            <a:ext cx="3667772" cy="3667772"/>
          </a:xfrm>
          <a:prstGeom prst="rect">
            <a:avLst/>
          </a:prstGeom>
          <a:noFill/>
          <a:ln>
            <a:noFill/>
          </a:ln>
        </p:spPr>
      </p:pic>
      <p:pic>
        <p:nvPicPr>
          <p:cNvPr id="257" name="Google Shape;257;p32" title="2024-logo-valuable-visits_vv-logo-vertical-white.png"/>
          <p:cNvPicPr preferRelativeResize="0"/>
          <p:nvPr/>
        </p:nvPicPr>
        <p:blipFill>
          <a:blip r:embed="rId4">
            <a:alphaModFix/>
          </a:blip>
          <a:stretch>
            <a:fillRect/>
          </a:stretch>
        </p:blipFill>
        <p:spPr>
          <a:xfrm>
            <a:off x="102375" y="4645750"/>
            <a:ext cx="860599" cy="452376"/>
          </a:xfrm>
          <a:prstGeom prst="rect">
            <a:avLst/>
          </a:prstGeom>
          <a:noFill/>
          <a:ln>
            <a:noFill/>
          </a:ln>
        </p:spPr>
      </p:pic>
      <p:sp>
        <p:nvSpPr>
          <p:cNvPr id="258" name="Google Shape;258;p32"/>
          <p:cNvSpPr/>
          <p:nvPr/>
        </p:nvSpPr>
        <p:spPr>
          <a:xfrm>
            <a:off x="-841850" y="-803100"/>
            <a:ext cx="2016300" cy="17334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9" name="Google Shape;259;p32"/>
          <p:cNvSpPr txBox="1"/>
          <p:nvPr/>
        </p:nvSpPr>
        <p:spPr>
          <a:xfrm>
            <a:off x="0" y="1599225"/>
            <a:ext cx="4593900" cy="13668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4800">
                <a:solidFill>
                  <a:srgbClr val="FAFAFA"/>
                </a:solidFill>
                <a:latin typeface="Montserrat ExtraBold"/>
                <a:ea typeface="Montserrat ExtraBold"/>
                <a:cs typeface="Montserrat ExtraBold"/>
                <a:sym typeface="Montserrat ExtraBold"/>
              </a:rPr>
              <a:t>Scheduling Visits</a:t>
            </a:r>
            <a:endParaRPr sz="4800">
              <a:solidFill>
                <a:srgbClr val="FAFAFA"/>
              </a:solidFill>
              <a:latin typeface="Montserrat ExtraBold"/>
              <a:ea typeface="Montserrat ExtraBold"/>
              <a:cs typeface="Montserrat ExtraBold"/>
              <a:sym typeface="Montserrat ExtraBo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idx="1" type="subTitle"/>
          </p:nvPr>
        </p:nvSpPr>
        <p:spPr>
          <a:xfrm>
            <a:off x="3086100" y="596075"/>
            <a:ext cx="29718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CONTENT</a:t>
            </a:r>
            <a:endParaRPr sz="3980">
              <a:solidFill>
                <a:schemeClr val="dk1"/>
              </a:solidFill>
              <a:latin typeface="Montserrat ExtraBold"/>
              <a:ea typeface="Montserrat ExtraBold"/>
              <a:cs typeface="Montserrat ExtraBold"/>
              <a:sym typeface="Montserrat ExtraBold"/>
            </a:endParaRPr>
          </a:p>
        </p:txBody>
      </p:sp>
      <p:pic>
        <p:nvPicPr>
          <p:cNvPr id="68" name="Google Shape;68;p15"/>
          <p:cNvPicPr preferRelativeResize="0"/>
          <p:nvPr/>
        </p:nvPicPr>
        <p:blipFill>
          <a:blip r:embed="rId3">
            <a:alphaModFix/>
          </a:blip>
          <a:stretch>
            <a:fillRect/>
          </a:stretch>
        </p:blipFill>
        <p:spPr>
          <a:xfrm rot="8681615">
            <a:off x="-2417215" y="-2036091"/>
            <a:ext cx="5197286" cy="4008380"/>
          </a:xfrm>
          <a:prstGeom prst="rect">
            <a:avLst/>
          </a:prstGeom>
          <a:noFill/>
          <a:ln>
            <a:noFill/>
          </a:ln>
        </p:spPr>
      </p:pic>
      <p:pic>
        <p:nvPicPr>
          <p:cNvPr id="69" name="Google Shape;69;p15"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sp>
        <p:nvSpPr>
          <p:cNvPr id="70" name="Google Shape;70;p15"/>
          <p:cNvSpPr/>
          <p:nvPr/>
        </p:nvSpPr>
        <p:spPr>
          <a:xfrm>
            <a:off x="2052325" y="1680975"/>
            <a:ext cx="788700" cy="294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1" name="Google Shape;71;p15"/>
          <p:cNvSpPr txBox="1"/>
          <p:nvPr>
            <p:ph idx="1" type="subTitle"/>
          </p:nvPr>
        </p:nvSpPr>
        <p:spPr>
          <a:xfrm>
            <a:off x="2900200" y="1757575"/>
            <a:ext cx="1310100" cy="4023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ABOUT US</a:t>
            </a:r>
            <a:endParaRPr sz="1900">
              <a:solidFill>
                <a:schemeClr val="dk1"/>
              </a:solidFill>
              <a:latin typeface="Montserrat"/>
              <a:ea typeface="Montserrat"/>
              <a:cs typeface="Montserrat"/>
              <a:sym typeface="Montserrat"/>
            </a:endParaRPr>
          </a:p>
        </p:txBody>
      </p:sp>
      <p:sp>
        <p:nvSpPr>
          <p:cNvPr id="72" name="Google Shape;72;p15"/>
          <p:cNvSpPr txBox="1"/>
          <p:nvPr/>
        </p:nvSpPr>
        <p:spPr>
          <a:xfrm>
            <a:off x="2170675" y="1687075"/>
            <a:ext cx="5520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01</a:t>
            </a:r>
            <a:endParaRPr sz="2600">
              <a:solidFill>
                <a:schemeClr val="dk2"/>
              </a:solidFill>
              <a:latin typeface="Montserrat ExtraBold"/>
              <a:ea typeface="Montserrat ExtraBold"/>
              <a:cs typeface="Montserrat ExtraBold"/>
              <a:sym typeface="Montserrat ExtraBold"/>
            </a:endParaRPr>
          </a:p>
        </p:txBody>
      </p:sp>
      <p:sp>
        <p:nvSpPr>
          <p:cNvPr id="73" name="Google Shape;73;p15"/>
          <p:cNvSpPr txBox="1"/>
          <p:nvPr>
            <p:ph idx="1" type="subTitle"/>
          </p:nvPr>
        </p:nvSpPr>
        <p:spPr>
          <a:xfrm>
            <a:off x="2900200" y="2282475"/>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IDENTIFYING MAJOR DONORS</a:t>
            </a:r>
            <a:endParaRPr sz="1900">
              <a:solidFill>
                <a:schemeClr val="dk1"/>
              </a:solidFill>
              <a:latin typeface="Montserrat"/>
              <a:ea typeface="Montserrat"/>
              <a:cs typeface="Montserrat"/>
              <a:sym typeface="Montserrat"/>
            </a:endParaRPr>
          </a:p>
        </p:txBody>
      </p:sp>
      <p:sp>
        <p:nvSpPr>
          <p:cNvPr id="74" name="Google Shape;74;p15"/>
          <p:cNvSpPr txBox="1"/>
          <p:nvPr/>
        </p:nvSpPr>
        <p:spPr>
          <a:xfrm>
            <a:off x="2170675" y="2164275"/>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02</a:t>
            </a:r>
            <a:endParaRPr sz="2600">
              <a:solidFill>
                <a:schemeClr val="dk2"/>
              </a:solidFill>
              <a:latin typeface="Montserrat ExtraBold"/>
              <a:ea typeface="Montserrat ExtraBold"/>
              <a:cs typeface="Montserrat ExtraBold"/>
              <a:sym typeface="Montserrat ExtraBold"/>
            </a:endParaRPr>
          </a:p>
        </p:txBody>
      </p:sp>
      <p:sp>
        <p:nvSpPr>
          <p:cNvPr id="75" name="Google Shape;75;p15"/>
          <p:cNvSpPr txBox="1"/>
          <p:nvPr>
            <p:ph idx="1" type="subTitle"/>
          </p:nvPr>
        </p:nvSpPr>
        <p:spPr>
          <a:xfrm>
            <a:off x="2900200" y="2753975"/>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BREAKOUT SESSION: RESEARCH &amp; </a:t>
            </a:r>
            <a:r>
              <a:rPr lang="en" sz="1600">
                <a:solidFill>
                  <a:schemeClr val="dk1"/>
                </a:solidFill>
                <a:latin typeface="Montserrat"/>
                <a:ea typeface="Montserrat"/>
                <a:cs typeface="Montserrat"/>
                <a:sym typeface="Montserrat"/>
              </a:rPr>
              <a:t>PROFILING</a:t>
            </a:r>
            <a:endParaRPr sz="1900">
              <a:solidFill>
                <a:schemeClr val="dk1"/>
              </a:solidFill>
              <a:latin typeface="Montserrat"/>
              <a:ea typeface="Montserrat"/>
              <a:cs typeface="Montserrat"/>
              <a:sym typeface="Montserrat"/>
            </a:endParaRPr>
          </a:p>
        </p:txBody>
      </p:sp>
      <p:sp>
        <p:nvSpPr>
          <p:cNvPr id="76" name="Google Shape;76;p15"/>
          <p:cNvSpPr txBox="1"/>
          <p:nvPr/>
        </p:nvSpPr>
        <p:spPr>
          <a:xfrm>
            <a:off x="2170675" y="2635775"/>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03</a:t>
            </a:r>
            <a:endParaRPr sz="2600">
              <a:solidFill>
                <a:schemeClr val="dk2"/>
              </a:solidFill>
              <a:latin typeface="Montserrat ExtraBold"/>
              <a:ea typeface="Montserrat ExtraBold"/>
              <a:cs typeface="Montserrat ExtraBold"/>
              <a:sym typeface="Montserrat ExtraBold"/>
            </a:endParaRPr>
          </a:p>
        </p:txBody>
      </p:sp>
      <p:sp>
        <p:nvSpPr>
          <p:cNvPr id="77" name="Google Shape;77;p15"/>
          <p:cNvSpPr txBox="1"/>
          <p:nvPr>
            <p:ph idx="1" type="subTitle"/>
          </p:nvPr>
        </p:nvSpPr>
        <p:spPr>
          <a:xfrm>
            <a:off x="2900200" y="3233150"/>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DISCOVERY &amp; CULTIVATION</a:t>
            </a:r>
            <a:endParaRPr sz="1900">
              <a:solidFill>
                <a:schemeClr val="dk1"/>
              </a:solidFill>
              <a:latin typeface="Montserrat"/>
              <a:ea typeface="Montserrat"/>
              <a:cs typeface="Montserrat"/>
              <a:sym typeface="Montserrat"/>
            </a:endParaRPr>
          </a:p>
        </p:txBody>
      </p:sp>
      <p:sp>
        <p:nvSpPr>
          <p:cNvPr id="78" name="Google Shape;78;p15"/>
          <p:cNvSpPr txBox="1"/>
          <p:nvPr/>
        </p:nvSpPr>
        <p:spPr>
          <a:xfrm>
            <a:off x="2170675" y="3114950"/>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04</a:t>
            </a:r>
            <a:endParaRPr sz="2600">
              <a:solidFill>
                <a:schemeClr val="dk2"/>
              </a:solidFill>
              <a:latin typeface="Montserrat ExtraBold"/>
              <a:ea typeface="Montserrat ExtraBold"/>
              <a:cs typeface="Montserrat ExtraBold"/>
              <a:sym typeface="Montserrat ExtraBold"/>
            </a:endParaRPr>
          </a:p>
        </p:txBody>
      </p:sp>
      <p:sp>
        <p:nvSpPr>
          <p:cNvPr id="79" name="Google Shape;79;p15"/>
          <p:cNvSpPr txBox="1"/>
          <p:nvPr>
            <p:ph idx="1" type="subTitle"/>
          </p:nvPr>
        </p:nvSpPr>
        <p:spPr>
          <a:xfrm>
            <a:off x="2900200" y="3696975"/>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SOLICITATION &amp; STEWARDSHIP</a:t>
            </a:r>
            <a:endParaRPr sz="1900">
              <a:solidFill>
                <a:schemeClr val="dk1"/>
              </a:solidFill>
              <a:latin typeface="Montserrat"/>
              <a:ea typeface="Montserrat"/>
              <a:cs typeface="Montserrat"/>
              <a:sym typeface="Montserrat"/>
            </a:endParaRPr>
          </a:p>
        </p:txBody>
      </p:sp>
      <p:sp>
        <p:nvSpPr>
          <p:cNvPr id="80" name="Google Shape;80;p15"/>
          <p:cNvSpPr txBox="1"/>
          <p:nvPr/>
        </p:nvSpPr>
        <p:spPr>
          <a:xfrm>
            <a:off x="2170675" y="3578775"/>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05</a:t>
            </a:r>
            <a:endParaRPr sz="2600">
              <a:solidFill>
                <a:schemeClr val="dk2"/>
              </a:solidFill>
              <a:latin typeface="Montserrat ExtraBold"/>
              <a:ea typeface="Montserrat ExtraBold"/>
              <a:cs typeface="Montserrat ExtraBold"/>
              <a:sym typeface="Montserrat ExtraBold"/>
            </a:endParaRPr>
          </a:p>
        </p:txBody>
      </p:sp>
      <p:sp>
        <p:nvSpPr>
          <p:cNvPr id="81" name="Google Shape;81;p15"/>
          <p:cNvSpPr txBox="1"/>
          <p:nvPr>
            <p:ph idx="1" type="subTitle"/>
          </p:nvPr>
        </p:nvSpPr>
        <p:spPr>
          <a:xfrm>
            <a:off x="2900200" y="4202800"/>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BREAKOUT SESSION: MAKING 1 CALL</a:t>
            </a:r>
            <a:endParaRPr sz="1900">
              <a:solidFill>
                <a:schemeClr val="dk1"/>
              </a:solidFill>
              <a:latin typeface="Montserrat"/>
              <a:ea typeface="Montserrat"/>
              <a:cs typeface="Montserrat"/>
              <a:sym typeface="Montserrat"/>
            </a:endParaRPr>
          </a:p>
        </p:txBody>
      </p:sp>
      <p:sp>
        <p:nvSpPr>
          <p:cNvPr id="82" name="Google Shape;82;p15"/>
          <p:cNvSpPr txBox="1"/>
          <p:nvPr/>
        </p:nvSpPr>
        <p:spPr>
          <a:xfrm>
            <a:off x="2170675" y="4084600"/>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06</a:t>
            </a:r>
            <a:endParaRPr sz="2600">
              <a:solidFill>
                <a:schemeClr val="dk2"/>
              </a:solidFill>
              <a:latin typeface="Montserrat ExtraBold"/>
              <a:ea typeface="Montserrat ExtraBold"/>
              <a:cs typeface="Montserrat ExtraBold"/>
              <a:sym typeface="Montserrat ExtraBo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3" name="Shape 263"/>
        <p:cNvGrpSpPr/>
        <p:nvPr/>
      </p:nvGrpSpPr>
      <p:grpSpPr>
        <a:xfrm>
          <a:off x="0" y="0"/>
          <a:ext cx="0" cy="0"/>
          <a:chOff x="0" y="0"/>
          <a:chExt cx="0" cy="0"/>
        </a:xfrm>
      </p:grpSpPr>
      <p:pic>
        <p:nvPicPr>
          <p:cNvPr id="264" name="Google Shape;264;p33"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pic>
        <p:nvPicPr>
          <p:cNvPr descr="data wave white" id="265" name="Google Shape;265;p33"/>
          <p:cNvPicPr preferRelativeResize="0"/>
          <p:nvPr/>
        </p:nvPicPr>
        <p:blipFill>
          <a:blip r:embed="rId4">
            <a:alphaModFix/>
          </a:blip>
          <a:stretch>
            <a:fillRect/>
          </a:stretch>
        </p:blipFill>
        <p:spPr>
          <a:xfrm rot="-8299687">
            <a:off x="6677850" y="-700600"/>
            <a:ext cx="3058500" cy="3058500"/>
          </a:xfrm>
          <a:prstGeom prst="rect">
            <a:avLst/>
          </a:prstGeom>
          <a:noFill/>
          <a:ln>
            <a:noFill/>
          </a:ln>
        </p:spPr>
      </p:pic>
      <p:sp>
        <p:nvSpPr>
          <p:cNvPr id="266" name="Google Shape;266;p33"/>
          <p:cNvSpPr txBox="1"/>
          <p:nvPr>
            <p:ph idx="1" type="subTitle"/>
          </p:nvPr>
        </p:nvSpPr>
        <p:spPr>
          <a:xfrm>
            <a:off x="503175" y="904850"/>
            <a:ext cx="5982600" cy="1666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Hi Jim, my name is Jake from Valuable Visits </a:t>
            </a:r>
            <a:r>
              <a:rPr lang="en" sz="2080">
                <a:solidFill>
                  <a:schemeClr val="lt1"/>
                </a:solidFill>
                <a:latin typeface="Montserrat Medium"/>
                <a:ea typeface="Montserrat Medium"/>
                <a:cs typeface="Montserrat Medium"/>
                <a:sym typeface="Montserrat Medium"/>
              </a:rPr>
              <a:t>and</a:t>
            </a:r>
            <a:r>
              <a:rPr lang="en" sz="2080">
                <a:solidFill>
                  <a:schemeClr val="lt1"/>
                </a:solidFill>
                <a:latin typeface="Montserrat Medium"/>
                <a:ea typeface="Montserrat Medium"/>
                <a:cs typeface="Montserrat Medium"/>
                <a:sym typeface="Montserrat Medium"/>
              </a:rPr>
              <a:t> the reason I am reaching out to you today </a:t>
            </a:r>
            <a:r>
              <a:rPr lang="en" sz="2080">
                <a:solidFill>
                  <a:schemeClr val="lt1"/>
                </a:solidFill>
                <a:latin typeface="Montserrat Medium"/>
                <a:ea typeface="Montserrat Medium"/>
                <a:cs typeface="Montserrat Medium"/>
                <a:sym typeface="Montserrat Medium"/>
              </a:rPr>
              <a:t>specifically</a:t>
            </a:r>
            <a:r>
              <a:rPr lang="en" sz="2080">
                <a:solidFill>
                  <a:schemeClr val="lt1"/>
                </a:solidFill>
                <a:latin typeface="Montserrat Medium"/>
                <a:ea typeface="Montserrat Medium"/>
                <a:cs typeface="Montserrat Medium"/>
                <a:sym typeface="Montserrat Medium"/>
              </a:rPr>
              <a:t> is to schedule a visit regarding our </a:t>
            </a:r>
            <a:r>
              <a:rPr lang="en" sz="2080">
                <a:solidFill>
                  <a:schemeClr val="lt1"/>
                </a:solidFill>
                <a:latin typeface="Montserrat Medium"/>
                <a:ea typeface="Montserrat Medium"/>
                <a:cs typeface="Montserrat Medium"/>
                <a:sym typeface="Montserrat Medium"/>
              </a:rPr>
              <a:t>organization</a:t>
            </a:r>
            <a:r>
              <a:rPr lang="en" sz="2080">
                <a:solidFill>
                  <a:schemeClr val="lt1"/>
                </a:solidFill>
                <a:latin typeface="Montserrat Medium"/>
                <a:ea typeface="Montserrat Medium"/>
                <a:cs typeface="Montserrat Medium"/>
                <a:sym typeface="Montserrat Medium"/>
              </a:rPr>
              <a:t>. How does next Tuesday at 3pm work for you?</a:t>
            </a:r>
            <a:endParaRPr sz="2080">
              <a:solidFill>
                <a:schemeClr val="lt1"/>
              </a:solidFill>
              <a:latin typeface="Montserrat Medium"/>
              <a:ea typeface="Montserrat Medium"/>
              <a:cs typeface="Montserrat Medium"/>
              <a:sym typeface="Montserrat Medium"/>
            </a:endParaRPr>
          </a:p>
        </p:txBody>
      </p:sp>
      <p:sp>
        <p:nvSpPr>
          <p:cNvPr id="267" name="Google Shape;267;p33"/>
          <p:cNvSpPr txBox="1"/>
          <p:nvPr>
            <p:ph idx="1" type="subTitle"/>
          </p:nvPr>
        </p:nvSpPr>
        <p:spPr>
          <a:xfrm>
            <a:off x="303800" y="421800"/>
            <a:ext cx="25755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b="1" lang="en" sz="2880" u="sng">
                <a:solidFill>
                  <a:schemeClr val="lt1"/>
                </a:solidFill>
                <a:latin typeface="Montserrat"/>
                <a:ea typeface="Montserrat"/>
                <a:cs typeface="Montserrat"/>
                <a:sym typeface="Montserrat"/>
              </a:rPr>
              <a:t>The Script</a:t>
            </a:r>
            <a:endParaRPr b="1" sz="2580" u="sng">
              <a:solidFill>
                <a:schemeClr val="lt1"/>
              </a:solidFill>
              <a:latin typeface="Montserrat"/>
              <a:ea typeface="Montserrat"/>
              <a:cs typeface="Montserrat"/>
              <a:sym typeface="Montserrat"/>
            </a:endParaRPr>
          </a:p>
        </p:txBody>
      </p:sp>
      <p:sp>
        <p:nvSpPr>
          <p:cNvPr id="268" name="Google Shape;268;p33"/>
          <p:cNvSpPr txBox="1"/>
          <p:nvPr>
            <p:ph idx="1" type="subTitle"/>
          </p:nvPr>
        </p:nvSpPr>
        <p:spPr>
          <a:xfrm>
            <a:off x="5761225" y="2665675"/>
            <a:ext cx="19194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b="1" lang="en" sz="2880" u="sng">
                <a:solidFill>
                  <a:schemeClr val="lt1"/>
                </a:solidFill>
                <a:latin typeface="Montserrat"/>
                <a:ea typeface="Montserrat"/>
                <a:cs typeface="Montserrat"/>
                <a:sym typeface="Montserrat"/>
              </a:rPr>
              <a:t>T.E.M.P.S</a:t>
            </a:r>
            <a:endParaRPr b="1" sz="2580" u="sng">
              <a:solidFill>
                <a:schemeClr val="lt1"/>
              </a:solidFill>
              <a:latin typeface="Montserrat"/>
              <a:ea typeface="Montserrat"/>
              <a:cs typeface="Montserrat"/>
              <a:sym typeface="Montserrat"/>
            </a:endParaRPr>
          </a:p>
        </p:txBody>
      </p:sp>
      <p:sp>
        <p:nvSpPr>
          <p:cNvPr id="269" name="Google Shape;269;p33"/>
          <p:cNvSpPr txBox="1"/>
          <p:nvPr>
            <p:ph idx="1" type="subTitle"/>
          </p:nvPr>
        </p:nvSpPr>
        <p:spPr>
          <a:xfrm>
            <a:off x="5948043" y="3153225"/>
            <a:ext cx="3331500" cy="1613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T- Texting</a:t>
            </a:r>
            <a:endParaRPr sz="2080">
              <a:solidFill>
                <a:schemeClr val="lt1"/>
              </a:solidFill>
              <a:latin typeface="Montserrat Medium"/>
              <a:ea typeface="Montserrat Medium"/>
              <a:cs typeface="Montserrat Medium"/>
              <a:sym typeface="Montserrat Medium"/>
            </a:endParaRPr>
          </a:p>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E- Email</a:t>
            </a:r>
            <a:endParaRPr sz="2080">
              <a:solidFill>
                <a:schemeClr val="lt1"/>
              </a:solidFill>
              <a:latin typeface="Montserrat Medium"/>
              <a:ea typeface="Montserrat Medium"/>
              <a:cs typeface="Montserrat Medium"/>
              <a:sym typeface="Montserrat Medium"/>
            </a:endParaRPr>
          </a:p>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M- Mail</a:t>
            </a:r>
            <a:endParaRPr sz="2080">
              <a:solidFill>
                <a:schemeClr val="lt1"/>
              </a:solidFill>
              <a:latin typeface="Montserrat Medium"/>
              <a:ea typeface="Montserrat Medium"/>
              <a:cs typeface="Montserrat Medium"/>
              <a:sym typeface="Montserrat Medium"/>
            </a:endParaRPr>
          </a:p>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P- Phone</a:t>
            </a:r>
            <a:endParaRPr sz="2080">
              <a:solidFill>
                <a:schemeClr val="lt1"/>
              </a:solidFill>
              <a:latin typeface="Montserrat Medium"/>
              <a:ea typeface="Montserrat Medium"/>
              <a:cs typeface="Montserrat Medium"/>
              <a:sym typeface="Montserrat Medium"/>
            </a:endParaRPr>
          </a:p>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S- Social Media</a:t>
            </a:r>
            <a:endParaRPr sz="2080">
              <a:solidFill>
                <a:schemeClr val="lt1"/>
              </a:solidFill>
              <a:latin typeface="Montserrat Medium"/>
              <a:ea typeface="Montserrat Medium"/>
              <a:cs typeface="Montserrat Medium"/>
              <a:sym typeface="Montserrat Medium"/>
            </a:endParaRPr>
          </a:p>
        </p:txBody>
      </p:sp>
      <p:sp>
        <p:nvSpPr>
          <p:cNvPr id="270" name="Google Shape;270;p33"/>
          <p:cNvSpPr/>
          <p:nvPr/>
        </p:nvSpPr>
        <p:spPr>
          <a:xfrm>
            <a:off x="2203400" y="2987700"/>
            <a:ext cx="1809000" cy="18060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71" name="Google Shape;271;p33" title="dialog.png"/>
          <p:cNvPicPr preferRelativeResize="0"/>
          <p:nvPr/>
        </p:nvPicPr>
        <p:blipFill>
          <a:blip r:embed="rId5">
            <a:alphaModFix/>
          </a:blip>
          <a:stretch>
            <a:fillRect/>
          </a:stretch>
        </p:blipFill>
        <p:spPr>
          <a:xfrm>
            <a:off x="2546938" y="3344070"/>
            <a:ext cx="1121800" cy="1093135"/>
          </a:xfrm>
          <a:prstGeom prst="rect">
            <a:avLst/>
          </a:prstGeom>
          <a:solidFill>
            <a:schemeClr val="lt1"/>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34"/>
          <p:cNvPicPr preferRelativeResize="0"/>
          <p:nvPr/>
        </p:nvPicPr>
        <p:blipFill>
          <a:blip r:embed="rId3">
            <a:alphaModFix/>
          </a:blip>
          <a:stretch>
            <a:fillRect/>
          </a:stretch>
        </p:blipFill>
        <p:spPr>
          <a:xfrm rot="-10148830">
            <a:off x="6959660" y="-2448841"/>
            <a:ext cx="5197286" cy="4008380"/>
          </a:xfrm>
          <a:prstGeom prst="rect">
            <a:avLst/>
          </a:prstGeom>
          <a:noFill/>
          <a:ln>
            <a:noFill/>
          </a:ln>
        </p:spPr>
      </p:pic>
      <p:pic>
        <p:nvPicPr>
          <p:cNvPr id="277" name="Google Shape;277;p34"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sp>
        <p:nvSpPr>
          <p:cNvPr id="278" name="Google Shape;278;p34"/>
          <p:cNvSpPr txBox="1"/>
          <p:nvPr>
            <p:ph idx="1" type="subTitle"/>
          </p:nvPr>
        </p:nvSpPr>
        <p:spPr>
          <a:xfrm>
            <a:off x="2334900" y="155450"/>
            <a:ext cx="4474200" cy="7419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b="1" lang="en" sz="2480">
                <a:solidFill>
                  <a:schemeClr val="dk1"/>
                </a:solidFill>
                <a:latin typeface="Montserrat"/>
                <a:ea typeface="Montserrat"/>
                <a:cs typeface="Montserrat"/>
                <a:sym typeface="Montserrat"/>
              </a:rPr>
              <a:t>Handling Common Objections</a:t>
            </a:r>
            <a:endParaRPr b="1" sz="2180">
              <a:solidFill>
                <a:schemeClr val="dk1"/>
              </a:solidFill>
              <a:latin typeface="Montserrat"/>
              <a:ea typeface="Montserrat"/>
              <a:cs typeface="Montserrat"/>
              <a:sym typeface="Montserrat"/>
            </a:endParaRPr>
          </a:p>
        </p:txBody>
      </p:sp>
      <p:grpSp>
        <p:nvGrpSpPr>
          <p:cNvPr id="279" name="Google Shape;279;p34"/>
          <p:cNvGrpSpPr/>
          <p:nvPr/>
        </p:nvGrpSpPr>
        <p:grpSpPr>
          <a:xfrm>
            <a:off x="383363" y="1183075"/>
            <a:ext cx="1926000" cy="3182325"/>
            <a:chOff x="1622900" y="1148500"/>
            <a:chExt cx="1926000" cy="3182325"/>
          </a:xfrm>
        </p:grpSpPr>
        <p:sp>
          <p:nvSpPr>
            <p:cNvPr id="280" name="Google Shape;280;p34"/>
            <p:cNvSpPr/>
            <p:nvPr/>
          </p:nvSpPr>
          <p:spPr>
            <a:xfrm>
              <a:off x="1622900" y="1947025"/>
              <a:ext cx="1926000" cy="2383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1" name="Google Shape;281;p34"/>
            <p:cNvSpPr/>
            <p:nvPr/>
          </p:nvSpPr>
          <p:spPr>
            <a:xfrm>
              <a:off x="1901000" y="1148500"/>
              <a:ext cx="1369800" cy="13293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282" name="Google Shape;282;p34"/>
          <p:cNvGrpSpPr/>
          <p:nvPr/>
        </p:nvGrpSpPr>
        <p:grpSpPr>
          <a:xfrm>
            <a:off x="2533788" y="1183088"/>
            <a:ext cx="1926000" cy="3182325"/>
            <a:chOff x="1622900" y="1148500"/>
            <a:chExt cx="1926000" cy="3182325"/>
          </a:xfrm>
        </p:grpSpPr>
        <p:sp>
          <p:nvSpPr>
            <p:cNvPr id="283" name="Google Shape;283;p34"/>
            <p:cNvSpPr/>
            <p:nvPr/>
          </p:nvSpPr>
          <p:spPr>
            <a:xfrm>
              <a:off x="1622900" y="1947025"/>
              <a:ext cx="1926000" cy="2383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4" name="Google Shape;284;p34"/>
            <p:cNvSpPr/>
            <p:nvPr/>
          </p:nvSpPr>
          <p:spPr>
            <a:xfrm>
              <a:off x="1901000" y="1148500"/>
              <a:ext cx="1369800" cy="13293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285" name="Google Shape;285;p34"/>
          <p:cNvGrpSpPr/>
          <p:nvPr/>
        </p:nvGrpSpPr>
        <p:grpSpPr>
          <a:xfrm>
            <a:off x="4684213" y="1183088"/>
            <a:ext cx="1926000" cy="3182325"/>
            <a:chOff x="1622900" y="1148500"/>
            <a:chExt cx="1926000" cy="3182325"/>
          </a:xfrm>
        </p:grpSpPr>
        <p:sp>
          <p:nvSpPr>
            <p:cNvPr id="286" name="Google Shape;286;p34"/>
            <p:cNvSpPr/>
            <p:nvPr/>
          </p:nvSpPr>
          <p:spPr>
            <a:xfrm>
              <a:off x="1622900" y="1947025"/>
              <a:ext cx="1926000" cy="2383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7" name="Google Shape;287;p34"/>
            <p:cNvSpPr/>
            <p:nvPr/>
          </p:nvSpPr>
          <p:spPr>
            <a:xfrm>
              <a:off x="1901000" y="1148500"/>
              <a:ext cx="1369800" cy="13293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288" name="Google Shape;288;p34"/>
          <p:cNvGrpSpPr/>
          <p:nvPr/>
        </p:nvGrpSpPr>
        <p:grpSpPr>
          <a:xfrm>
            <a:off x="6834638" y="1183088"/>
            <a:ext cx="1926000" cy="3182325"/>
            <a:chOff x="1622900" y="1148500"/>
            <a:chExt cx="1926000" cy="3182325"/>
          </a:xfrm>
        </p:grpSpPr>
        <p:sp>
          <p:nvSpPr>
            <p:cNvPr id="289" name="Google Shape;289;p34"/>
            <p:cNvSpPr/>
            <p:nvPr/>
          </p:nvSpPr>
          <p:spPr>
            <a:xfrm>
              <a:off x="1622900" y="1947025"/>
              <a:ext cx="1926000" cy="2383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90" name="Google Shape;290;p34"/>
            <p:cNvSpPr/>
            <p:nvPr/>
          </p:nvSpPr>
          <p:spPr>
            <a:xfrm>
              <a:off x="1901000" y="1148500"/>
              <a:ext cx="1369800" cy="13293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291" name="Google Shape;291;p34"/>
          <p:cNvPicPr preferRelativeResize="0"/>
          <p:nvPr/>
        </p:nvPicPr>
        <p:blipFill>
          <a:blip r:embed="rId5">
            <a:alphaModFix/>
          </a:blip>
          <a:stretch>
            <a:fillRect/>
          </a:stretch>
        </p:blipFill>
        <p:spPr>
          <a:xfrm>
            <a:off x="975429" y="1376750"/>
            <a:ext cx="741900" cy="741900"/>
          </a:xfrm>
          <a:prstGeom prst="rect">
            <a:avLst/>
          </a:prstGeom>
          <a:noFill/>
          <a:ln>
            <a:noFill/>
          </a:ln>
        </p:spPr>
      </p:pic>
      <p:sp>
        <p:nvSpPr>
          <p:cNvPr id="292" name="Google Shape;292;p34"/>
          <p:cNvSpPr txBox="1"/>
          <p:nvPr/>
        </p:nvSpPr>
        <p:spPr>
          <a:xfrm>
            <a:off x="480575" y="2319050"/>
            <a:ext cx="1731600" cy="58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lang="en" sz="1300">
                <a:solidFill>
                  <a:schemeClr val="lt1"/>
                </a:solidFill>
                <a:latin typeface="Montserrat Medium"/>
                <a:ea typeface="Montserrat Medium"/>
                <a:cs typeface="Montserrat Medium"/>
                <a:sym typeface="Montserrat Medium"/>
              </a:rPr>
              <a:t>I am too busy to meet</a:t>
            </a:r>
            <a:endParaRPr sz="1300">
              <a:solidFill>
                <a:schemeClr val="dk2"/>
              </a:solidFill>
            </a:endParaRPr>
          </a:p>
        </p:txBody>
      </p:sp>
      <p:sp>
        <p:nvSpPr>
          <p:cNvPr id="293" name="Google Shape;293;p34"/>
          <p:cNvSpPr txBox="1"/>
          <p:nvPr/>
        </p:nvSpPr>
        <p:spPr>
          <a:xfrm>
            <a:off x="2585550" y="2200800"/>
            <a:ext cx="18225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latin typeface="Montserrat Medium"/>
                <a:ea typeface="Montserrat Medium"/>
                <a:cs typeface="Montserrat Medium"/>
                <a:sym typeface="Montserrat Medium"/>
              </a:rPr>
              <a:t>I already gave to your organization this year</a:t>
            </a:r>
            <a:endParaRPr sz="1300">
              <a:solidFill>
                <a:schemeClr val="dk2"/>
              </a:solidFill>
            </a:endParaRPr>
          </a:p>
        </p:txBody>
      </p:sp>
      <p:sp>
        <p:nvSpPr>
          <p:cNvPr id="294" name="Google Shape;294;p34"/>
          <p:cNvSpPr txBox="1"/>
          <p:nvPr/>
        </p:nvSpPr>
        <p:spPr>
          <a:xfrm>
            <a:off x="4735975" y="2170125"/>
            <a:ext cx="18225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latin typeface="Montserrat Medium"/>
                <a:ea typeface="Montserrat Medium"/>
                <a:cs typeface="Montserrat Medium"/>
                <a:sym typeface="Montserrat Medium"/>
              </a:rPr>
              <a:t>I have committed all my charitable dollars at this time </a:t>
            </a:r>
            <a:endParaRPr sz="1300">
              <a:solidFill>
                <a:schemeClr val="dk2"/>
              </a:solidFill>
            </a:endParaRPr>
          </a:p>
        </p:txBody>
      </p:sp>
      <p:sp>
        <p:nvSpPr>
          <p:cNvPr id="295" name="Google Shape;295;p34"/>
          <p:cNvSpPr txBox="1"/>
          <p:nvPr/>
        </p:nvSpPr>
        <p:spPr>
          <a:xfrm>
            <a:off x="6780800" y="2170125"/>
            <a:ext cx="20337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lt1"/>
                </a:solidFill>
                <a:latin typeface="Montserrat Medium"/>
                <a:ea typeface="Montserrat Medium"/>
                <a:cs typeface="Montserrat Medium"/>
                <a:sym typeface="Montserrat Medium"/>
              </a:rPr>
              <a:t>I am not pleased with your organization right now</a:t>
            </a:r>
            <a:endParaRPr sz="1300">
              <a:solidFill>
                <a:schemeClr val="dk2"/>
              </a:solidFill>
            </a:endParaRPr>
          </a:p>
        </p:txBody>
      </p:sp>
      <p:sp>
        <p:nvSpPr>
          <p:cNvPr id="296" name="Google Shape;296;p34"/>
          <p:cNvSpPr/>
          <p:nvPr/>
        </p:nvSpPr>
        <p:spPr>
          <a:xfrm>
            <a:off x="3125850" y="1415750"/>
            <a:ext cx="741900" cy="6639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7" name="Google Shape;297;p34"/>
          <p:cNvPicPr preferRelativeResize="0"/>
          <p:nvPr/>
        </p:nvPicPr>
        <p:blipFill>
          <a:blip r:embed="rId6">
            <a:alphaModFix/>
          </a:blip>
          <a:stretch>
            <a:fillRect/>
          </a:stretch>
        </p:blipFill>
        <p:spPr>
          <a:xfrm>
            <a:off x="2955825" y="1206737"/>
            <a:ext cx="1081938" cy="1081938"/>
          </a:xfrm>
          <a:prstGeom prst="rect">
            <a:avLst/>
          </a:prstGeom>
          <a:noFill/>
          <a:ln>
            <a:noFill/>
          </a:ln>
        </p:spPr>
      </p:pic>
      <p:sp>
        <p:nvSpPr>
          <p:cNvPr id="298" name="Google Shape;298;p34"/>
          <p:cNvSpPr/>
          <p:nvPr/>
        </p:nvSpPr>
        <p:spPr>
          <a:xfrm>
            <a:off x="5276275" y="1376750"/>
            <a:ext cx="741900" cy="741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99" name="Google Shape;299;p34"/>
          <p:cNvPicPr preferRelativeResize="0"/>
          <p:nvPr/>
        </p:nvPicPr>
        <p:blipFill>
          <a:blip r:embed="rId7">
            <a:alphaModFix/>
          </a:blip>
          <a:stretch>
            <a:fillRect/>
          </a:stretch>
        </p:blipFill>
        <p:spPr>
          <a:xfrm>
            <a:off x="5157213" y="1257690"/>
            <a:ext cx="980026" cy="980026"/>
          </a:xfrm>
          <a:prstGeom prst="rect">
            <a:avLst/>
          </a:prstGeom>
          <a:noFill/>
          <a:ln>
            <a:noFill/>
          </a:ln>
        </p:spPr>
      </p:pic>
      <p:sp>
        <p:nvSpPr>
          <p:cNvPr id="300" name="Google Shape;300;p34"/>
          <p:cNvSpPr/>
          <p:nvPr/>
        </p:nvSpPr>
        <p:spPr>
          <a:xfrm>
            <a:off x="7426700" y="1376750"/>
            <a:ext cx="741900" cy="7419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01" name="Google Shape;301;p34"/>
          <p:cNvPicPr preferRelativeResize="0"/>
          <p:nvPr/>
        </p:nvPicPr>
        <p:blipFill>
          <a:blip r:embed="rId8">
            <a:alphaModFix/>
          </a:blip>
          <a:stretch>
            <a:fillRect/>
          </a:stretch>
        </p:blipFill>
        <p:spPr>
          <a:xfrm>
            <a:off x="7409525" y="1359587"/>
            <a:ext cx="776250" cy="776250"/>
          </a:xfrm>
          <a:prstGeom prst="rect">
            <a:avLst/>
          </a:prstGeom>
          <a:noFill/>
          <a:ln>
            <a:noFill/>
          </a:ln>
        </p:spPr>
      </p:pic>
      <p:sp>
        <p:nvSpPr>
          <p:cNvPr id="302" name="Google Shape;302;p34"/>
          <p:cNvSpPr txBox="1"/>
          <p:nvPr/>
        </p:nvSpPr>
        <p:spPr>
          <a:xfrm>
            <a:off x="480575" y="3485100"/>
            <a:ext cx="1731600" cy="58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lang="en" sz="1300">
                <a:solidFill>
                  <a:schemeClr val="lt1"/>
                </a:solidFill>
                <a:latin typeface="Montserrat Medium"/>
                <a:ea typeface="Montserrat Medium"/>
                <a:cs typeface="Montserrat Medium"/>
                <a:sym typeface="Montserrat Medium"/>
              </a:rPr>
              <a:t>Busy people are successful people</a:t>
            </a:r>
            <a:endParaRPr sz="1300">
              <a:solidFill>
                <a:schemeClr val="dk2"/>
              </a:solidFill>
            </a:endParaRPr>
          </a:p>
        </p:txBody>
      </p:sp>
      <p:sp>
        <p:nvSpPr>
          <p:cNvPr id="303" name="Google Shape;303;p34"/>
          <p:cNvSpPr txBox="1"/>
          <p:nvPr/>
        </p:nvSpPr>
        <p:spPr>
          <a:xfrm>
            <a:off x="2631000" y="3407700"/>
            <a:ext cx="17316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lang="en" sz="1300">
                <a:solidFill>
                  <a:schemeClr val="lt1"/>
                </a:solidFill>
                <a:latin typeface="Montserrat Medium"/>
                <a:ea typeface="Montserrat Medium"/>
                <a:cs typeface="Montserrat Medium"/>
                <a:sym typeface="Montserrat Medium"/>
              </a:rPr>
              <a:t>Thank you and I would like to meet you</a:t>
            </a:r>
            <a:endParaRPr sz="1300">
              <a:solidFill>
                <a:schemeClr val="dk2"/>
              </a:solidFill>
            </a:endParaRPr>
          </a:p>
        </p:txBody>
      </p:sp>
      <p:sp>
        <p:nvSpPr>
          <p:cNvPr id="304" name="Google Shape;304;p34"/>
          <p:cNvSpPr txBox="1"/>
          <p:nvPr/>
        </p:nvSpPr>
        <p:spPr>
          <a:xfrm>
            <a:off x="4735975" y="3407700"/>
            <a:ext cx="18225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lang="en" sz="1300">
                <a:solidFill>
                  <a:schemeClr val="lt1"/>
                </a:solidFill>
                <a:latin typeface="Montserrat Medium"/>
                <a:ea typeface="Montserrat Medium"/>
                <a:cs typeface="Montserrat Medium"/>
                <a:sym typeface="Montserrat Medium"/>
              </a:rPr>
              <a:t>It’s not just about the money, I want to tell you the story</a:t>
            </a:r>
            <a:endParaRPr sz="1300">
              <a:solidFill>
                <a:schemeClr val="dk2"/>
              </a:solidFill>
            </a:endParaRPr>
          </a:p>
        </p:txBody>
      </p:sp>
      <p:sp>
        <p:nvSpPr>
          <p:cNvPr id="305" name="Google Shape;305;p34"/>
          <p:cNvSpPr txBox="1"/>
          <p:nvPr/>
        </p:nvSpPr>
        <p:spPr>
          <a:xfrm>
            <a:off x="6834650" y="3485100"/>
            <a:ext cx="18225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lang="en" sz="1300">
                <a:solidFill>
                  <a:schemeClr val="lt1"/>
                </a:solidFill>
                <a:latin typeface="Montserrat Medium"/>
                <a:ea typeface="Montserrat Medium"/>
                <a:cs typeface="Montserrat Medium"/>
                <a:sym typeface="Montserrat Medium"/>
              </a:rPr>
              <a:t>I am sorry, I would like to learn more</a:t>
            </a:r>
            <a:endParaRPr sz="13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1000"/>
                                        <p:tgtEl>
                                          <p:spTgt spid="3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9" name="Shape 309"/>
        <p:cNvGrpSpPr/>
        <p:nvPr/>
      </p:nvGrpSpPr>
      <p:grpSpPr>
        <a:xfrm>
          <a:off x="0" y="0"/>
          <a:ext cx="0" cy="0"/>
          <a:chOff x="0" y="0"/>
          <a:chExt cx="0" cy="0"/>
        </a:xfrm>
      </p:grpSpPr>
      <p:pic>
        <p:nvPicPr>
          <p:cNvPr id="310" name="Google Shape;310;p35"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pic>
        <p:nvPicPr>
          <p:cNvPr descr="data wave white" id="311" name="Google Shape;311;p35"/>
          <p:cNvPicPr preferRelativeResize="0"/>
          <p:nvPr/>
        </p:nvPicPr>
        <p:blipFill>
          <a:blip r:embed="rId4">
            <a:alphaModFix/>
          </a:blip>
          <a:stretch>
            <a:fillRect/>
          </a:stretch>
        </p:blipFill>
        <p:spPr>
          <a:xfrm rot="8583175">
            <a:off x="-1058551" y="-874676"/>
            <a:ext cx="3058501" cy="3058501"/>
          </a:xfrm>
          <a:prstGeom prst="rect">
            <a:avLst/>
          </a:prstGeom>
          <a:noFill/>
          <a:ln>
            <a:noFill/>
          </a:ln>
        </p:spPr>
      </p:pic>
      <p:sp>
        <p:nvSpPr>
          <p:cNvPr id="312" name="Google Shape;312;p35"/>
          <p:cNvSpPr txBox="1"/>
          <p:nvPr>
            <p:ph idx="1" type="subTitle"/>
          </p:nvPr>
        </p:nvSpPr>
        <p:spPr>
          <a:xfrm>
            <a:off x="344425" y="1569000"/>
            <a:ext cx="3120000" cy="555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Give them more time</a:t>
            </a:r>
            <a:endParaRPr sz="2080">
              <a:solidFill>
                <a:schemeClr val="lt1"/>
              </a:solidFill>
              <a:latin typeface="Montserrat Medium"/>
              <a:ea typeface="Montserrat Medium"/>
              <a:cs typeface="Montserrat Medium"/>
              <a:sym typeface="Montserrat Medium"/>
            </a:endParaRPr>
          </a:p>
        </p:txBody>
      </p:sp>
      <p:pic>
        <p:nvPicPr>
          <p:cNvPr descr="Team of black business co-workers talking during their coffee break in the office. (Provided by Getty Images)" id="313" name="Google Shape;313;p35"/>
          <p:cNvPicPr preferRelativeResize="0"/>
          <p:nvPr/>
        </p:nvPicPr>
        <p:blipFill>
          <a:blip r:embed="rId5">
            <a:alphaModFix/>
          </a:blip>
          <a:stretch>
            <a:fillRect/>
          </a:stretch>
        </p:blipFill>
        <p:spPr>
          <a:xfrm>
            <a:off x="5634676" y="2850988"/>
            <a:ext cx="3120000" cy="2079300"/>
          </a:xfrm>
          <a:prstGeom prst="roundRect">
            <a:avLst>
              <a:gd fmla="val 16667" name="adj"/>
            </a:avLst>
          </a:prstGeom>
          <a:noFill/>
          <a:ln>
            <a:noFill/>
          </a:ln>
          <a:effectLst>
            <a:outerShdw blurRad="285750" rotWithShape="0" algn="bl" dir="2160000" dist="114300">
              <a:schemeClr val="lt1">
                <a:alpha val="50000"/>
              </a:schemeClr>
            </a:outerShdw>
          </a:effectLst>
        </p:spPr>
      </p:pic>
      <p:sp>
        <p:nvSpPr>
          <p:cNvPr id="314" name="Google Shape;314;p35"/>
          <p:cNvSpPr txBox="1"/>
          <p:nvPr/>
        </p:nvSpPr>
        <p:spPr>
          <a:xfrm>
            <a:off x="1949475" y="338650"/>
            <a:ext cx="6805200" cy="1145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00">
                <a:solidFill>
                  <a:srgbClr val="FAFAFA"/>
                </a:solidFill>
                <a:latin typeface="Montserrat ExtraBold"/>
                <a:ea typeface="Montserrat ExtraBold"/>
                <a:cs typeface="Montserrat ExtraBold"/>
                <a:sym typeface="Montserrat ExtraBold"/>
              </a:rPr>
              <a:t>Effective Cultivation Tactics for Major Donors</a:t>
            </a:r>
            <a:endParaRPr sz="3900">
              <a:solidFill>
                <a:srgbClr val="FAFAFA"/>
              </a:solidFill>
              <a:latin typeface="Montserrat ExtraBold"/>
              <a:ea typeface="Montserrat ExtraBold"/>
              <a:cs typeface="Montserrat ExtraBold"/>
              <a:sym typeface="Montserrat ExtraBold"/>
            </a:endParaRPr>
          </a:p>
        </p:txBody>
      </p:sp>
      <p:sp>
        <p:nvSpPr>
          <p:cNvPr id="315" name="Google Shape;315;p35"/>
          <p:cNvSpPr txBox="1"/>
          <p:nvPr>
            <p:ph idx="1" type="subTitle"/>
          </p:nvPr>
        </p:nvSpPr>
        <p:spPr>
          <a:xfrm>
            <a:off x="4021050" y="1889575"/>
            <a:ext cx="4432800" cy="555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Personalized communications</a:t>
            </a:r>
            <a:endParaRPr sz="2080">
              <a:solidFill>
                <a:schemeClr val="lt1"/>
              </a:solidFill>
              <a:latin typeface="Montserrat Medium"/>
              <a:ea typeface="Montserrat Medium"/>
              <a:cs typeface="Montserrat Medium"/>
              <a:sym typeface="Montserrat Medium"/>
            </a:endParaRPr>
          </a:p>
        </p:txBody>
      </p:sp>
      <p:sp>
        <p:nvSpPr>
          <p:cNvPr id="316" name="Google Shape;316;p35"/>
          <p:cNvSpPr txBox="1"/>
          <p:nvPr>
            <p:ph idx="1" type="subTitle"/>
          </p:nvPr>
        </p:nvSpPr>
        <p:spPr>
          <a:xfrm>
            <a:off x="901050" y="2381675"/>
            <a:ext cx="3120000" cy="555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Invitations to events</a:t>
            </a:r>
            <a:endParaRPr sz="2080">
              <a:solidFill>
                <a:schemeClr val="lt1"/>
              </a:solidFill>
              <a:latin typeface="Montserrat Medium"/>
              <a:ea typeface="Montserrat Medium"/>
              <a:cs typeface="Montserrat Medium"/>
              <a:sym typeface="Montserrat Medium"/>
            </a:endParaRPr>
          </a:p>
        </p:txBody>
      </p:sp>
      <p:sp>
        <p:nvSpPr>
          <p:cNvPr id="317" name="Google Shape;317;p35"/>
          <p:cNvSpPr txBox="1"/>
          <p:nvPr>
            <p:ph idx="1" type="subTitle"/>
          </p:nvPr>
        </p:nvSpPr>
        <p:spPr>
          <a:xfrm>
            <a:off x="2802475" y="3011375"/>
            <a:ext cx="2688300" cy="7266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Behind the scenes experiences</a:t>
            </a:r>
            <a:endParaRPr sz="2080">
              <a:solidFill>
                <a:schemeClr val="lt1"/>
              </a:solidFill>
              <a:latin typeface="Montserrat Medium"/>
              <a:ea typeface="Montserrat Medium"/>
              <a:cs typeface="Montserrat Medium"/>
              <a:sym typeface="Montserrat Medium"/>
            </a:endParaRPr>
          </a:p>
        </p:txBody>
      </p:sp>
      <p:sp>
        <p:nvSpPr>
          <p:cNvPr id="318" name="Google Shape;318;p35"/>
          <p:cNvSpPr txBox="1"/>
          <p:nvPr/>
        </p:nvSpPr>
        <p:spPr>
          <a:xfrm>
            <a:off x="0" y="3922150"/>
            <a:ext cx="5450400" cy="5394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b="1" lang="en" sz="2880" u="sng">
                <a:solidFill>
                  <a:schemeClr val="lt1"/>
                </a:solidFill>
                <a:latin typeface="Montserrat"/>
                <a:ea typeface="Montserrat"/>
                <a:cs typeface="Montserrat"/>
                <a:sym typeface="Montserrat"/>
              </a:rPr>
              <a:t>Don’t forget about them!</a:t>
            </a:r>
            <a:endParaRPr b="1" sz="2580" u="sng">
              <a:solidFill>
                <a:schemeClr val="lt1"/>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36"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324" name="Google Shape;324;p36"/>
          <p:cNvSpPr/>
          <p:nvPr/>
        </p:nvSpPr>
        <p:spPr>
          <a:xfrm>
            <a:off x="-125250" y="-80425"/>
            <a:ext cx="9394500" cy="12666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301900"/>
              </a:highlight>
            </a:endParaRPr>
          </a:p>
        </p:txBody>
      </p:sp>
      <p:sp>
        <p:nvSpPr>
          <p:cNvPr id="325" name="Google Shape;325;p36"/>
          <p:cNvSpPr txBox="1"/>
          <p:nvPr/>
        </p:nvSpPr>
        <p:spPr>
          <a:xfrm>
            <a:off x="2113350" y="256950"/>
            <a:ext cx="4917300" cy="6723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lang="en" sz="4800">
                <a:solidFill>
                  <a:srgbClr val="FAFAFA"/>
                </a:solidFill>
                <a:latin typeface="Montserrat ExtraBold"/>
                <a:ea typeface="Montserrat ExtraBold"/>
                <a:cs typeface="Montserrat ExtraBold"/>
                <a:sym typeface="Montserrat ExtraBold"/>
              </a:rPr>
              <a:t>This or That</a:t>
            </a:r>
            <a:endParaRPr sz="4800">
              <a:solidFill>
                <a:srgbClr val="FAFAFA"/>
              </a:solidFill>
              <a:latin typeface="Montserrat ExtraBold"/>
              <a:ea typeface="Montserrat ExtraBold"/>
              <a:cs typeface="Montserrat ExtraBold"/>
              <a:sym typeface="Montserrat ExtraBold"/>
            </a:endParaRPr>
          </a:p>
          <a:p>
            <a:pPr indent="0" lvl="0" marL="0" rtl="0" algn="l">
              <a:spcBef>
                <a:spcPts val="0"/>
              </a:spcBef>
              <a:spcAft>
                <a:spcPts val="0"/>
              </a:spcAft>
              <a:buNone/>
            </a:pPr>
            <a:r>
              <a:t/>
            </a:r>
            <a:endParaRPr sz="1800">
              <a:solidFill>
                <a:schemeClr val="dk2"/>
              </a:solidFill>
            </a:endParaRPr>
          </a:p>
        </p:txBody>
      </p:sp>
      <p:sp>
        <p:nvSpPr>
          <p:cNvPr id="326" name="Google Shape;326;p36"/>
          <p:cNvSpPr/>
          <p:nvPr/>
        </p:nvSpPr>
        <p:spPr>
          <a:xfrm>
            <a:off x="1845300" y="1551675"/>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In-Person</a:t>
            </a:r>
            <a:endParaRPr b="1" sz="1700"/>
          </a:p>
        </p:txBody>
      </p:sp>
      <p:sp>
        <p:nvSpPr>
          <p:cNvPr id="327" name="Google Shape;327;p36"/>
          <p:cNvSpPr/>
          <p:nvPr/>
        </p:nvSpPr>
        <p:spPr>
          <a:xfrm>
            <a:off x="4572000" y="1551688"/>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Virtual</a:t>
            </a:r>
            <a:endParaRPr b="1" sz="1700"/>
          </a:p>
        </p:txBody>
      </p:sp>
      <p:sp>
        <p:nvSpPr>
          <p:cNvPr id="328" name="Google Shape;328;p36"/>
          <p:cNvSpPr/>
          <p:nvPr/>
        </p:nvSpPr>
        <p:spPr>
          <a:xfrm>
            <a:off x="1845300" y="2444900"/>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Personal Major Gifts</a:t>
            </a:r>
            <a:endParaRPr b="1" sz="1700"/>
          </a:p>
        </p:txBody>
      </p:sp>
      <p:sp>
        <p:nvSpPr>
          <p:cNvPr id="329" name="Google Shape;329;p36"/>
          <p:cNvSpPr/>
          <p:nvPr/>
        </p:nvSpPr>
        <p:spPr>
          <a:xfrm>
            <a:off x="4572000" y="2444913"/>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Grants</a:t>
            </a:r>
            <a:endParaRPr b="1" sz="1700"/>
          </a:p>
        </p:txBody>
      </p:sp>
      <p:sp>
        <p:nvSpPr>
          <p:cNvPr id="330" name="Google Shape;330;p36"/>
          <p:cNvSpPr/>
          <p:nvPr/>
        </p:nvSpPr>
        <p:spPr>
          <a:xfrm>
            <a:off x="1845300" y="3338150"/>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1,000 x $100 gifts</a:t>
            </a:r>
            <a:endParaRPr b="1" sz="1700"/>
          </a:p>
        </p:txBody>
      </p:sp>
      <p:sp>
        <p:nvSpPr>
          <p:cNvPr id="331" name="Google Shape;331;p36"/>
          <p:cNvSpPr/>
          <p:nvPr/>
        </p:nvSpPr>
        <p:spPr>
          <a:xfrm>
            <a:off x="4572000" y="3338163"/>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1 x $100,000 gift</a:t>
            </a:r>
            <a:endParaRPr b="1" sz="1700"/>
          </a:p>
        </p:txBody>
      </p:sp>
      <p:sp>
        <p:nvSpPr>
          <p:cNvPr id="332" name="Google Shape;332;p36"/>
          <p:cNvSpPr/>
          <p:nvPr/>
        </p:nvSpPr>
        <p:spPr>
          <a:xfrm>
            <a:off x="1845300" y="4231375"/>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Risk Rejection</a:t>
            </a:r>
            <a:endParaRPr b="1" sz="1700"/>
          </a:p>
        </p:txBody>
      </p:sp>
      <p:sp>
        <p:nvSpPr>
          <p:cNvPr id="333" name="Google Shape;333;p36"/>
          <p:cNvSpPr/>
          <p:nvPr/>
        </p:nvSpPr>
        <p:spPr>
          <a:xfrm>
            <a:off x="4572000" y="4231388"/>
            <a:ext cx="2726700" cy="452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700"/>
              <a:t>The Easy Yes</a:t>
            </a:r>
            <a:endParaRPr b="1"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400"/>
                                        <p:tgtEl>
                                          <p:spTgt spid="3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400"/>
                                        <p:tgtEl>
                                          <p:spTgt spid="3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400"/>
                                        <p:tgtEl>
                                          <p:spTgt spid="3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400"/>
                                        <p:tgtEl>
                                          <p:spTgt spid="3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400"/>
                                        <p:tgtEl>
                                          <p:spTgt spid="3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1400"/>
                                        <p:tgtEl>
                                          <p:spTgt spid="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1400"/>
                                        <p:tgtEl>
                                          <p:spTgt spid="3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14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37" name="Shape 337"/>
        <p:cNvGrpSpPr/>
        <p:nvPr/>
      </p:nvGrpSpPr>
      <p:grpSpPr>
        <a:xfrm>
          <a:off x="0" y="0"/>
          <a:ext cx="0" cy="0"/>
          <a:chOff x="0" y="0"/>
          <a:chExt cx="0" cy="0"/>
        </a:xfrm>
      </p:grpSpPr>
      <p:sp>
        <p:nvSpPr>
          <p:cNvPr id="338" name="Google Shape;338;p37"/>
          <p:cNvSpPr/>
          <p:nvPr/>
        </p:nvSpPr>
        <p:spPr>
          <a:xfrm>
            <a:off x="1599000" y="-1668375"/>
            <a:ext cx="5946000" cy="55290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9" name="Google Shape;339;p37"/>
          <p:cNvSpPr txBox="1"/>
          <p:nvPr>
            <p:ph idx="1" type="subTitle"/>
          </p:nvPr>
        </p:nvSpPr>
        <p:spPr>
          <a:xfrm>
            <a:off x="2756250" y="905000"/>
            <a:ext cx="3631500" cy="1671600"/>
          </a:xfrm>
          <a:prstGeom prst="rect">
            <a:avLst/>
          </a:prstGeom>
          <a:solidFill>
            <a:schemeClr val="lt1"/>
          </a:solidFill>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Solicitation</a:t>
            </a:r>
            <a:endParaRPr sz="3980">
              <a:solidFill>
                <a:schemeClr val="dk1"/>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&amp;</a:t>
            </a:r>
            <a:endParaRPr sz="3980">
              <a:solidFill>
                <a:schemeClr val="dk1"/>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Stewardship</a:t>
            </a:r>
            <a:endParaRPr sz="3980">
              <a:solidFill>
                <a:schemeClr val="dk1"/>
              </a:solidFill>
              <a:latin typeface="Montserrat ExtraBold"/>
              <a:ea typeface="Montserrat ExtraBold"/>
              <a:cs typeface="Montserrat ExtraBold"/>
              <a:sym typeface="Montserrat ExtraBold"/>
            </a:endParaRPr>
          </a:p>
        </p:txBody>
      </p:sp>
      <p:pic>
        <p:nvPicPr>
          <p:cNvPr descr="data wave white" id="340" name="Google Shape;340;p37"/>
          <p:cNvPicPr preferRelativeResize="0"/>
          <p:nvPr/>
        </p:nvPicPr>
        <p:blipFill>
          <a:blip r:embed="rId3">
            <a:alphaModFix/>
          </a:blip>
          <a:stretch>
            <a:fillRect/>
          </a:stretch>
        </p:blipFill>
        <p:spPr>
          <a:xfrm rot="9018641">
            <a:off x="5982402" y="2507927"/>
            <a:ext cx="3667772" cy="3667772"/>
          </a:xfrm>
          <a:prstGeom prst="rect">
            <a:avLst/>
          </a:prstGeom>
          <a:noFill/>
          <a:ln>
            <a:noFill/>
          </a:ln>
        </p:spPr>
      </p:pic>
      <p:pic>
        <p:nvPicPr>
          <p:cNvPr id="341" name="Google Shape;341;p37" title="2024-logo-valuable-visits_vv-logo-vertical-white.png"/>
          <p:cNvPicPr preferRelativeResize="0"/>
          <p:nvPr/>
        </p:nvPicPr>
        <p:blipFill>
          <a:blip r:embed="rId4">
            <a:alphaModFix/>
          </a:blip>
          <a:stretch>
            <a:fillRect/>
          </a:stretch>
        </p:blipFill>
        <p:spPr>
          <a:xfrm>
            <a:off x="102375" y="4645750"/>
            <a:ext cx="860599" cy="452376"/>
          </a:xfrm>
          <a:prstGeom prst="rect">
            <a:avLst/>
          </a:prstGeom>
          <a:noFill/>
          <a:ln>
            <a:noFill/>
          </a:ln>
        </p:spPr>
      </p:pic>
      <p:sp>
        <p:nvSpPr>
          <p:cNvPr id="342" name="Google Shape;342;p37"/>
          <p:cNvSpPr/>
          <p:nvPr/>
        </p:nvSpPr>
        <p:spPr>
          <a:xfrm>
            <a:off x="7751825" y="4097675"/>
            <a:ext cx="2016300" cy="1733400"/>
          </a:xfrm>
          <a:prstGeom prst="ellipse">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cxnSp>
        <p:nvCxnSpPr>
          <p:cNvPr id="347" name="Google Shape;347;p38"/>
          <p:cNvCxnSpPr/>
          <p:nvPr/>
        </p:nvCxnSpPr>
        <p:spPr>
          <a:xfrm>
            <a:off x="508050" y="3054350"/>
            <a:ext cx="8172300" cy="21300"/>
          </a:xfrm>
          <a:prstGeom prst="straightConnector1">
            <a:avLst/>
          </a:prstGeom>
          <a:noFill/>
          <a:ln cap="flat" cmpd="sng" w="19050">
            <a:solidFill>
              <a:schemeClr val="dk2"/>
            </a:solidFill>
            <a:prstDash val="solid"/>
            <a:round/>
            <a:headEnd len="med" w="med" type="none"/>
            <a:tailEnd len="med" w="med" type="none"/>
          </a:ln>
        </p:spPr>
      </p:cxnSp>
      <p:grpSp>
        <p:nvGrpSpPr>
          <p:cNvPr id="348" name="Google Shape;348;p38"/>
          <p:cNvGrpSpPr/>
          <p:nvPr/>
        </p:nvGrpSpPr>
        <p:grpSpPr>
          <a:xfrm>
            <a:off x="971901" y="1130992"/>
            <a:ext cx="1304700" cy="1997583"/>
            <a:chOff x="709426" y="206192"/>
            <a:chExt cx="1304700" cy="1997583"/>
          </a:xfrm>
        </p:grpSpPr>
        <p:grpSp>
          <p:nvGrpSpPr>
            <p:cNvPr id="349" name="Google Shape;349;p38"/>
            <p:cNvGrpSpPr/>
            <p:nvPr/>
          </p:nvGrpSpPr>
          <p:grpSpPr>
            <a:xfrm>
              <a:off x="709426" y="206192"/>
              <a:ext cx="1304700" cy="1680508"/>
              <a:chOff x="2367826" y="679567"/>
              <a:chExt cx="1304700" cy="1680508"/>
            </a:xfrm>
          </p:grpSpPr>
          <p:sp>
            <p:nvSpPr>
              <p:cNvPr id="350" name="Google Shape;350;p38"/>
              <p:cNvSpPr/>
              <p:nvPr/>
            </p:nvSpPr>
            <p:spPr>
              <a:xfrm rot="6745659">
                <a:off x="2528323" y="823229"/>
                <a:ext cx="983706" cy="1005376"/>
              </a:xfrm>
              <a:prstGeom prst="chord">
                <a:avLst>
                  <a:gd fmla="val 2700000"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1" name="Google Shape;351;p38"/>
              <p:cNvSpPr/>
              <p:nvPr/>
            </p:nvSpPr>
            <p:spPr>
              <a:xfrm rot="10800000">
                <a:off x="2556300" y="1505675"/>
                <a:ext cx="932700" cy="854400"/>
              </a:xfrm>
              <a:prstGeom prst="triangle">
                <a:avLst>
                  <a:gd fmla="val 5045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352" name="Google Shape;352;p38"/>
            <p:cNvSpPr/>
            <p:nvPr/>
          </p:nvSpPr>
          <p:spPr>
            <a:xfrm>
              <a:off x="1265325" y="2012975"/>
              <a:ext cx="192900" cy="1908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353" name="Google Shape;353;p38"/>
          <p:cNvGrpSpPr/>
          <p:nvPr/>
        </p:nvGrpSpPr>
        <p:grpSpPr>
          <a:xfrm>
            <a:off x="2942526" y="1130992"/>
            <a:ext cx="1304700" cy="1997583"/>
            <a:chOff x="709426" y="206192"/>
            <a:chExt cx="1304700" cy="1997583"/>
          </a:xfrm>
        </p:grpSpPr>
        <p:grpSp>
          <p:nvGrpSpPr>
            <p:cNvPr id="354" name="Google Shape;354;p38"/>
            <p:cNvGrpSpPr/>
            <p:nvPr/>
          </p:nvGrpSpPr>
          <p:grpSpPr>
            <a:xfrm>
              <a:off x="709426" y="206192"/>
              <a:ext cx="1304700" cy="1680508"/>
              <a:chOff x="2367826" y="679567"/>
              <a:chExt cx="1304700" cy="1680508"/>
            </a:xfrm>
          </p:grpSpPr>
          <p:sp>
            <p:nvSpPr>
              <p:cNvPr id="355" name="Google Shape;355;p38"/>
              <p:cNvSpPr/>
              <p:nvPr/>
            </p:nvSpPr>
            <p:spPr>
              <a:xfrm rot="6745659">
                <a:off x="2528323" y="823229"/>
                <a:ext cx="983706" cy="1005376"/>
              </a:xfrm>
              <a:prstGeom prst="chord">
                <a:avLst>
                  <a:gd fmla="val 2700000"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56" name="Google Shape;356;p38"/>
              <p:cNvSpPr/>
              <p:nvPr/>
            </p:nvSpPr>
            <p:spPr>
              <a:xfrm rot="10800000">
                <a:off x="2556300" y="1505675"/>
                <a:ext cx="932700" cy="854400"/>
              </a:xfrm>
              <a:prstGeom prst="triangle">
                <a:avLst>
                  <a:gd fmla="val 5045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357" name="Google Shape;357;p38"/>
            <p:cNvSpPr/>
            <p:nvPr/>
          </p:nvSpPr>
          <p:spPr>
            <a:xfrm>
              <a:off x="1265325" y="2012975"/>
              <a:ext cx="192900" cy="1908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358" name="Google Shape;358;p38"/>
          <p:cNvGrpSpPr/>
          <p:nvPr/>
        </p:nvGrpSpPr>
        <p:grpSpPr>
          <a:xfrm>
            <a:off x="4919151" y="1130992"/>
            <a:ext cx="1304700" cy="1997583"/>
            <a:chOff x="709426" y="206192"/>
            <a:chExt cx="1304700" cy="1997583"/>
          </a:xfrm>
        </p:grpSpPr>
        <p:grpSp>
          <p:nvGrpSpPr>
            <p:cNvPr id="359" name="Google Shape;359;p38"/>
            <p:cNvGrpSpPr/>
            <p:nvPr/>
          </p:nvGrpSpPr>
          <p:grpSpPr>
            <a:xfrm>
              <a:off x="709426" y="206192"/>
              <a:ext cx="1304700" cy="1680508"/>
              <a:chOff x="2367826" y="679567"/>
              <a:chExt cx="1304700" cy="1680508"/>
            </a:xfrm>
          </p:grpSpPr>
          <p:sp>
            <p:nvSpPr>
              <p:cNvPr id="360" name="Google Shape;360;p38"/>
              <p:cNvSpPr/>
              <p:nvPr/>
            </p:nvSpPr>
            <p:spPr>
              <a:xfrm rot="6745659">
                <a:off x="2528323" y="823229"/>
                <a:ext cx="983706" cy="1005376"/>
              </a:xfrm>
              <a:prstGeom prst="chord">
                <a:avLst>
                  <a:gd fmla="val 2700000"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1" name="Google Shape;361;p38"/>
              <p:cNvSpPr/>
              <p:nvPr/>
            </p:nvSpPr>
            <p:spPr>
              <a:xfrm rot="10800000">
                <a:off x="2556300" y="1505675"/>
                <a:ext cx="932700" cy="854400"/>
              </a:xfrm>
              <a:prstGeom prst="triangle">
                <a:avLst>
                  <a:gd fmla="val 5045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362" name="Google Shape;362;p38"/>
            <p:cNvSpPr/>
            <p:nvPr/>
          </p:nvSpPr>
          <p:spPr>
            <a:xfrm>
              <a:off x="1265325" y="2012975"/>
              <a:ext cx="192900" cy="1908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grpSp>
        <p:nvGrpSpPr>
          <p:cNvPr id="363" name="Google Shape;363;p38"/>
          <p:cNvGrpSpPr/>
          <p:nvPr/>
        </p:nvGrpSpPr>
        <p:grpSpPr>
          <a:xfrm>
            <a:off x="6896476" y="1130992"/>
            <a:ext cx="1304700" cy="1997583"/>
            <a:chOff x="709426" y="206192"/>
            <a:chExt cx="1304700" cy="1997583"/>
          </a:xfrm>
        </p:grpSpPr>
        <p:grpSp>
          <p:nvGrpSpPr>
            <p:cNvPr id="364" name="Google Shape;364;p38"/>
            <p:cNvGrpSpPr/>
            <p:nvPr/>
          </p:nvGrpSpPr>
          <p:grpSpPr>
            <a:xfrm>
              <a:off x="709426" y="206192"/>
              <a:ext cx="1304700" cy="1680508"/>
              <a:chOff x="2367826" y="679567"/>
              <a:chExt cx="1304700" cy="1680508"/>
            </a:xfrm>
          </p:grpSpPr>
          <p:sp>
            <p:nvSpPr>
              <p:cNvPr id="365" name="Google Shape;365;p38"/>
              <p:cNvSpPr/>
              <p:nvPr/>
            </p:nvSpPr>
            <p:spPr>
              <a:xfrm rot="6745659">
                <a:off x="2528323" y="823229"/>
                <a:ext cx="983706" cy="1005376"/>
              </a:xfrm>
              <a:prstGeom prst="chord">
                <a:avLst>
                  <a:gd fmla="val 2700000" name="adj1"/>
                  <a:gd fmla="val 16200000" name="adj2"/>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6" name="Google Shape;366;p38"/>
              <p:cNvSpPr/>
              <p:nvPr/>
            </p:nvSpPr>
            <p:spPr>
              <a:xfrm rot="10800000">
                <a:off x="2556300" y="1505675"/>
                <a:ext cx="932700" cy="854400"/>
              </a:xfrm>
              <a:prstGeom prst="triangle">
                <a:avLst>
                  <a:gd fmla="val 50458" name="adj"/>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367" name="Google Shape;367;p38"/>
            <p:cNvSpPr/>
            <p:nvPr/>
          </p:nvSpPr>
          <p:spPr>
            <a:xfrm>
              <a:off x="1265325" y="2012975"/>
              <a:ext cx="192900" cy="1908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368" name="Google Shape;368;p38"/>
          <p:cNvPicPr preferRelativeResize="0"/>
          <p:nvPr/>
        </p:nvPicPr>
        <p:blipFill>
          <a:blip r:embed="rId3">
            <a:alphaModFix/>
          </a:blip>
          <a:stretch>
            <a:fillRect/>
          </a:stretch>
        </p:blipFill>
        <p:spPr>
          <a:xfrm rot="-10148830">
            <a:off x="6959660" y="-2448841"/>
            <a:ext cx="5197286" cy="4008380"/>
          </a:xfrm>
          <a:prstGeom prst="rect">
            <a:avLst/>
          </a:prstGeom>
          <a:noFill/>
          <a:ln>
            <a:noFill/>
          </a:ln>
        </p:spPr>
      </p:pic>
      <p:pic>
        <p:nvPicPr>
          <p:cNvPr id="369" name="Google Shape;369;p38"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sp>
        <p:nvSpPr>
          <p:cNvPr id="370" name="Google Shape;370;p38"/>
          <p:cNvSpPr txBox="1"/>
          <p:nvPr/>
        </p:nvSpPr>
        <p:spPr>
          <a:xfrm>
            <a:off x="1284200" y="1405450"/>
            <a:ext cx="680100" cy="75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80">
                <a:solidFill>
                  <a:schemeClr val="lt1"/>
                </a:solidFill>
                <a:latin typeface="Montserrat Medium"/>
                <a:ea typeface="Montserrat Medium"/>
                <a:cs typeface="Montserrat Medium"/>
                <a:sym typeface="Montserrat Medium"/>
              </a:rPr>
              <a:t>01</a:t>
            </a:r>
            <a:endParaRPr sz="3980">
              <a:solidFill>
                <a:schemeClr val="lt1"/>
              </a:solidFill>
              <a:latin typeface="Montserrat Medium"/>
              <a:ea typeface="Montserrat Medium"/>
              <a:cs typeface="Montserrat Medium"/>
              <a:sym typeface="Montserrat Medium"/>
            </a:endParaRPr>
          </a:p>
        </p:txBody>
      </p:sp>
      <p:sp>
        <p:nvSpPr>
          <p:cNvPr id="371" name="Google Shape;371;p38"/>
          <p:cNvSpPr txBox="1"/>
          <p:nvPr/>
        </p:nvSpPr>
        <p:spPr>
          <a:xfrm>
            <a:off x="3205325" y="1405450"/>
            <a:ext cx="785100" cy="75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80">
                <a:solidFill>
                  <a:schemeClr val="lt1"/>
                </a:solidFill>
                <a:latin typeface="Montserrat Medium"/>
                <a:ea typeface="Montserrat Medium"/>
                <a:cs typeface="Montserrat Medium"/>
                <a:sym typeface="Montserrat Medium"/>
              </a:rPr>
              <a:t>02</a:t>
            </a:r>
            <a:endParaRPr sz="3980">
              <a:solidFill>
                <a:schemeClr val="lt1"/>
              </a:solidFill>
              <a:latin typeface="Montserrat Medium"/>
              <a:ea typeface="Montserrat Medium"/>
              <a:cs typeface="Montserrat Medium"/>
              <a:sym typeface="Montserrat Medium"/>
            </a:endParaRPr>
          </a:p>
        </p:txBody>
      </p:sp>
      <p:sp>
        <p:nvSpPr>
          <p:cNvPr id="372" name="Google Shape;372;p38"/>
          <p:cNvSpPr txBox="1"/>
          <p:nvPr/>
        </p:nvSpPr>
        <p:spPr>
          <a:xfrm>
            <a:off x="5179300" y="1405450"/>
            <a:ext cx="785100" cy="75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80">
                <a:solidFill>
                  <a:schemeClr val="lt1"/>
                </a:solidFill>
                <a:latin typeface="Montserrat Medium"/>
                <a:ea typeface="Montserrat Medium"/>
                <a:cs typeface="Montserrat Medium"/>
                <a:sym typeface="Montserrat Medium"/>
              </a:rPr>
              <a:t>03</a:t>
            </a:r>
            <a:endParaRPr sz="3980">
              <a:solidFill>
                <a:schemeClr val="lt1"/>
              </a:solidFill>
              <a:latin typeface="Montserrat Medium"/>
              <a:ea typeface="Montserrat Medium"/>
              <a:cs typeface="Montserrat Medium"/>
              <a:sym typeface="Montserrat Medium"/>
            </a:endParaRPr>
          </a:p>
        </p:txBody>
      </p:sp>
      <p:sp>
        <p:nvSpPr>
          <p:cNvPr id="373" name="Google Shape;373;p38"/>
          <p:cNvSpPr txBox="1"/>
          <p:nvPr/>
        </p:nvSpPr>
        <p:spPr>
          <a:xfrm>
            <a:off x="7152575" y="1405450"/>
            <a:ext cx="867600" cy="75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680">
                <a:solidFill>
                  <a:schemeClr val="lt1"/>
                </a:solidFill>
                <a:latin typeface="Montserrat Medium"/>
                <a:ea typeface="Montserrat Medium"/>
                <a:cs typeface="Montserrat Medium"/>
                <a:sym typeface="Montserrat Medium"/>
              </a:rPr>
              <a:t>04</a:t>
            </a:r>
            <a:endParaRPr sz="3980">
              <a:solidFill>
                <a:schemeClr val="lt1"/>
              </a:solidFill>
              <a:latin typeface="Montserrat Medium"/>
              <a:ea typeface="Montserrat Medium"/>
              <a:cs typeface="Montserrat Medium"/>
              <a:sym typeface="Montserrat Medium"/>
            </a:endParaRPr>
          </a:p>
        </p:txBody>
      </p:sp>
      <p:sp>
        <p:nvSpPr>
          <p:cNvPr id="374" name="Google Shape;374;p38"/>
          <p:cNvSpPr txBox="1"/>
          <p:nvPr/>
        </p:nvSpPr>
        <p:spPr>
          <a:xfrm>
            <a:off x="758450" y="3257550"/>
            <a:ext cx="1654500" cy="1896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b="1" lang="en" sz="1300">
                <a:solidFill>
                  <a:schemeClr val="dk1"/>
                </a:solidFill>
                <a:latin typeface="Montserrat"/>
                <a:ea typeface="Montserrat"/>
                <a:cs typeface="Montserrat"/>
                <a:sym typeface="Montserrat"/>
              </a:rPr>
              <a:t>Be Confident and Direct</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Use a script</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Don’t be weird about it</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p:txBody>
      </p:sp>
      <p:sp>
        <p:nvSpPr>
          <p:cNvPr id="375" name="Google Shape;375;p38"/>
          <p:cNvSpPr txBox="1"/>
          <p:nvPr/>
        </p:nvSpPr>
        <p:spPr>
          <a:xfrm>
            <a:off x="2770625" y="3257550"/>
            <a:ext cx="1654500" cy="1776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b="1" lang="en" sz="1300">
                <a:solidFill>
                  <a:schemeClr val="dk1"/>
                </a:solidFill>
                <a:latin typeface="Montserrat"/>
                <a:ea typeface="Montserrat"/>
                <a:cs typeface="Montserrat"/>
                <a:sym typeface="Montserrat"/>
              </a:rPr>
              <a:t>Ask for a specific number</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Never give a range</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Use a proposal</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p:txBody>
      </p:sp>
      <p:sp>
        <p:nvSpPr>
          <p:cNvPr id="376" name="Google Shape;376;p38"/>
          <p:cNvSpPr txBox="1"/>
          <p:nvPr/>
        </p:nvSpPr>
        <p:spPr>
          <a:xfrm>
            <a:off x="4707050" y="3257550"/>
            <a:ext cx="1731600" cy="207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b="1" lang="en" sz="1300">
                <a:solidFill>
                  <a:schemeClr val="dk1"/>
                </a:solidFill>
                <a:latin typeface="Montserrat"/>
                <a:ea typeface="Montserrat"/>
                <a:cs typeface="Montserrat"/>
                <a:sym typeface="Montserrat"/>
              </a:rPr>
              <a:t>SILENCE!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rPr b="1" lang="en" sz="1300">
                <a:solidFill>
                  <a:schemeClr val="dk1"/>
                </a:solidFill>
                <a:latin typeface="Montserrat"/>
                <a:ea typeface="Montserrat"/>
                <a:cs typeface="Montserrat"/>
                <a:sym typeface="Montserrat"/>
              </a:rPr>
              <a:t>10 Seconds</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Allow them to respond</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Negotiate</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p:txBody>
      </p:sp>
      <p:sp>
        <p:nvSpPr>
          <p:cNvPr id="377" name="Google Shape;377;p38"/>
          <p:cNvSpPr txBox="1"/>
          <p:nvPr/>
        </p:nvSpPr>
        <p:spPr>
          <a:xfrm>
            <a:off x="6432375" y="3257550"/>
            <a:ext cx="2232900" cy="2079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935"/>
              <a:buFont typeface="Arial"/>
              <a:buNone/>
            </a:pPr>
            <a:r>
              <a:rPr b="1" lang="en" sz="1300">
                <a:solidFill>
                  <a:schemeClr val="dk1"/>
                </a:solidFill>
                <a:latin typeface="Montserrat"/>
                <a:ea typeface="Montserrat"/>
                <a:cs typeface="Montserrat"/>
                <a:sym typeface="Montserrat"/>
              </a:rPr>
              <a:t>Schedule next touchpoint</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Be intentional</a:t>
            </a:r>
            <a:endParaRPr sz="13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  </a:t>
            </a:r>
            <a:endParaRPr sz="13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Clr>
                <a:schemeClr val="dk1"/>
              </a:buClr>
              <a:buSzPts val="935"/>
              <a:buFont typeface="Arial"/>
              <a:buNone/>
            </a:pPr>
            <a:r>
              <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rPr lang="en" sz="1300">
                <a:solidFill>
                  <a:schemeClr val="dk1"/>
                </a:solidFill>
                <a:latin typeface="Montserrat Medium"/>
                <a:ea typeface="Montserrat Medium"/>
                <a:cs typeface="Montserrat Medium"/>
                <a:sym typeface="Montserrat Medium"/>
              </a:rPr>
              <a:t>No ambiguity</a:t>
            </a:r>
            <a:endParaRPr sz="13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a:p>
            <a:pPr indent="0" lvl="0" marL="0" rtl="0" algn="ctr">
              <a:spcBef>
                <a:spcPts val="0"/>
              </a:spcBef>
              <a:spcAft>
                <a:spcPts val="0"/>
              </a:spcAft>
              <a:buClr>
                <a:schemeClr val="dk1"/>
              </a:buClr>
              <a:buSzPts val="935"/>
              <a:buFont typeface="Arial"/>
              <a:buNone/>
            </a:pPr>
            <a:r>
              <a:t/>
            </a:r>
            <a:endParaRPr b="1" sz="1300">
              <a:solidFill>
                <a:schemeClr val="dk1"/>
              </a:solidFill>
              <a:latin typeface="Montserrat"/>
              <a:ea typeface="Montserrat"/>
              <a:cs typeface="Montserrat"/>
              <a:sym typeface="Montserrat"/>
            </a:endParaRPr>
          </a:p>
        </p:txBody>
      </p:sp>
      <p:sp>
        <p:nvSpPr>
          <p:cNvPr id="378" name="Google Shape;378;p38"/>
          <p:cNvSpPr txBox="1"/>
          <p:nvPr/>
        </p:nvSpPr>
        <p:spPr>
          <a:xfrm>
            <a:off x="930450" y="327325"/>
            <a:ext cx="7283100" cy="6747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80">
                <a:solidFill>
                  <a:schemeClr val="dk1"/>
                </a:solidFill>
                <a:latin typeface="Montserrat ExtraBold"/>
                <a:ea typeface="Montserrat ExtraBold"/>
                <a:cs typeface="Montserrat ExtraBold"/>
                <a:sym typeface="Montserrat ExtraBold"/>
              </a:rPr>
              <a:t>When making the ask…</a:t>
            </a:r>
            <a:endParaRPr sz="3980">
              <a:solidFill>
                <a:schemeClr val="dk1"/>
              </a:solidFill>
              <a:latin typeface="Montserrat ExtraBold"/>
              <a:ea typeface="Montserrat ExtraBold"/>
              <a:cs typeface="Montserrat ExtraBold"/>
              <a:sym typeface="Montserrat Extra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400"/>
                                        <p:tgtEl>
                                          <p:spTgt spid="3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400"/>
                                        <p:tgtEl>
                                          <p:spTgt spid="3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400"/>
                                        <p:tgtEl>
                                          <p:spTgt spid="3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1400"/>
                                        <p:tgtEl>
                                          <p:spTgt spid="3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82" name="Shape 382"/>
        <p:cNvGrpSpPr/>
        <p:nvPr/>
      </p:nvGrpSpPr>
      <p:grpSpPr>
        <a:xfrm>
          <a:off x="0" y="0"/>
          <a:ext cx="0" cy="0"/>
          <a:chOff x="0" y="0"/>
          <a:chExt cx="0" cy="0"/>
        </a:xfrm>
      </p:grpSpPr>
      <p:pic>
        <p:nvPicPr>
          <p:cNvPr id="383" name="Google Shape;383;p39"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pic>
        <p:nvPicPr>
          <p:cNvPr descr="data wave white" id="384" name="Google Shape;384;p39"/>
          <p:cNvPicPr preferRelativeResize="0"/>
          <p:nvPr/>
        </p:nvPicPr>
        <p:blipFill>
          <a:blip r:embed="rId4">
            <a:alphaModFix/>
          </a:blip>
          <a:stretch>
            <a:fillRect/>
          </a:stretch>
        </p:blipFill>
        <p:spPr>
          <a:xfrm rot="-8299687">
            <a:off x="6677850" y="-700600"/>
            <a:ext cx="3058500" cy="3058500"/>
          </a:xfrm>
          <a:prstGeom prst="rect">
            <a:avLst/>
          </a:prstGeom>
          <a:noFill/>
          <a:ln>
            <a:noFill/>
          </a:ln>
        </p:spPr>
      </p:pic>
      <p:sp>
        <p:nvSpPr>
          <p:cNvPr id="385" name="Google Shape;385;p39"/>
          <p:cNvSpPr txBox="1"/>
          <p:nvPr>
            <p:ph idx="1" type="subTitle"/>
          </p:nvPr>
        </p:nvSpPr>
        <p:spPr>
          <a:xfrm>
            <a:off x="426975" y="904850"/>
            <a:ext cx="5982600" cy="1666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35"/>
              <a:buNone/>
            </a:pPr>
            <a:r>
              <a:rPr lang="en" sz="2080">
                <a:solidFill>
                  <a:schemeClr val="lt1"/>
                </a:solidFill>
                <a:latin typeface="Montserrat Medium"/>
                <a:ea typeface="Montserrat Medium"/>
                <a:cs typeface="Montserrat Medium"/>
                <a:sym typeface="Montserrat Medium"/>
              </a:rPr>
              <a:t>I would like to invite you to consider making a gift of $250,000 to support the Tiger Enclosure project.</a:t>
            </a:r>
            <a:endParaRPr sz="2080">
              <a:solidFill>
                <a:schemeClr val="lt1"/>
              </a:solidFill>
              <a:latin typeface="Montserrat Medium"/>
              <a:ea typeface="Montserrat Medium"/>
              <a:cs typeface="Montserrat Medium"/>
              <a:sym typeface="Montserrat Medium"/>
            </a:endParaRPr>
          </a:p>
        </p:txBody>
      </p:sp>
      <p:sp>
        <p:nvSpPr>
          <p:cNvPr id="386" name="Google Shape;386;p39"/>
          <p:cNvSpPr txBox="1"/>
          <p:nvPr>
            <p:ph idx="1" type="subTitle"/>
          </p:nvPr>
        </p:nvSpPr>
        <p:spPr>
          <a:xfrm>
            <a:off x="303800" y="421800"/>
            <a:ext cx="31590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b="1" lang="en" sz="2880" u="sng">
                <a:solidFill>
                  <a:schemeClr val="lt1"/>
                </a:solidFill>
                <a:latin typeface="Montserrat"/>
                <a:ea typeface="Montserrat"/>
                <a:cs typeface="Montserrat"/>
                <a:sym typeface="Montserrat"/>
              </a:rPr>
              <a:t>The Ask Script</a:t>
            </a:r>
            <a:endParaRPr b="1" sz="2580" u="sng">
              <a:solidFill>
                <a:schemeClr val="lt1"/>
              </a:solidFill>
              <a:latin typeface="Montserrat"/>
              <a:ea typeface="Montserrat"/>
              <a:cs typeface="Montserrat"/>
              <a:sym typeface="Montserrat"/>
            </a:endParaRPr>
          </a:p>
        </p:txBody>
      </p:sp>
      <p:sp>
        <p:nvSpPr>
          <p:cNvPr id="387" name="Google Shape;387;p39"/>
          <p:cNvSpPr txBox="1"/>
          <p:nvPr>
            <p:ph idx="1" type="subTitle"/>
          </p:nvPr>
        </p:nvSpPr>
        <p:spPr>
          <a:xfrm>
            <a:off x="228300" y="2787850"/>
            <a:ext cx="8687400" cy="18579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800">
                <a:solidFill>
                  <a:srgbClr val="FAFAFA"/>
                </a:solidFill>
                <a:latin typeface="Montserrat ExtraBold"/>
                <a:ea typeface="Montserrat ExtraBold"/>
                <a:cs typeface="Montserrat ExtraBold"/>
                <a:sym typeface="Montserrat ExtraBold"/>
              </a:rPr>
              <a:t>It’s not about you, it’s about the people your mission serves. </a:t>
            </a:r>
            <a:endParaRPr sz="3800">
              <a:solidFill>
                <a:srgbClr val="FAFAFA"/>
              </a:solidFill>
              <a:latin typeface="Montserrat ExtraBold"/>
              <a:ea typeface="Montserrat ExtraBold"/>
              <a:cs typeface="Montserrat ExtraBold"/>
              <a:sym typeface="Montserrat ExtraBo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pic>
        <p:nvPicPr>
          <p:cNvPr id="392" name="Google Shape;392;p40"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393" name="Google Shape;393;p40"/>
          <p:cNvSpPr txBox="1"/>
          <p:nvPr/>
        </p:nvSpPr>
        <p:spPr>
          <a:xfrm>
            <a:off x="-52950" y="1371500"/>
            <a:ext cx="9249900" cy="18840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6900">
                <a:solidFill>
                  <a:schemeClr val="dk1"/>
                </a:solidFill>
                <a:latin typeface="Montserrat ExtraBold"/>
                <a:ea typeface="Montserrat ExtraBold"/>
                <a:cs typeface="Montserrat ExtraBold"/>
                <a:sym typeface="Montserrat ExtraBold"/>
              </a:rPr>
              <a:t>How do we steward well? </a:t>
            </a:r>
            <a:endParaRPr sz="6900">
              <a:solidFill>
                <a:schemeClr val="dk1"/>
              </a:solidFill>
              <a:latin typeface="Montserrat ExtraBold"/>
              <a:ea typeface="Montserrat ExtraBold"/>
              <a:cs typeface="Montserrat ExtraBold"/>
              <a:sym typeface="Montserrat ExtraBold"/>
            </a:endParaRPr>
          </a:p>
        </p:txBody>
      </p:sp>
      <p:pic>
        <p:nvPicPr>
          <p:cNvPr id="394" name="Google Shape;394;p40"/>
          <p:cNvPicPr preferRelativeResize="0"/>
          <p:nvPr/>
        </p:nvPicPr>
        <p:blipFill>
          <a:blip r:embed="rId4">
            <a:alphaModFix/>
          </a:blip>
          <a:stretch>
            <a:fillRect/>
          </a:stretch>
        </p:blipFill>
        <p:spPr>
          <a:xfrm rot="-3239496">
            <a:off x="5919785" y="3156660"/>
            <a:ext cx="5197286" cy="40083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id="399" name="Google Shape;399;p41"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00" name="Google Shape;400;p41"/>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Go beyond a standard thank you letter. Send handwritten notes, make personal phone calls, or even consider a short video message from the program or person their gift is impacting. Do this quickly after the gift is received.</a:t>
            </a:r>
            <a:endParaRPr sz="2080">
              <a:solidFill>
                <a:schemeClr val="dk1"/>
              </a:solidFill>
              <a:latin typeface="Montserrat Medium"/>
              <a:ea typeface="Montserrat Medium"/>
              <a:cs typeface="Montserrat Medium"/>
              <a:sym typeface="Montserrat Medium"/>
            </a:endParaRPr>
          </a:p>
        </p:txBody>
      </p:sp>
      <p:sp>
        <p:nvSpPr>
          <p:cNvPr id="401" name="Google Shape;401;p41"/>
          <p:cNvSpPr txBox="1"/>
          <p:nvPr/>
        </p:nvSpPr>
        <p:spPr>
          <a:xfrm>
            <a:off x="-52950" y="477175"/>
            <a:ext cx="9249900" cy="1145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00">
                <a:solidFill>
                  <a:schemeClr val="dk1"/>
                </a:solidFill>
                <a:latin typeface="Montserrat ExtraBold"/>
                <a:ea typeface="Montserrat ExtraBold"/>
                <a:cs typeface="Montserrat ExtraBold"/>
                <a:sym typeface="Montserrat ExtraBold"/>
              </a:rPr>
              <a:t>Personalized and Prompt Acknowledgement</a:t>
            </a:r>
            <a:endParaRPr sz="3900">
              <a:solidFill>
                <a:schemeClr val="dk1"/>
              </a:solidFill>
              <a:latin typeface="Montserrat ExtraBold"/>
              <a:ea typeface="Montserrat ExtraBold"/>
              <a:cs typeface="Montserrat ExtraBold"/>
              <a:sym typeface="Montserrat ExtraBold"/>
            </a:endParaRPr>
          </a:p>
        </p:txBody>
      </p:sp>
      <p:pic>
        <p:nvPicPr>
          <p:cNvPr id="402" name="Google Shape;402;p41"/>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42"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08" name="Google Shape;408;p42"/>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Provide donors with specific updates on how their major gift is making a difference. This could be in the form of a personalized report, a dedicated newsletter for major donors, or even a private webinar or briefing with program staff. Highlight the tangible outcomes and successes made possible by their generosity.</a:t>
            </a:r>
            <a:endParaRPr sz="2080">
              <a:solidFill>
                <a:schemeClr val="dk1"/>
              </a:solidFill>
              <a:latin typeface="Montserrat Medium"/>
              <a:ea typeface="Montserrat Medium"/>
              <a:cs typeface="Montserrat Medium"/>
              <a:sym typeface="Montserrat Medium"/>
            </a:endParaRPr>
          </a:p>
        </p:txBody>
      </p:sp>
      <p:sp>
        <p:nvSpPr>
          <p:cNvPr id="409" name="Google Shape;409;p42"/>
          <p:cNvSpPr txBox="1"/>
          <p:nvPr/>
        </p:nvSpPr>
        <p:spPr>
          <a:xfrm>
            <a:off x="561900" y="477175"/>
            <a:ext cx="8020200" cy="1145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00">
                <a:solidFill>
                  <a:schemeClr val="dk1"/>
                </a:solidFill>
                <a:latin typeface="Montserrat ExtraBold"/>
                <a:ea typeface="Montserrat ExtraBold"/>
                <a:cs typeface="Montserrat ExtraBold"/>
                <a:sym typeface="Montserrat ExtraBold"/>
              </a:rPr>
              <a:t>Exclusive Impact Reports and Updates</a:t>
            </a:r>
            <a:endParaRPr sz="3900">
              <a:solidFill>
                <a:schemeClr val="dk1"/>
              </a:solidFill>
              <a:latin typeface="Montserrat ExtraBold"/>
              <a:ea typeface="Montserrat ExtraBold"/>
              <a:cs typeface="Montserrat ExtraBold"/>
              <a:sym typeface="Montserrat ExtraBold"/>
            </a:endParaRPr>
          </a:p>
        </p:txBody>
      </p:sp>
      <p:pic>
        <p:nvPicPr>
          <p:cNvPr id="410" name="Google Shape;410;p42"/>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6"/>
          <p:cNvSpPr txBox="1"/>
          <p:nvPr>
            <p:ph idx="1" type="subTitle"/>
          </p:nvPr>
        </p:nvSpPr>
        <p:spPr>
          <a:xfrm>
            <a:off x="966875" y="443675"/>
            <a:ext cx="33135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ABOUT US</a:t>
            </a:r>
            <a:endParaRPr sz="3980">
              <a:solidFill>
                <a:schemeClr val="dk1"/>
              </a:solidFill>
              <a:latin typeface="Montserrat ExtraBold"/>
              <a:ea typeface="Montserrat ExtraBold"/>
              <a:cs typeface="Montserrat ExtraBold"/>
              <a:sym typeface="Montserrat ExtraBold"/>
            </a:endParaRPr>
          </a:p>
        </p:txBody>
      </p:sp>
      <p:pic>
        <p:nvPicPr>
          <p:cNvPr id="88" name="Google Shape;88;p16"/>
          <p:cNvPicPr preferRelativeResize="0"/>
          <p:nvPr/>
        </p:nvPicPr>
        <p:blipFill>
          <a:blip r:embed="rId3">
            <a:alphaModFix/>
          </a:blip>
          <a:stretch>
            <a:fillRect/>
          </a:stretch>
        </p:blipFill>
        <p:spPr>
          <a:xfrm rot="8681615">
            <a:off x="-2417215" y="-2036091"/>
            <a:ext cx="5197286" cy="4008380"/>
          </a:xfrm>
          <a:prstGeom prst="rect">
            <a:avLst/>
          </a:prstGeom>
          <a:noFill/>
          <a:ln>
            <a:noFill/>
          </a:ln>
        </p:spPr>
      </p:pic>
      <p:pic>
        <p:nvPicPr>
          <p:cNvPr id="89" name="Google Shape;89;p16"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pic>
        <p:nvPicPr>
          <p:cNvPr descr="Men reading newspaper in cafe (Provided by Getty Images)" id="90" name="Google Shape;90;p16"/>
          <p:cNvPicPr preferRelativeResize="0"/>
          <p:nvPr/>
        </p:nvPicPr>
        <p:blipFill>
          <a:blip r:embed="rId5">
            <a:alphaModFix/>
          </a:blip>
          <a:stretch>
            <a:fillRect/>
          </a:stretch>
        </p:blipFill>
        <p:spPr>
          <a:xfrm>
            <a:off x="4829100" y="0"/>
            <a:ext cx="4748127" cy="5360599"/>
          </a:xfrm>
          <a:prstGeom prst="rect">
            <a:avLst/>
          </a:prstGeom>
          <a:noFill/>
          <a:ln>
            <a:noFill/>
          </a:ln>
        </p:spPr>
      </p:pic>
      <p:sp>
        <p:nvSpPr>
          <p:cNvPr id="91" name="Google Shape;91;p16"/>
          <p:cNvSpPr/>
          <p:nvPr/>
        </p:nvSpPr>
        <p:spPr>
          <a:xfrm>
            <a:off x="1224050" y="1499625"/>
            <a:ext cx="4228800" cy="792600"/>
          </a:xfrm>
          <a:prstGeom prst="rect">
            <a:avLst/>
          </a:prstGeom>
          <a:solidFill>
            <a:schemeClr val="lt2"/>
          </a:solidFill>
          <a:ln cap="flat" cmpd="sng" w="9525">
            <a:solidFill>
              <a:schemeClr val="dk2"/>
            </a:solidFill>
            <a:prstDash val="solid"/>
            <a:round/>
            <a:headEnd len="sm" w="sm" type="none"/>
            <a:tailEnd len="sm" w="sm" type="none"/>
          </a:ln>
          <a:effectLst>
            <a:outerShdw blurRad="242888" rotWithShape="0" algn="bl" dir="5700000" dist="142875">
              <a:srgbClr val="000000">
                <a:alpha val="34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16"/>
          <p:cNvSpPr/>
          <p:nvPr/>
        </p:nvSpPr>
        <p:spPr>
          <a:xfrm>
            <a:off x="1224050" y="2683025"/>
            <a:ext cx="4228800" cy="1513500"/>
          </a:xfrm>
          <a:prstGeom prst="rect">
            <a:avLst/>
          </a:prstGeom>
          <a:solidFill>
            <a:schemeClr val="lt2"/>
          </a:solidFill>
          <a:ln cap="flat" cmpd="sng" w="9525">
            <a:solidFill>
              <a:schemeClr val="dk2"/>
            </a:solidFill>
            <a:prstDash val="solid"/>
            <a:round/>
            <a:headEnd len="sm" w="sm" type="none"/>
            <a:tailEnd len="sm" w="sm" type="none"/>
          </a:ln>
          <a:effectLst>
            <a:outerShdw blurRad="242888" rotWithShape="0" algn="bl" dir="5700000" dist="142875">
              <a:srgbClr val="000000">
                <a:alpha val="34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93" name="Google Shape;93;p16"/>
          <p:cNvPicPr preferRelativeResize="0"/>
          <p:nvPr/>
        </p:nvPicPr>
        <p:blipFill>
          <a:blip r:embed="rId6">
            <a:alphaModFix/>
          </a:blip>
          <a:stretch>
            <a:fillRect/>
          </a:stretch>
        </p:blipFill>
        <p:spPr>
          <a:xfrm>
            <a:off x="1434150" y="1622550"/>
            <a:ext cx="546775" cy="546775"/>
          </a:xfrm>
          <a:prstGeom prst="rect">
            <a:avLst/>
          </a:prstGeom>
          <a:noFill/>
          <a:ln>
            <a:noFill/>
          </a:ln>
        </p:spPr>
      </p:pic>
      <p:pic>
        <p:nvPicPr>
          <p:cNvPr id="94" name="Google Shape;94;p16"/>
          <p:cNvPicPr preferRelativeResize="0"/>
          <p:nvPr/>
        </p:nvPicPr>
        <p:blipFill>
          <a:blip r:embed="rId7">
            <a:alphaModFix/>
          </a:blip>
          <a:stretch>
            <a:fillRect/>
          </a:stretch>
        </p:blipFill>
        <p:spPr>
          <a:xfrm>
            <a:off x="1395675" y="3127925"/>
            <a:ext cx="623700" cy="623700"/>
          </a:xfrm>
          <a:prstGeom prst="rect">
            <a:avLst/>
          </a:prstGeom>
          <a:noFill/>
          <a:ln>
            <a:noFill/>
          </a:ln>
        </p:spPr>
      </p:pic>
      <p:sp>
        <p:nvSpPr>
          <p:cNvPr id="95" name="Google Shape;95;p16"/>
          <p:cNvSpPr txBox="1"/>
          <p:nvPr>
            <p:ph idx="1" type="subTitle"/>
          </p:nvPr>
        </p:nvSpPr>
        <p:spPr>
          <a:xfrm>
            <a:off x="2083675" y="1667938"/>
            <a:ext cx="3079500" cy="4560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180">
                <a:solidFill>
                  <a:schemeClr val="dk1"/>
                </a:solidFill>
                <a:latin typeface="Montserrat"/>
                <a:ea typeface="Montserrat"/>
                <a:cs typeface="Montserrat"/>
                <a:sym typeface="Montserrat"/>
              </a:rPr>
              <a:t>We believe better fundraisers make a more charitable world. </a:t>
            </a:r>
            <a:endParaRPr sz="1180">
              <a:solidFill>
                <a:schemeClr val="dk1"/>
              </a:solidFill>
              <a:latin typeface="Montserrat"/>
              <a:ea typeface="Montserrat"/>
              <a:cs typeface="Montserrat"/>
              <a:sym typeface="Montserrat"/>
            </a:endParaRPr>
          </a:p>
        </p:txBody>
      </p:sp>
      <p:sp>
        <p:nvSpPr>
          <p:cNvPr id="96" name="Google Shape;96;p16"/>
          <p:cNvSpPr txBox="1"/>
          <p:nvPr/>
        </p:nvSpPr>
        <p:spPr>
          <a:xfrm>
            <a:off x="2083675" y="2911475"/>
            <a:ext cx="3313500" cy="10566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1000"/>
              </a:spcAft>
              <a:buNone/>
            </a:pPr>
            <a:r>
              <a:rPr lang="en" sz="1180">
                <a:solidFill>
                  <a:schemeClr val="dk1"/>
                </a:solidFill>
                <a:latin typeface="Montserrat"/>
                <a:ea typeface="Montserrat"/>
                <a:cs typeface="Montserrat"/>
                <a:sym typeface="Montserrat"/>
              </a:rPr>
              <a:t>Nonprofits often lack the funding they need to thrive, so we’ve created a process to help fundraise impactful dollars. With our major gifts strategy and coaching, You’ll raise the money needed to relieve financial stress and grow your mission. </a:t>
            </a:r>
            <a:endParaRPr sz="1180">
              <a:solidFill>
                <a:schemeClr val="dk1"/>
              </a:solidFill>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pic>
        <p:nvPicPr>
          <p:cNvPr id="415" name="Google Shape;415;p43"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16" name="Google Shape;416;p43"/>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Offer exclusive invitations to events that provide a deeper connection to the organization's mission. This could include program site visits, meet-and-greets with leadership or beneficiaries, behind-the-scenes tours, or small, intimate gatherings.</a:t>
            </a:r>
            <a:endParaRPr sz="2080">
              <a:solidFill>
                <a:schemeClr val="dk1"/>
              </a:solidFill>
              <a:latin typeface="Montserrat Medium"/>
              <a:ea typeface="Montserrat Medium"/>
              <a:cs typeface="Montserrat Medium"/>
              <a:sym typeface="Montserrat Medium"/>
            </a:endParaRPr>
          </a:p>
        </p:txBody>
      </p:sp>
      <p:sp>
        <p:nvSpPr>
          <p:cNvPr id="417" name="Google Shape;417;p43"/>
          <p:cNvSpPr txBox="1"/>
          <p:nvPr/>
        </p:nvSpPr>
        <p:spPr>
          <a:xfrm>
            <a:off x="1472700" y="445425"/>
            <a:ext cx="6198600" cy="1145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00">
                <a:solidFill>
                  <a:schemeClr val="dk1"/>
                </a:solidFill>
                <a:latin typeface="Montserrat ExtraBold"/>
                <a:ea typeface="Montserrat ExtraBold"/>
                <a:cs typeface="Montserrat ExtraBold"/>
                <a:sym typeface="Montserrat ExtraBold"/>
              </a:rPr>
              <a:t>Invitations to Special Insider Events</a:t>
            </a:r>
            <a:endParaRPr sz="3900">
              <a:solidFill>
                <a:schemeClr val="dk1"/>
              </a:solidFill>
              <a:latin typeface="Montserrat ExtraBold"/>
              <a:ea typeface="Montserrat ExtraBold"/>
              <a:cs typeface="Montserrat ExtraBold"/>
              <a:sym typeface="Montserrat ExtraBold"/>
            </a:endParaRPr>
          </a:p>
        </p:txBody>
      </p:sp>
      <p:pic>
        <p:nvPicPr>
          <p:cNvPr id="418" name="Google Shape;418;p43"/>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id="423" name="Google Shape;423;p44"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24" name="Google Shape;424;p44"/>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Tailor engagement opportunities to the donor's interests and passions. This could involve inviting them to volunteer in a specific area, serve on an advisory committee, or participate in strategic planning discussions (where appropriate).</a:t>
            </a:r>
            <a:endParaRPr sz="2080">
              <a:solidFill>
                <a:schemeClr val="dk1"/>
              </a:solidFill>
              <a:latin typeface="Montserrat Medium"/>
              <a:ea typeface="Montserrat Medium"/>
              <a:cs typeface="Montserrat Medium"/>
              <a:sym typeface="Montserrat Medium"/>
            </a:endParaRPr>
          </a:p>
        </p:txBody>
      </p:sp>
      <p:sp>
        <p:nvSpPr>
          <p:cNvPr id="425" name="Google Shape;425;p44"/>
          <p:cNvSpPr txBox="1"/>
          <p:nvPr/>
        </p:nvSpPr>
        <p:spPr>
          <a:xfrm>
            <a:off x="917250" y="466600"/>
            <a:ext cx="7309500" cy="12651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1000"/>
              </a:spcAft>
              <a:buNone/>
            </a:pPr>
            <a:r>
              <a:rPr lang="en" sz="3900">
                <a:solidFill>
                  <a:schemeClr val="dk1"/>
                </a:solidFill>
                <a:latin typeface="Montserrat ExtraBold"/>
                <a:ea typeface="Montserrat ExtraBold"/>
                <a:cs typeface="Montserrat ExtraBold"/>
                <a:sym typeface="Montserrat ExtraBold"/>
              </a:rPr>
              <a:t>Personalized Engagement Opportunities</a:t>
            </a:r>
            <a:endParaRPr sz="3900">
              <a:solidFill>
                <a:schemeClr val="dk1"/>
              </a:solidFill>
              <a:latin typeface="Montserrat ExtraBold"/>
              <a:ea typeface="Montserrat ExtraBold"/>
              <a:cs typeface="Montserrat ExtraBold"/>
              <a:sym typeface="Montserrat ExtraBold"/>
            </a:endParaRPr>
          </a:p>
        </p:txBody>
      </p:sp>
      <p:pic>
        <p:nvPicPr>
          <p:cNvPr id="426" name="Google Shape;426;p44"/>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45"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32" name="Google Shape;432;p45"/>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Consider sending occasional, personalized small gifts that reflect the organization's mission or the donor's interests. These don't need to be expensive but should be thoughtful and demonstrate that you remember them.</a:t>
            </a:r>
            <a:endParaRPr sz="2080">
              <a:solidFill>
                <a:schemeClr val="dk1"/>
              </a:solidFill>
              <a:latin typeface="Montserrat Medium"/>
              <a:ea typeface="Montserrat Medium"/>
              <a:cs typeface="Montserrat Medium"/>
              <a:sym typeface="Montserrat Medium"/>
            </a:endParaRPr>
          </a:p>
        </p:txBody>
      </p:sp>
      <p:sp>
        <p:nvSpPr>
          <p:cNvPr id="433" name="Google Shape;433;p45"/>
          <p:cNvSpPr txBox="1"/>
          <p:nvPr/>
        </p:nvSpPr>
        <p:spPr>
          <a:xfrm>
            <a:off x="917250" y="466600"/>
            <a:ext cx="7309500" cy="11451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00">
                <a:solidFill>
                  <a:schemeClr val="dk1"/>
                </a:solidFill>
                <a:latin typeface="Montserrat ExtraBold"/>
                <a:ea typeface="Montserrat ExtraBold"/>
                <a:cs typeface="Montserrat ExtraBold"/>
                <a:sym typeface="Montserrat ExtraBold"/>
              </a:rPr>
              <a:t>Thoughtful Small Tokens of Appreciation</a:t>
            </a:r>
            <a:endParaRPr sz="3900">
              <a:solidFill>
                <a:schemeClr val="dk1"/>
              </a:solidFill>
              <a:latin typeface="Montserrat ExtraBold"/>
              <a:ea typeface="Montserrat ExtraBold"/>
              <a:cs typeface="Montserrat ExtraBold"/>
              <a:sym typeface="Montserrat ExtraBold"/>
            </a:endParaRPr>
          </a:p>
        </p:txBody>
      </p:sp>
      <p:pic>
        <p:nvPicPr>
          <p:cNvPr id="434" name="Google Shape;434;p45"/>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pic>
        <p:nvPicPr>
          <p:cNvPr id="439" name="Google Shape;439;p46"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40" name="Google Shape;440;p46"/>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Facilitate regular communication between the donor and key organizational leaders (e.g., Executive Director, program director). This helps build a stronger relationship and allows for more in-depth conversations about the organization's progress and future plans.</a:t>
            </a:r>
            <a:endParaRPr sz="2080">
              <a:solidFill>
                <a:schemeClr val="dk1"/>
              </a:solidFill>
              <a:latin typeface="Montserrat Medium"/>
              <a:ea typeface="Montserrat Medium"/>
              <a:cs typeface="Montserrat Medium"/>
              <a:sym typeface="Montserrat Medium"/>
            </a:endParaRPr>
          </a:p>
        </p:txBody>
      </p:sp>
      <p:sp>
        <p:nvSpPr>
          <p:cNvPr id="441" name="Google Shape;441;p46"/>
          <p:cNvSpPr txBox="1"/>
          <p:nvPr/>
        </p:nvSpPr>
        <p:spPr>
          <a:xfrm>
            <a:off x="49650" y="392525"/>
            <a:ext cx="9044700" cy="13854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1000"/>
              </a:spcAft>
              <a:buNone/>
            </a:pPr>
            <a:r>
              <a:rPr lang="en" sz="3900">
                <a:solidFill>
                  <a:schemeClr val="dk1"/>
                </a:solidFill>
                <a:latin typeface="Montserrat ExtraBold"/>
                <a:ea typeface="Montserrat ExtraBold"/>
                <a:cs typeface="Montserrat ExtraBold"/>
                <a:sym typeface="Montserrat ExtraBold"/>
              </a:rPr>
              <a:t>Regular One-on-One Communication with Leadership</a:t>
            </a:r>
            <a:endParaRPr sz="3900">
              <a:solidFill>
                <a:schemeClr val="dk1"/>
              </a:solidFill>
              <a:latin typeface="Montserrat ExtraBold"/>
              <a:ea typeface="Montserrat ExtraBold"/>
              <a:cs typeface="Montserrat ExtraBold"/>
              <a:sym typeface="Montserrat ExtraBold"/>
            </a:endParaRPr>
          </a:p>
        </p:txBody>
      </p:sp>
      <p:pic>
        <p:nvPicPr>
          <p:cNvPr id="442" name="Google Shape;442;p46"/>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pic>
        <p:nvPicPr>
          <p:cNvPr id="447" name="Google Shape;447;p47"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48" name="Google Shape;448;p47"/>
          <p:cNvSpPr txBox="1"/>
          <p:nvPr>
            <p:ph idx="1" type="subTitle"/>
          </p:nvPr>
        </p:nvSpPr>
        <p:spPr>
          <a:xfrm>
            <a:off x="1114500" y="18931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With the donor's explicit consent, acknowledge their generosity in appropriate public forums such as annual reports, websites, or at fundraising events. Ensure the recognition is meaningful and respectful of their preferences for privacy.</a:t>
            </a:r>
            <a:endParaRPr sz="2080">
              <a:solidFill>
                <a:schemeClr val="dk1"/>
              </a:solidFill>
              <a:latin typeface="Montserrat Medium"/>
              <a:ea typeface="Montserrat Medium"/>
              <a:cs typeface="Montserrat Medium"/>
              <a:sym typeface="Montserrat Medium"/>
            </a:endParaRPr>
          </a:p>
        </p:txBody>
      </p:sp>
      <p:sp>
        <p:nvSpPr>
          <p:cNvPr id="449" name="Google Shape;449;p47"/>
          <p:cNvSpPr txBox="1"/>
          <p:nvPr/>
        </p:nvSpPr>
        <p:spPr>
          <a:xfrm>
            <a:off x="1798650" y="403100"/>
            <a:ext cx="5546700" cy="13854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1000"/>
              </a:spcAft>
              <a:buNone/>
            </a:pPr>
            <a:r>
              <a:rPr lang="en" sz="3900">
                <a:solidFill>
                  <a:schemeClr val="dk1"/>
                </a:solidFill>
                <a:latin typeface="Montserrat ExtraBold"/>
                <a:ea typeface="Montserrat ExtraBold"/>
                <a:cs typeface="Montserrat ExtraBold"/>
                <a:sym typeface="Montserrat ExtraBold"/>
              </a:rPr>
              <a:t>Public Recognition (with Permission)</a:t>
            </a:r>
            <a:endParaRPr sz="3900">
              <a:solidFill>
                <a:schemeClr val="dk1"/>
              </a:solidFill>
              <a:latin typeface="Montserrat ExtraBold"/>
              <a:ea typeface="Montserrat ExtraBold"/>
              <a:cs typeface="Montserrat ExtraBold"/>
              <a:sym typeface="Montserrat ExtraBold"/>
            </a:endParaRPr>
          </a:p>
        </p:txBody>
      </p:sp>
      <p:pic>
        <p:nvPicPr>
          <p:cNvPr id="450" name="Google Shape;450;p47"/>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pic>
        <p:nvPicPr>
          <p:cNvPr id="455" name="Google Shape;455;p48"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56" name="Google Shape;456;p48"/>
          <p:cNvSpPr txBox="1"/>
          <p:nvPr>
            <p:ph idx="1" type="subTitle"/>
          </p:nvPr>
        </p:nvSpPr>
        <p:spPr>
          <a:xfrm>
            <a:off x="1114500" y="21217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Establish a special recognition society with tiered levels of giving. This can create a sense of community among major donors and provide exclusive benefits and recognition opportunities.</a:t>
            </a:r>
            <a:endParaRPr sz="2080">
              <a:solidFill>
                <a:schemeClr val="dk1"/>
              </a:solidFill>
              <a:latin typeface="Montserrat Medium"/>
              <a:ea typeface="Montserrat Medium"/>
              <a:cs typeface="Montserrat Medium"/>
              <a:sym typeface="Montserrat Medium"/>
            </a:endParaRPr>
          </a:p>
        </p:txBody>
      </p:sp>
      <p:sp>
        <p:nvSpPr>
          <p:cNvPr id="457" name="Google Shape;457;p48"/>
          <p:cNvSpPr txBox="1"/>
          <p:nvPr/>
        </p:nvSpPr>
        <p:spPr>
          <a:xfrm>
            <a:off x="1085550" y="392525"/>
            <a:ext cx="6972900" cy="13854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1000"/>
              </a:spcAft>
              <a:buNone/>
            </a:pPr>
            <a:r>
              <a:rPr lang="en" sz="3900">
                <a:solidFill>
                  <a:schemeClr val="dk1"/>
                </a:solidFill>
                <a:latin typeface="Montserrat ExtraBold"/>
                <a:ea typeface="Montserrat ExtraBold"/>
                <a:cs typeface="Montserrat ExtraBold"/>
                <a:sym typeface="Montserrat ExtraBold"/>
              </a:rPr>
              <a:t>Creating a Major Donor Recognition Society</a:t>
            </a:r>
            <a:endParaRPr sz="3900">
              <a:solidFill>
                <a:schemeClr val="dk1"/>
              </a:solidFill>
              <a:latin typeface="Montserrat ExtraBold"/>
              <a:ea typeface="Montserrat ExtraBold"/>
              <a:cs typeface="Montserrat ExtraBold"/>
              <a:sym typeface="Montserrat ExtraBold"/>
            </a:endParaRPr>
          </a:p>
        </p:txBody>
      </p:sp>
      <p:pic>
        <p:nvPicPr>
          <p:cNvPr id="458" name="Google Shape;458;p48"/>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49"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64" name="Google Shape;464;p49"/>
          <p:cNvSpPr txBox="1"/>
          <p:nvPr>
            <p:ph idx="1" type="subTitle"/>
          </p:nvPr>
        </p:nvSpPr>
        <p:spPr>
          <a:xfrm>
            <a:off x="1114500" y="21217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When appropriate, seek the insights and advice of major donors on strategic initiatives or challenges facing the organization. This demonstrates that you value their expertise and see them as true partners in your mission.</a:t>
            </a:r>
            <a:endParaRPr sz="2080">
              <a:solidFill>
                <a:schemeClr val="dk1"/>
              </a:solidFill>
              <a:latin typeface="Montserrat Medium"/>
              <a:ea typeface="Montserrat Medium"/>
              <a:cs typeface="Montserrat Medium"/>
              <a:sym typeface="Montserrat Medium"/>
            </a:endParaRPr>
          </a:p>
        </p:txBody>
      </p:sp>
      <p:sp>
        <p:nvSpPr>
          <p:cNvPr id="465" name="Google Shape;465;p49"/>
          <p:cNvSpPr txBox="1"/>
          <p:nvPr/>
        </p:nvSpPr>
        <p:spPr>
          <a:xfrm>
            <a:off x="1909050" y="403100"/>
            <a:ext cx="5325900" cy="13854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1000"/>
              </a:spcAft>
              <a:buNone/>
            </a:pPr>
            <a:r>
              <a:rPr lang="en" sz="3900">
                <a:solidFill>
                  <a:schemeClr val="dk1"/>
                </a:solidFill>
                <a:latin typeface="Montserrat ExtraBold"/>
                <a:ea typeface="Montserrat ExtraBold"/>
                <a:cs typeface="Montserrat ExtraBold"/>
                <a:sym typeface="Montserrat ExtraBold"/>
              </a:rPr>
              <a:t>Seeking Their Input and Advice</a:t>
            </a:r>
            <a:endParaRPr sz="3900">
              <a:solidFill>
                <a:schemeClr val="dk1"/>
              </a:solidFill>
              <a:latin typeface="Montserrat ExtraBold"/>
              <a:ea typeface="Montserrat ExtraBold"/>
              <a:cs typeface="Montserrat ExtraBold"/>
              <a:sym typeface="Montserrat ExtraBold"/>
            </a:endParaRPr>
          </a:p>
        </p:txBody>
      </p:sp>
      <p:pic>
        <p:nvPicPr>
          <p:cNvPr id="466" name="Google Shape;466;p49"/>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id="471" name="Google Shape;471;p50"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72" name="Google Shape;472;p50"/>
          <p:cNvSpPr txBox="1"/>
          <p:nvPr>
            <p:ph idx="1" type="subTitle"/>
          </p:nvPr>
        </p:nvSpPr>
        <p:spPr>
          <a:xfrm>
            <a:off x="1114500" y="2121750"/>
            <a:ext cx="6915000" cy="3153300"/>
          </a:xfrm>
          <a:prstGeom prst="rect">
            <a:avLst/>
          </a:prstGeom>
        </p:spPr>
        <p:txBody>
          <a:bodyPr anchorCtr="0" anchor="t" bIns="91425" lIns="91425" spcFirstLastPara="1" rIns="91425" wrap="square" tIns="91425">
            <a:noAutofit/>
          </a:bodyPr>
          <a:lstStyle/>
          <a:p>
            <a:pPr indent="0" lvl="0" marL="0" rtl="0" algn="l">
              <a:lnSpc>
                <a:spcPct val="120000"/>
              </a:lnSpc>
              <a:spcBef>
                <a:spcPts val="1000"/>
              </a:spcBef>
              <a:spcAft>
                <a:spcPts val="0"/>
              </a:spcAft>
              <a:buNone/>
            </a:pPr>
            <a:r>
              <a:rPr lang="en" sz="2080">
                <a:solidFill>
                  <a:schemeClr val="dk1"/>
                </a:solidFill>
                <a:latin typeface="Montserrat Medium"/>
                <a:ea typeface="Montserrat Medium"/>
                <a:cs typeface="Montserrat Medium"/>
                <a:sym typeface="Montserrat Medium"/>
              </a:rPr>
              <a:t>On the anniversary of their major gift, reach out with a specific update on the continued impact of their contribution. Maintain ongoing communication and engagement beyond the initial gift to cultivate a long-term relationship.</a:t>
            </a:r>
            <a:endParaRPr sz="2080">
              <a:solidFill>
                <a:schemeClr val="dk1"/>
              </a:solidFill>
              <a:latin typeface="Montserrat Medium"/>
              <a:ea typeface="Montserrat Medium"/>
              <a:cs typeface="Montserrat Medium"/>
              <a:sym typeface="Montserrat Medium"/>
            </a:endParaRPr>
          </a:p>
        </p:txBody>
      </p:sp>
      <p:sp>
        <p:nvSpPr>
          <p:cNvPr id="473" name="Google Shape;473;p50"/>
          <p:cNvSpPr txBox="1"/>
          <p:nvPr/>
        </p:nvSpPr>
        <p:spPr>
          <a:xfrm>
            <a:off x="1140750" y="434850"/>
            <a:ext cx="6862500" cy="1385400"/>
          </a:xfrm>
          <a:prstGeom prst="rect">
            <a:avLst/>
          </a:prstGeom>
          <a:noFill/>
          <a:ln>
            <a:noFill/>
          </a:ln>
        </p:spPr>
        <p:txBody>
          <a:bodyPr anchorCtr="0" anchor="t" bIns="91425" lIns="91425" spcFirstLastPara="1" rIns="91425" wrap="square" tIns="91425">
            <a:spAutoFit/>
          </a:bodyPr>
          <a:lstStyle/>
          <a:p>
            <a:pPr indent="0" lvl="0" marL="0" rtl="0" algn="ctr">
              <a:lnSpc>
                <a:spcPct val="100000"/>
              </a:lnSpc>
              <a:spcBef>
                <a:spcPts val="0"/>
              </a:spcBef>
              <a:spcAft>
                <a:spcPts val="1000"/>
              </a:spcAft>
              <a:buNone/>
            </a:pPr>
            <a:r>
              <a:rPr lang="en" sz="3900">
                <a:solidFill>
                  <a:schemeClr val="dk1"/>
                </a:solidFill>
                <a:latin typeface="Montserrat ExtraBold"/>
                <a:ea typeface="Montserrat ExtraBold"/>
                <a:cs typeface="Montserrat ExtraBold"/>
                <a:sym typeface="Montserrat ExtraBold"/>
              </a:rPr>
              <a:t>Anniversary Updates and Continued Engagement</a:t>
            </a:r>
            <a:endParaRPr sz="3900">
              <a:solidFill>
                <a:schemeClr val="dk1"/>
              </a:solidFill>
              <a:latin typeface="Montserrat ExtraBold"/>
              <a:ea typeface="Montserrat ExtraBold"/>
              <a:cs typeface="Montserrat ExtraBold"/>
              <a:sym typeface="Montserrat ExtraBold"/>
            </a:endParaRPr>
          </a:p>
        </p:txBody>
      </p:sp>
      <p:pic>
        <p:nvPicPr>
          <p:cNvPr id="474" name="Google Shape;474;p50"/>
          <p:cNvPicPr preferRelativeResize="0"/>
          <p:nvPr/>
        </p:nvPicPr>
        <p:blipFill>
          <a:blip r:embed="rId4">
            <a:alphaModFix/>
          </a:blip>
          <a:stretch>
            <a:fillRect/>
          </a:stretch>
        </p:blipFill>
        <p:spPr>
          <a:xfrm rot="-3239496">
            <a:off x="5972710" y="2712160"/>
            <a:ext cx="5197286" cy="400838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78" name="Shape 478"/>
        <p:cNvGrpSpPr/>
        <p:nvPr/>
      </p:nvGrpSpPr>
      <p:grpSpPr>
        <a:xfrm>
          <a:off x="0" y="0"/>
          <a:ext cx="0" cy="0"/>
          <a:chOff x="0" y="0"/>
          <a:chExt cx="0" cy="0"/>
        </a:xfrm>
      </p:grpSpPr>
      <p:pic>
        <p:nvPicPr>
          <p:cNvPr id="479" name="Google Shape;479;p51"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sp>
        <p:nvSpPr>
          <p:cNvPr id="480" name="Google Shape;480;p51"/>
          <p:cNvSpPr txBox="1"/>
          <p:nvPr>
            <p:ph idx="1" type="subTitle"/>
          </p:nvPr>
        </p:nvSpPr>
        <p:spPr>
          <a:xfrm>
            <a:off x="35400" y="1464950"/>
            <a:ext cx="90732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4800">
                <a:solidFill>
                  <a:srgbClr val="FAFAFA"/>
                </a:solidFill>
                <a:latin typeface="Montserrat ExtraBold"/>
                <a:ea typeface="Montserrat ExtraBold"/>
                <a:cs typeface="Montserrat ExtraBold"/>
                <a:sym typeface="Montserrat ExtraBold"/>
              </a:rPr>
              <a:t>Reach out quarterly</a:t>
            </a:r>
            <a:endParaRPr sz="4800">
              <a:solidFill>
                <a:srgbClr val="FAFAFA"/>
              </a:solidFill>
              <a:latin typeface="Montserrat ExtraBold"/>
              <a:ea typeface="Montserrat ExtraBold"/>
              <a:cs typeface="Montserrat ExtraBold"/>
              <a:sym typeface="Montserrat ExtraBold"/>
            </a:endParaRPr>
          </a:p>
        </p:txBody>
      </p:sp>
      <p:pic>
        <p:nvPicPr>
          <p:cNvPr descr="data wave white" id="481" name="Google Shape;481;p51"/>
          <p:cNvPicPr preferRelativeResize="0"/>
          <p:nvPr/>
        </p:nvPicPr>
        <p:blipFill>
          <a:blip r:embed="rId4">
            <a:alphaModFix/>
          </a:blip>
          <a:stretch>
            <a:fillRect/>
          </a:stretch>
        </p:blipFill>
        <p:spPr>
          <a:xfrm rot="-2113276">
            <a:off x="6936199" y="2951525"/>
            <a:ext cx="3058500" cy="3058500"/>
          </a:xfrm>
          <a:prstGeom prst="rect">
            <a:avLst/>
          </a:prstGeom>
          <a:noFill/>
          <a:ln>
            <a:noFill/>
          </a:ln>
        </p:spPr>
      </p:pic>
      <p:sp>
        <p:nvSpPr>
          <p:cNvPr id="482" name="Google Shape;482;p51"/>
          <p:cNvSpPr txBox="1"/>
          <p:nvPr/>
        </p:nvSpPr>
        <p:spPr>
          <a:xfrm rot="551769">
            <a:off x="2022699" y="2970726"/>
            <a:ext cx="2898353" cy="129159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4200">
                <a:solidFill>
                  <a:schemeClr val="lt1"/>
                </a:solidFill>
                <a:latin typeface="Pacifico"/>
                <a:ea typeface="Pacifico"/>
                <a:cs typeface="Pacifico"/>
                <a:sym typeface="Pacifico"/>
              </a:rPr>
              <a:t>Phone calls with Irma</a:t>
            </a:r>
            <a:endParaRPr sz="4200">
              <a:solidFill>
                <a:schemeClr val="lt1"/>
              </a:solidFill>
              <a:latin typeface="Pacifico"/>
              <a:ea typeface="Pacifico"/>
              <a:cs typeface="Pacifico"/>
              <a:sym typeface="Pacific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pic>
        <p:nvPicPr>
          <p:cNvPr id="487" name="Google Shape;487;p52"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488" name="Google Shape;488;p52"/>
          <p:cNvSpPr/>
          <p:nvPr/>
        </p:nvSpPr>
        <p:spPr>
          <a:xfrm>
            <a:off x="-125250" y="-69850"/>
            <a:ext cx="9394500" cy="12561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rgbClr val="301900"/>
              </a:highlight>
            </a:endParaRPr>
          </a:p>
        </p:txBody>
      </p:sp>
      <p:sp>
        <p:nvSpPr>
          <p:cNvPr id="489" name="Google Shape;489;p52"/>
          <p:cNvSpPr txBox="1"/>
          <p:nvPr/>
        </p:nvSpPr>
        <p:spPr>
          <a:xfrm>
            <a:off x="1275950" y="46975"/>
            <a:ext cx="6946500" cy="7869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lang="en" sz="4800">
                <a:solidFill>
                  <a:srgbClr val="FAFAFA"/>
                </a:solidFill>
                <a:latin typeface="Montserrat ExtraBold"/>
                <a:ea typeface="Montserrat ExtraBold"/>
                <a:cs typeface="Montserrat ExtraBold"/>
                <a:sym typeface="Montserrat ExtraBold"/>
              </a:rPr>
              <a:t>Breakout Session</a:t>
            </a:r>
            <a:endParaRPr sz="4800">
              <a:solidFill>
                <a:srgbClr val="FAFAFA"/>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None/>
            </a:pPr>
            <a:r>
              <a:rPr lang="en" sz="3100">
                <a:solidFill>
                  <a:srgbClr val="FAFAFA"/>
                </a:solidFill>
                <a:latin typeface="Montserrat"/>
                <a:ea typeface="Montserrat"/>
                <a:cs typeface="Montserrat"/>
                <a:sym typeface="Montserrat"/>
              </a:rPr>
              <a:t>Putting it all into practice</a:t>
            </a:r>
            <a:endParaRPr sz="3100">
              <a:solidFill>
                <a:srgbClr val="FAFAFA"/>
              </a:solidFill>
              <a:latin typeface="Montserrat"/>
              <a:ea typeface="Montserrat"/>
              <a:cs typeface="Montserrat"/>
              <a:sym typeface="Montserrat"/>
            </a:endParaRPr>
          </a:p>
          <a:p>
            <a:pPr indent="0" lvl="0" marL="0" rtl="0" algn="l">
              <a:spcBef>
                <a:spcPts val="0"/>
              </a:spcBef>
              <a:spcAft>
                <a:spcPts val="0"/>
              </a:spcAft>
              <a:buNone/>
            </a:pPr>
            <a:r>
              <a:t/>
            </a:r>
            <a:endParaRPr sz="1800">
              <a:solidFill>
                <a:schemeClr val="dk2"/>
              </a:solidFill>
            </a:endParaRPr>
          </a:p>
        </p:txBody>
      </p:sp>
      <p:sp>
        <p:nvSpPr>
          <p:cNvPr id="490" name="Google Shape;490;p52"/>
          <p:cNvSpPr txBox="1"/>
          <p:nvPr/>
        </p:nvSpPr>
        <p:spPr>
          <a:xfrm>
            <a:off x="808350" y="1710650"/>
            <a:ext cx="7527300" cy="245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b="1" lang="en" sz="5180">
                <a:solidFill>
                  <a:schemeClr val="dk1"/>
                </a:solidFill>
                <a:latin typeface="Montserrat"/>
                <a:ea typeface="Montserrat"/>
                <a:cs typeface="Montserrat"/>
                <a:sym typeface="Montserrat"/>
              </a:rPr>
              <a:t>1 Donor Call</a:t>
            </a:r>
            <a:endParaRPr b="1" sz="5180">
              <a:solidFill>
                <a:schemeClr val="dk1"/>
              </a:solidFill>
              <a:latin typeface="Montserrat"/>
              <a:ea typeface="Montserrat"/>
              <a:cs typeface="Montserrat"/>
              <a:sym typeface="Montserrat"/>
            </a:endParaRPr>
          </a:p>
          <a:p>
            <a:pPr indent="0" lvl="0" marL="0" rtl="0" algn="ctr">
              <a:spcBef>
                <a:spcPts val="0"/>
              </a:spcBef>
              <a:spcAft>
                <a:spcPts val="0"/>
              </a:spcAft>
              <a:buNone/>
            </a:pPr>
            <a:r>
              <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b="1" lang="en" sz="2080" u="sng">
                <a:solidFill>
                  <a:schemeClr val="dk1"/>
                </a:solidFill>
                <a:latin typeface="Montserrat"/>
                <a:ea typeface="Montserrat"/>
                <a:cs typeface="Montserrat"/>
                <a:sym typeface="Montserrat"/>
              </a:rPr>
              <a:t>PHONE CALL IS A PRIORITY</a:t>
            </a:r>
            <a:endParaRPr b="1" sz="2080" u="sng">
              <a:solidFill>
                <a:schemeClr val="dk1"/>
              </a:solidFill>
              <a:latin typeface="Montserrat"/>
              <a:ea typeface="Montserrat"/>
              <a:cs typeface="Montserrat"/>
              <a:sym typeface="Montserrat"/>
            </a:endParaRPr>
          </a:p>
          <a:p>
            <a:pPr indent="0" lvl="0" marL="0" rtl="0" algn="ctr">
              <a:spcBef>
                <a:spcPts val="0"/>
              </a:spcBef>
              <a:spcAft>
                <a:spcPts val="0"/>
              </a:spcAft>
              <a:buNone/>
            </a:pPr>
            <a:r>
              <a:t/>
            </a:r>
            <a:endParaRPr sz="208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2080">
                <a:solidFill>
                  <a:schemeClr val="dk1"/>
                </a:solidFill>
                <a:latin typeface="Montserrat Medium"/>
                <a:ea typeface="Montserrat Medium"/>
                <a:cs typeface="Montserrat Medium"/>
                <a:sym typeface="Montserrat Medium"/>
              </a:rPr>
              <a:t>Why are we doing this?</a:t>
            </a:r>
            <a:endParaRPr sz="2080">
              <a:solidFill>
                <a:schemeClr val="dk1"/>
              </a:solidFill>
              <a:latin typeface="Montserrat Medium"/>
              <a:ea typeface="Montserrat Medium"/>
              <a:cs typeface="Montserrat Medium"/>
              <a:sym typeface="Montserrat Medium"/>
            </a:endParaRPr>
          </a:p>
        </p:txBody>
      </p:sp>
      <p:sp>
        <p:nvSpPr>
          <p:cNvPr id="491" name="Google Shape;491;p52"/>
          <p:cNvSpPr txBox="1"/>
          <p:nvPr/>
        </p:nvSpPr>
        <p:spPr>
          <a:xfrm rot="-571110">
            <a:off x="2385345" y="3730803"/>
            <a:ext cx="4727690" cy="919566"/>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4200">
              <a:solidFill>
                <a:schemeClr val="dk1"/>
              </a:solidFill>
              <a:latin typeface="Pacifico"/>
              <a:ea typeface="Pacifico"/>
              <a:cs typeface="Pacifico"/>
              <a:sym typeface="Pacific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7"/>
          <p:cNvSpPr txBox="1"/>
          <p:nvPr>
            <p:ph idx="1" type="subTitle"/>
          </p:nvPr>
        </p:nvSpPr>
        <p:spPr>
          <a:xfrm>
            <a:off x="585875" y="519875"/>
            <a:ext cx="2643000" cy="6237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en" sz="2080">
                <a:solidFill>
                  <a:schemeClr val="dk1"/>
                </a:solidFill>
                <a:latin typeface="Montserrat Medium"/>
                <a:ea typeface="Montserrat Medium"/>
                <a:cs typeface="Montserrat Medium"/>
                <a:sym typeface="Montserrat Medium"/>
              </a:rPr>
              <a:t>Catholic Gentleman</a:t>
            </a:r>
            <a:endParaRPr sz="1780">
              <a:solidFill>
                <a:schemeClr val="dk1"/>
              </a:solidFill>
              <a:latin typeface="Montserrat Medium"/>
              <a:ea typeface="Montserrat Medium"/>
              <a:cs typeface="Montserrat Medium"/>
              <a:sym typeface="Montserrat Medium"/>
            </a:endParaRPr>
          </a:p>
        </p:txBody>
      </p:sp>
      <p:pic>
        <p:nvPicPr>
          <p:cNvPr id="102" name="Google Shape;102;p17"/>
          <p:cNvPicPr preferRelativeResize="0"/>
          <p:nvPr/>
        </p:nvPicPr>
        <p:blipFill rotWithShape="1">
          <a:blip r:embed="rId3">
            <a:alphaModFix/>
          </a:blip>
          <a:srcRect b="0" l="0" r="0" t="0"/>
          <a:stretch/>
        </p:blipFill>
        <p:spPr>
          <a:xfrm rot="8681615">
            <a:off x="-2563840" y="-787216"/>
            <a:ext cx="5197286" cy="4008380"/>
          </a:xfrm>
          <a:prstGeom prst="rect">
            <a:avLst/>
          </a:prstGeom>
          <a:noFill/>
          <a:ln>
            <a:noFill/>
          </a:ln>
        </p:spPr>
      </p:pic>
      <p:pic>
        <p:nvPicPr>
          <p:cNvPr id="103" name="Google Shape;103;p17"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sp>
        <p:nvSpPr>
          <p:cNvPr id="104" name="Google Shape;104;p17"/>
          <p:cNvSpPr/>
          <p:nvPr/>
        </p:nvSpPr>
        <p:spPr>
          <a:xfrm>
            <a:off x="6736550" y="178625"/>
            <a:ext cx="2107500" cy="4786200"/>
          </a:xfrm>
          <a:prstGeom prst="rect">
            <a:avLst/>
          </a:prstGeom>
          <a:solidFill>
            <a:srgbClr val="CCCCCC"/>
          </a:solidFill>
          <a:ln cap="flat" cmpd="sng" w="9525">
            <a:solidFill>
              <a:srgbClr val="FAFAF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5" name="Google Shape;105;p17"/>
          <p:cNvPicPr preferRelativeResize="0"/>
          <p:nvPr/>
        </p:nvPicPr>
        <p:blipFill>
          <a:blip r:embed="rId5">
            <a:alphaModFix/>
          </a:blip>
          <a:stretch>
            <a:fillRect/>
          </a:stretch>
        </p:blipFill>
        <p:spPr>
          <a:xfrm>
            <a:off x="4571998" y="362750"/>
            <a:ext cx="3313500" cy="4418100"/>
          </a:xfrm>
          <a:prstGeom prst="roundRect">
            <a:avLst>
              <a:gd fmla="val 16667" name="adj"/>
            </a:avLst>
          </a:prstGeom>
          <a:noFill/>
          <a:ln>
            <a:noFill/>
          </a:ln>
          <a:effectLst>
            <a:outerShdw blurRad="57150" rotWithShape="0" algn="bl" dir="5400000" dist="19050">
              <a:srgbClr val="000000">
                <a:alpha val="50000"/>
              </a:srgbClr>
            </a:outerShdw>
          </a:effectLst>
        </p:spPr>
      </p:pic>
      <p:sp>
        <p:nvSpPr>
          <p:cNvPr id="106" name="Google Shape;106;p17"/>
          <p:cNvSpPr txBox="1"/>
          <p:nvPr>
            <p:ph idx="1" type="subTitle"/>
          </p:nvPr>
        </p:nvSpPr>
        <p:spPr>
          <a:xfrm>
            <a:off x="2000325" y="1374750"/>
            <a:ext cx="1931100" cy="6237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en" sz="2080">
                <a:solidFill>
                  <a:schemeClr val="dk1"/>
                </a:solidFill>
                <a:latin typeface="Montserrat Medium"/>
                <a:ea typeface="Montserrat Medium"/>
                <a:cs typeface="Montserrat Medium"/>
                <a:sym typeface="Montserrat Medium"/>
              </a:rPr>
              <a:t>Family Man</a:t>
            </a:r>
            <a:endParaRPr sz="1780">
              <a:solidFill>
                <a:schemeClr val="dk1"/>
              </a:solidFill>
              <a:latin typeface="Montserrat Medium"/>
              <a:ea typeface="Montserrat Medium"/>
              <a:cs typeface="Montserrat Medium"/>
              <a:sym typeface="Montserrat Medium"/>
            </a:endParaRPr>
          </a:p>
        </p:txBody>
      </p:sp>
      <p:sp>
        <p:nvSpPr>
          <p:cNvPr id="107" name="Google Shape;107;p17"/>
          <p:cNvSpPr txBox="1"/>
          <p:nvPr>
            <p:ph idx="1" type="subTitle"/>
          </p:nvPr>
        </p:nvSpPr>
        <p:spPr>
          <a:xfrm>
            <a:off x="652550" y="2051025"/>
            <a:ext cx="2107500" cy="6237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en" sz="2080">
                <a:solidFill>
                  <a:schemeClr val="dk1"/>
                </a:solidFill>
                <a:latin typeface="Montserrat Medium"/>
                <a:ea typeface="Montserrat Medium"/>
                <a:cs typeface="Montserrat Medium"/>
                <a:sym typeface="Montserrat Medium"/>
              </a:rPr>
              <a:t>Manning, ND</a:t>
            </a:r>
            <a:endParaRPr sz="1780">
              <a:solidFill>
                <a:schemeClr val="dk1"/>
              </a:solidFill>
              <a:latin typeface="Montserrat Medium"/>
              <a:ea typeface="Montserrat Medium"/>
              <a:cs typeface="Montserrat Medium"/>
              <a:sym typeface="Montserrat Medium"/>
            </a:endParaRPr>
          </a:p>
        </p:txBody>
      </p:sp>
      <p:sp>
        <p:nvSpPr>
          <p:cNvPr id="108" name="Google Shape;108;p17"/>
          <p:cNvSpPr txBox="1"/>
          <p:nvPr>
            <p:ph idx="1" type="subTitle"/>
          </p:nvPr>
        </p:nvSpPr>
        <p:spPr>
          <a:xfrm>
            <a:off x="2328950" y="2674725"/>
            <a:ext cx="2107500" cy="6237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en" sz="2080">
                <a:solidFill>
                  <a:schemeClr val="dk1"/>
                </a:solidFill>
                <a:latin typeface="Montserrat Medium"/>
                <a:ea typeface="Montserrat Medium"/>
                <a:cs typeface="Montserrat Medium"/>
                <a:sym typeface="Montserrat Medium"/>
              </a:rPr>
              <a:t>NDSU Alumni</a:t>
            </a:r>
            <a:endParaRPr sz="1780">
              <a:solidFill>
                <a:schemeClr val="dk1"/>
              </a:solidFill>
              <a:latin typeface="Montserrat Medium"/>
              <a:ea typeface="Montserrat Medium"/>
              <a:cs typeface="Montserrat Medium"/>
              <a:sym typeface="Montserrat Medium"/>
            </a:endParaRPr>
          </a:p>
        </p:txBody>
      </p:sp>
      <p:sp>
        <p:nvSpPr>
          <p:cNvPr id="109" name="Google Shape;109;p17"/>
          <p:cNvSpPr txBox="1"/>
          <p:nvPr>
            <p:ph idx="1" type="subTitle"/>
          </p:nvPr>
        </p:nvSpPr>
        <p:spPr>
          <a:xfrm>
            <a:off x="384575" y="3298425"/>
            <a:ext cx="3045600" cy="6237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en" sz="2080">
                <a:solidFill>
                  <a:schemeClr val="dk1"/>
                </a:solidFill>
                <a:latin typeface="Montserrat Medium"/>
                <a:ea typeface="Montserrat Medium"/>
                <a:cs typeface="Montserrat Medium"/>
                <a:sym typeface="Montserrat Medium"/>
              </a:rPr>
              <a:t>Licensed Nursing Home Administrator</a:t>
            </a:r>
            <a:endParaRPr sz="1780">
              <a:solidFill>
                <a:schemeClr val="dk1"/>
              </a:solidFill>
              <a:latin typeface="Montserrat Medium"/>
              <a:ea typeface="Montserrat Medium"/>
              <a:cs typeface="Montserrat Medium"/>
              <a:sym typeface="Montserrat Medium"/>
            </a:endParaRPr>
          </a:p>
        </p:txBody>
      </p:sp>
      <p:sp>
        <p:nvSpPr>
          <p:cNvPr id="110" name="Google Shape;110;p17"/>
          <p:cNvSpPr txBox="1"/>
          <p:nvPr>
            <p:ph idx="1" type="subTitle"/>
          </p:nvPr>
        </p:nvSpPr>
        <p:spPr>
          <a:xfrm>
            <a:off x="2417150" y="4157150"/>
            <a:ext cx="1931100" cy="6237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935"/>
              <a:buNone/>
            </a:pPr>
            <a:r>
              <a:rPr lang="en" sz="2080">
                <a:solidFill>
                  <a:schemeClr val="dk1"/>
                </a:solidFill>
                <a:latin typeface="Montserrat Medium"/>
                <a:ea typeface="Montserrat Medium"/>
                <a:cs typeface="Montserrat Medium"/>
                <a:sym typeface="Montserrat Medium"/>
              </a:rPr>
              <a:t>Major Gifts Fundraiser</a:t>
            </a:r>
            <a:endParaRPr sz="1780">
              <a:solidFill>
                <a:schemeClr val="dk1"/>
              </a:solidFill>
              <a:latin typeface="Montserrat Medium"/>
              <a:ea typeface="Montserrat Medium"/>
              <a:cs typeface="Montserrat Medium"/>
              <a:sym typeface="Montserrat Medium"/>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53"/>
          <p:cNvSpPr txBox="1"/>
          <p:nvPr>
            <p:ph idx="1" type="subTitle"/>
          </p:nvPr>
        </p:nvSpPr>
        <p:spPr>
          <a:xfrm>
            <a:off x="1814700" y="607825"/>
            <a:ext cx="55146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Key Takeaways</a:t>
            </a:r>
            <a:endParaRPr sz="3980">
              <a:solidFill>
                <a:schemeClr val="dk1"/>
              </a:solidFill>
              <a:latin typeface="Montserrat ExtraBold"/>
              <a:ea typeface="Montserrat ExtraBold"/>
              <a:cs typeface="Montserrat ExtraBold"/>
              <a:sym typeface="Montserrat ExtraBold"/>
            </a:endParaRPr>
          </a:p>
        </p:txBody>
      </p:sp>
      <p:pic>
        <p:nvPicPr>
          <p:cNvPr id="497" name="Google Shape;497;p53"/>
          <p:cNvPicPr preferRelativeResize="0"/>
          <p:nvPr/>
        </p:nvPicPr>
        <p:blipFill>
          <a:blip r:embed="rId3">
            <a:alphaModFix/>
          </a:blip>
          <a:stretch>
            <a:fillRect/>
          </a:stretch>
        </p:blipFill>
        <p:spPr>
          <a:xfrm rot="8681615">
            <a:off x="-2417215" y="-2036091"/>
            <a:ext cx="5197286" cy="4008380"/>
          </a:xfrm>
          <a:prstGeom prst="rect">
            <a:avLst/>
          </a:prstGeom>
          <a:noFill/>
          <a:ln>
            <a:noFill/>
          </a:ln>
        </p:spPr>
      </p:pic>
      <p:pic>
        <p:nvPicPr>
          <p:cNvPr id="498" name="Google Shape;498;p53" title="2024-logo-valuable-visits_vv-logo-vertical-black.png"/>
          <p:cNvPicPr preferRelativeResize="0"/>
          <p:nvPr/>
        </p:nvPicPr>
        <p:blipFill>
          <a:blip r:embed="rId4">
            <a:alphaModFix/>
          </a:blip>
          <a:stretch>
            <a:fillRect/>
          </a:stretch>
        </p:blipFill>
        <p:spPr>
          <a:xfrm>
            <a:off x="99325" y="4651149"/>
            <a:ext cx="867549" cy="456025"/>
          </a:xfrm>
          <a:prstGeom prst="rect">
            <a:avLst/>
          </a:prstGeom>
          <a:noFill/>
          <a:ln>
            <a:noFill/>
          </a:ln>
        </p:spPr>
      </p:pic>
      <p:sp>
        <p:nvSpPr>
          <p:cNvPr id="499" name="Google Shape;499;p53"/>
          <p:cNvSpPr/>
          <p:nvPr/>
        </p:nvSpPr>
        <p:spPr>
          <a:xfrm>
            <a:off x="2052325" y="1680975"/>
            <a:ext cx="788700" cy="29469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0" name="Google Shape;500;p53"/>
          <p:cNvSpPr txBox="1"/>
          <p:nvPr>
            <p:ph idx="1" type="subTitle"/>
          </p:nvPr>
        </p:nvSpPr>
        <p:spPr>
          <a:xfrm>
            <a:off x="2900200" y="1757575"/>
            <a:ext cx="4326600" cy="4023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Donor pools and quality research </a:t>
            </a:r>
            <a:endParaRPr sz="1900">
              <a:solidFill>
                <a:schemeClr val="dk1"/>
              </a:solidFill>
              <a:latin typeface="Montserrat"/>
              <a:ea typeface="Montserrat"/>
              <a:cs typeface="Montserrat"/>
              <a:sym typeface="Montserrat"/>
            </a:endParaRPr>
          </a:p>
        </p:txBody>
      </p:sp>
      <p:sp>
        <p:nvSpPr>
          <p:cNvPr id="501" name="Google Shape;501;p53"/>
          <p:cNvSpPr txBox="1"/>
          <p:nvPr/>
        </p:nvSpPr>
        <p:spPr>
          <a:xfrm>
            <a:off x="2170675" y="1687075"/>
            <a:ext cx="5520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01</a:t>
            </a:r>
            <a:endParaRPr sz="2600">
              <a:solidFill>
                <a:schemeClr val="dk2"/>
              </a:solidFill>
              <a:latin typeface="Montserrat ExtraBold"/>
              <a:ea typeface="Montserrat ExtraBold"/>
              <a:cs typeface="Montserrat ExtraBold"/>
              <a:sym typeface="Montserrat ExtraBold"/>
            </a:endParaRPr>
          </a:p>
        </p:txBody>
      </p:sp>
      <p:sp>
        <p:nvSpPr>
          <p:cNvPr id="502" name="Google Shape;502;p53"/>
          <p:cNvSpPr txBox="1"/>
          <p:nvPr>
            <p:ph idx="1" type="subTitle"/>
          </p:nvPr>
        </p:nvSpPr>
        <p:spPr>
          <a:xfrm>
            <a:off x="2900200" y="2282475"/>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When scheduling visits use a script</a:t>
            </a:r>
            <a:endParaRPr sz="1900">
              <a:solidFill>
                <a:schemeClr val="dk1"/>
              </a:solidFill>
              <a:latin typeface="Montserrat"/>
              <a:ea typeface="Montserrat"/>
              <a:cs typeface="Montserrat"/>
              <a:sym typeface="Montserrat"/>
            </a:endParaRPr>
          </a:p>
        </p:txBody>
      </p:sp>
      <p:sp>
        <p:nvSpPr>
          <p:cNvPr id="503" name="Google Shape;503;p53"/>
          <p:cNvSpPr txBox="1"/>
          <p:nvPr/>
        </p:nvSpPr>
        <p:spPr>
          <a:xfrm>
            <a:off x="2170675" y="2164275"/>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02</a:t>
            </a:r>
            <a:endParaRPr sz="2600">
              <a:solidFill>
                <a:schemeClr val="dk2"/>
              </a:solidFill>
              <a:latin typeface="Montserrat ExtraBold"/>
              <a:ea typeface="Montserrat ExtraBold"/>
              <a:cs typeface="Montserrat ExtraBold"/>
              <a:sym typeface="Montserrat ExtraBold"/>
            </a:endParaRPr>
          </a:p>
        </p:txBody>
      </p:sp>
      <p:sp>
        <p:nvSpPr>
          <p:cNvPr id="504" name="Google Shape;504;p53"/>
          <p:cNvSpPr txBox="1"/>
          <p:nvPr>
            <p:ph idx="1" type="subTitle"/>
          </p:nvPr>
        </p:nvSpPr>
        <p:spPr>
          <a:xfrm>
            <a:off x="2900200" y="2753975"/>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Use personalized communication and experiences</a:t>
            </a:r>
            <a:endParaRPr sz="1900">
              <a:solidFill>
                <a:schemeClr val="dk1"/>
              </a:solidFill>
              <a:latin typeface="Montserrat"/>
              <a:ea typeface="Montserrat"/>
              <a:cs typeface="Montserrat"/>
              <a:sym typeface="Montserrat"/>
            </a:endParaRPr>
          </a:p>
        </p:txBody>
      </p:sp>
      <p:sp>
        <p:nvSpPr>
          <p:cNvPr id="505" name="Google Shape;505;p53"/>
          <p:cNvSpPr txBox="1"/>
          <p:nvPr/>
        </p:nvSpPr>
        <p:spPr>
          <a:xfrm>
            <a:off x="2170675" y="2635775"/>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03</a:t>
            </a:r>
            <a:endParaRPr sz="2600">
              <a:solidFill>
                <a:schemeClr val="dk2"/>
              </a:solidFill>
              <a:latin typeface="Montserrat ExtraBold"/>
              <a:ea typeface="Montserrat ExtraBold"/>
              <a:cs typeface="Montserrat ExtraBold"/>
              <a:sym typeface="Montserrat ExtraBold"/>
            </a:endParaRPr>
          </a:p>
        </p:txBody>
      </p:sp>
      <p:sp>
        <p:nvSpPr>
          <p:cNvPr id="506" name="Google Shape;506;p53"/>
          <p:cNvSpPr txBox="1"/>
          <p:nvPr>
            <p:ph idx="1" type="subTitle"/>
          </p:nvPr>
        </p:nvSpPr>
        <p:spPr>
          <a:xfrm>
            <a:off x="2900200" y="3233150"/>
            <a:ext cx="5326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Always ask for specific a number, never a range</a:t>
            </a:r>
            <a:endParaRPr sz="1900">
              <a:solidFill>
                <a:schemeClr val="dk1"/>
              </a:solidFill>
              <a:latin typeface="Montserrat"/>
              <a:ea typeface="Montserrat"/>
              <a:cs typeface="Montserrat"/>
              <a:sym typeface="Montserrat"/>
            </a:endParaRPr>
          </a:p>
        </p:txBody>
      </p:sp>
      <p:sp>
        <p:nvSpPr>
          <p:cNvPr id="507" name="Google Shape;507;p53"/>
          <p:cNvSpPr txBox="1"/>
          <p:nvPr/>
        </p:nvSpPr>
        <p:spPr>
          <a:xfrm>
            <a:off x="2170675" y="3114950"/>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04</a:t>
            </a:r>
            <a:endParaRPr sz="2600">
              <a:solidFill>
                <a:schemeClr val="dk2"/>
              </a:solidFill>
              <a:latin typeface="Montserrat ExtraBold"/>
              <a:ea typeface="Montserrat ExtraBold"/>
              <a:cs typeface="Montserrat ExtraBold"/>
              <a:sym typeface="Montserrat ExtraBold"/>
            </a:endParaRPr>
          </a:p>
        </p:txBody>
      </p:sp>
      <p:sp>
        <p:nvSpPr>
          <p:cNvPr id="508" name="Google Shape;508;p53"/>
          <p:cNvSpPr txBox="1"/>
          <p:nvPr>
            <p:ph idx="1" type="subTitle"/>
          </p:nvPr>
        </p:nvSpPr>
        <p:spPr>
          <a:xfrm>
            <a:off x="2900200" y="3696975"/>
            <a:ext cx="56652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Steward your major gift donors on a quarterly basis</a:t>
            </a:r>
            <a:endParaRPr sz="1900">
              <a:solidFill>
                <a:schemeClr val="dk1"/>
              </a:solidFill>
              <a:latin typeface="Montserrat"/>
              <a:ea typeface="Montserrat"/>
              <a:cs typeface="Montserrat"/>
              <a:sym typeface="Montserrat"/>
            </a:endParaRPr>
          </a:p>
        </p:txBody>
      </p:sp>
      <p:sp>
        <p:nvSpPr>
          <p:cNvPr id="509" name="Google Shape;509;p53"/>
          <p:cNvSpPr txBox="1"/>
          <p:nvPr/>
        </p:nvSpPr>
        <p:spPr>
          <a:xfrm>
            <a:off x="2170675" y="3578775"/>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05</a:t>
            </a:r>
            <a:endParaRPr sz="2600">
              <a:solidFill>
                <a:schemeClr val="dk2"/>
              </a:solidFill>
              <a:latin typeface="Montserrat ExtraBold"/>
              <a:ea typeface="Montserrat ExtraBold"/>
              <a:cs typeface="Montserrat ExtraBold"/>
              <a:sym typeface="Montserrat ExtraBold"/>
            </a:endParaRPr>
          </a:p>
        </p:txBody>
      </p:sp>
      <p:sp>
        <p:nvSpPr>
          <p:cNvPr id="510" name="Google Shape;510;p53"/>
          <p:cNvSpPr txBox="1"/>
          <p:nvPr>
            <p:ph idx="1" type="subTitle"/>
          </p:nvPr>
        </p:nvSpPr>
        <p:spPr>
          <a:xfrm>
            <a:off x="2900200" y="4202800"/>
            <a:ext cx="6135000" cy="3069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1000"/>
              </a:spcAft>
              <a:buSzPts val="935"/>
              <a:buNone/>
            </a:pPr>
            <a:r>
              <a:rPr lang="en" sz="1600">
                <a:solidFill>
                  <a:schemeClr val="dk1"/>
                </a:solidFill>
                <a:latin typeface="Montserrat"/>
                <a:ea typeface="Montserrat"/>
                <a:cs typeface="Montserrat"/>
                <a:sym typeface="Montserrat"/>
              </a:rPr>
              <a:t>Be confident, pick up the phone, your mission needs you. </a:t>
            </a:r>
            <a:endParaRPr sz="1900">
              <a:solidFill>
                <a:schemeClr val="dk1"/>
              </a:solidFill>
              <a:latin typeface="Montserrat"/>
              <a:ea typeface="Montserrat"/>
              <a:cs typeface="Montserrat"/>
              <a:sym typeface="Montserrat"/>
            </a:endParaRPr>
          </a:p>
        </p:txBody>
      </p:sp>
      <p:sp>
        <p:nvSpPr>
          <p:cNvPr id="511" name="Google Shape;511;p53"/>
          <p:cNvSpPr txBox="1"/>
          <p:nvPr/>
        </p:nvSpPr>
        <p:spPr>
          <a:xfrm>
            <a:off x="2170675" y="4084600"/>
            <a:ext cx="670500" cy="54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solidFill>
                  <a:schemeClr val="dk2"/>
                </a:solidFill>
                <a:latin typeface="Montserrat ExtraBold"/>
                <a:ea typeface="Montserrat ExtraBold"/>
                <a:cs typeface="Montserrat ExtraBold"/>
                <a:sym typeface="Montserrat ExtraBold"/>
              </a:rPr>
              <a:t>06</a:t>
            </a:r>
            <a:endParaRPr sz="2600">
              <a:solidFill>
                <a:schemeClr val="dk2"/>
              </a:solidFill>
              <a:latin typeface="Montserrat ExtraBold"/>
              <a:ea typeface="Montserrat ExtraBold"/>
              <a:cs typeface="Montserrat ExtraBold"/>
              <a:sym typeface="Montserrat ExtraBo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4"/>
          <p:cNvSpPr/>
          <p:nvPr/>
        </p:nvSpPr>
        <p:spPr>
          <a:xfrm>
            <a:off x="1410625" y="2436275"/>
            <a:ext cx="2233200" cy="21600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517" name="Google Shape;517;p54"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pic>
        <p:nvPicPr>
          <p:cNvPr id="518" name="Google Shape;518;p54"/>
          <p:cNvPicPr preferRelativeResize="0"/>
          <p:nvPr/>
        </p:nvPicPr>
        <p:blipFill>
          <a:blip r:embed="rId4">
            <a:alphaModFix/>
          </a:blip>
          <a:stretch>
            <a:fillRect/>
          </a:stretch>
        </p:blipFill>
        <p:spPr>
          <a:xfrm rot="8681615">
            <a:off x="-1679440" y="-1450416"/>
            <a:ext cx="5197286" cy="4008380"/>
          </a:xfrm>
          <a:prstGeom prst="rect">
            <a:avLst/>
          </a:prstGeom>
          <a:noFill/>
          <a:ln>
            <a:noFill/>
          </a:ln>
        </p:spPr>
      </p:pic>
      <p:pic>
        <p:nvPicPr>
          <p:cNvPr id="519" name="Google Shape;519;p54"/>
          <p:cNvPicPr preferRelativeResize="0"/>
          <p:nvPr/>
        </p:nvPicPr>
        <p:blipFill rotWithShape="1">
          <a:blip r:embed="rId5">
            <a:alphaModFix/>
          </a:blip>
          <a:srcRect b="0" l="0" r="0" t="77540"/>
          <a:stretch/>
        </p:blipFill>
        <p:spPr>
          <a:xfrm>
            <a:off x="6657375" y="2436275"/>
            <a:ext cx="1937151" cy="563973"/>
          </a:xfrm>
          <a:prstGeom prst="rect">
            <a:avLst/>
          </a:prstGeom>
          <a:noFill/>
          <a:ln>
            <a:noFill/>
          </a:ln>
        </p:spPr>
      </p:pic>
      <p:pic>
        <p:nvPicPr>
          <p:cNvPr id="520" name="Google Shape;520;p54"/>
          <p:cNvPicPr preferRelativeResize="0"/>
          <p:nvPr/>
        </p:nvPicPr>
        <p:blipFill>
          <a:blip r:embed="rId6">
            <a:alphaModFix/>
          </a:blip>
          <a:stretch>
            <a:fillRect/>
          </a:stretch>
        </p:blipFill>
        <p:spPr>
          <a:xfrm>
            <a:off x="1595263" y="1598751"/>
            <a:ext cx="1863900" cy="1863900"/>
          </a:xfrm>
          <a:prstGeom prst="ellipse">
            <a:avLst/>
          </a:prstGeom>
          <a:noFill/>
          <a:ln cap="flat" cmpd="sng" w="9525">
            <a:solidFill>
              <a:srgbClr val="000000"/>
            </a:solidFill>
            <a:prstDash val="dot"/>
            <a:round/>
            <a:headEnd len="sm" w="sm" type="none"/>
            <a:tailEnd len="sm" w="sm" type="none"/>
          </a:ln>
        </p:spPr>
      </p:pic>
      <p:sp>
        <p:nvSpPr>
          <p:cNvPr id="521" name="Google Shape;521;p54"/>
          <p:cNvSpPr txBox="1"/>
          <p:nvPr>
            <p:ph idx="1" type="subTitle"/>
          </p:nvPr>
        </p:nvSpPr>
        <p:spPr>
          <a:xfrm>
            <a:off x="1423000" y="413100"/>
            <a:ext cx="3476100" cy="741900"/>
          </a:xfrm>
          <a:prstGeom prst="rect">
            <a:avLst/>
          </a:prstGeom>
          <a:noFill/>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Thank you!</a:t>
            </a:r>
            <a:endParaRPr sz="3980">
              <a:solidFill>
                <a:schemeClr val="dk1"/>
              </a:solidFill>
              <a:latin typeface="Montserrat ExtraBold"/>
              <a:ea typeface="Montserrat ExtraBold"/>
              <a:cs typeface="Montserrat ExtraBold"/>
              <a:sym typeface="Montserrat ExtraBold"/>
            </a:endParaRPr>
          </a:p>
        </p:txBody>
      </p:sp>
      <p:sp>
        <p:nvSpPr>
          <p:cNvPr id="522" name="Google Shape;522;p54"/>
          <p:cNvSpPr txBox="1"/>
          <p:nvPr>
            <p:ph idx="1" type="subTitle"/>
          </p:nvPr>
        </p:nvSpPr>
        <p:spPr>
          <a:xfrm>
            <a:off x="1248725" y="3515625"/>
            <a:ext cx="2529000" cy="623700"/>
          </a:xfrm>
          <a:prstGeom prst="rect">
            <a:avLst/>
          </a:prstGeom>
        </p:spPr>
        <p:txBody>
          <a:bodyPr anchorCtr="0" anchor="t" bIns="91425" lIns="91425" spcFirstLastPara="1" rIns="91425" wrap="square" tIns="91425">
            <a:noAutofit/>
          </a:bodyPr>
          <a:lstStyle/>
          <a:p>
            <a:pPr indent="0" lvl="0" marL="0" rtl="0" algn="ctr">
              <a:lnSpc>
                <a:spcPct val="100000"/>
              </a:lnSpc>
              <a:spcBef>
                <a:spcPts val="1000"/>
              </a:spcBef>
              <a:spcAft>
                <a:spcPts val="0"/>
              </a:spcAft>
              <a:buSzPts val="935"/>
              <a:buNone/>
            </a:pPr>
            <a:r>
              <a:rPr lang="en" sz="1880">
                <a:solidFill>
                  <a:schemeClr val="lt1"/>
                </a:solidFill>
                <a:latin typeface="Montserrat Medium"/>
                <a:ea typeface="Montserrat Medium"/>
                <a:cs typeface="Montserrat Medium"/>
                <a:sym typeface="Montserrat Medium"/>
              </a:rPr>
              <a:t>Jake Kubik</a:t>
            </a:r>
            <a:endParaRPr sz="1880">
              <a:solidFill>
                <a:schemeClr val="lt1"/>
              </a:solidFill>
              <a:latin typeface="Montserrat Medium"/>
              <a:ea typeface="Montserrat Medium"/>
              <a:cs typeface="Montserrat Medium"/>
              <a:sym typeface="Montserrat Medium"/>
            </a:endParaRPr>
          </a:p>
          <a:p>
            <a:pPr indent="0" lvl="0" marL="0" rtl="0" algn="ctr">
              <a:lnSpc>
                <a:spcPct val="100000"/>
              </a:lnSpc>
              <a:spcBef>
                <a:spcPts val="1000"/>
              </a:spcBef>
              <a:spcAft>
                <a:spcPts val="0"/>
              </a:spcAft>
              <a:buSzPts val="935"/>
              <a:buNone/>
            </a:pPr>
            <a:r>
              <a:rPr lang="en" sz="1280">
                <a:solidFill>
                  <a:schemeClr val="lt1"/>
                </a:solidFill>
                <a:latin typeface="Montserrat Medium"/>
                <a:ea typeface="Montserrat Medium"/>
                <a:cs typeface="Montserrat Medium"/>
                <a:sym typeface="Montserrat Medium"/>
              </a:rPr>
              <a:t>Founder</a:t>
            </a:r>
            <a:endParaRPr sz="1280">
              <a:solidFill>
                <a:schemeClr val="lt1"/>
              </a:solidFill>
              <a:latin typeface="Montserrat Medium"/>
              <a:ea typeface="Montserrat Medium"/>
              <a:cs typeface="Montserrat Medium"/>
              <a:sym typeface="Montserrat Medium"/>
            </a:endParaRPr>
          </a:p>
          <a:p>
            <a:pPr indent="0" lvl="0" marL="0" rtl="0" algn="ctr">
              <a:lnSpc>
                <a:spcPct val="100000"/>
              </a:lnSpc>
              <a:spcBef>
                <a:spcPts val="0"/>
              </a:spcBef>
              <a:spcAft>
                <a:spcPts val="0"/>
              </a:spcAft>
              <a:buSzPts val="935"/>
              <a:buNone/>
            </a:pPr>
            <a:r>
              <a:rPr lang="en" sz="1280">
                <a:solidFill>
                  <a:schemeClr val="lt1"/>
                </a:solidFill>
                <a:latin typeface="Montserrat Medium"/>
                <a:ea typeface="Montserrat Medium"/>
                <a:cs typeface="Montserrat Medium"/>
                <a:sym typeface="Montserrat Medium"/>
              </a:rPr>
              <a:t>Major Gifts Coach</a:t>
            </a:r>
            <a:endParaRPr sz="1280">
              <a:solidFill>
                <a:schemeClr val="lt1"/>
              </a:solidFill>
              <a:latin typeface="Montserrat Medium"/>
              <a:ea typeface="Montserrat Medium"/>
              <a:cs typeface="Montserrat Medium"/>
              <a:sym typeface="Montserrat Medium"/>
            </a:endParaRPr>
          </a:p>
        </p:txBody>
      </p:sp>
      <p:sp>
        <p:nvSpPr>
          <p:cNvPr id="523" name="Google Shape;523;p54"/>
          <p:cNvSpPr txBox="1"/>
          <p:nvPr>
            <p:ph idx="1" type="subTitle"/>
          </p:nvPr>
        </p:nvSpPr>
        <p:spPr>
          <a:xfrm>
            <a:off x="3719000" y="3467075"/>
            <a:ext cx="5172900" cy="1187700"/>
          </a:xfrm>
          <a:prstGeom prst="rect">
            <a:avLst/>
          </a:prstGeom>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935"/>
              <a:buNone/>
            </a:pPr>
            <a:r>
              <a:rPr lang="en" sz="1780">
                <a:solidFill>
                  <a:schemeClr val="dk1"/>
                </a:solidFill>
                <a:latin typeface="Montserrat Medium"/>
                <a:ea typeface="Montserrat Medium"/>
                <a:cs typeface="Montserrat Medium"/>
                <a:sym typeface="Montserrat Medium"/>
              </a:rPr>
              <a:t>Email: jake@valuablevisits.com</a:t>
            </a:r>
            <a:endParaRPr sz="1780">
              <a:solidFill>
                <a:schemeClr val="dk1"/>
              </a:solidFill>
              <a:latin typeface="Montserrat Medium"/>
              <a:ea typeface="Montserrat Medium"/>
              <a:cs typeface="Montserrat Medium"/>
              <a:sym typeface="Montserrat Medium"/>
            </a:endParaRPr>
          </a:p>
          <a:p>
            <a:pPr indent="0" lvl="0" marL="0" rtl="0" algn="l">
              <a:lnSpc>
                <a:spcPct val="100000"/>
              </a:lnSpc>
              <a:spcBef>
                <a:spcPts val="1000"/>
              </a:spcBef>
              <a:spcAft>
                <a:spcPts val="0"/>
              </a:spcAft>
              <a:buSzPts val="935"/>
              <a:buNone/>
            </a:pPr>
            <a:r>
              <a:rPr lang="en" sz="1780">
                <a:solidFill>
                  <a:schemeClr val="dk1"/>
                </a:solidFill>
                <a:latin typeface="Montserrat Medium"/>
                <a:ea typeface="Montserrat Medium"/>
                <a:cs typeface="Montserrat Medium"/>
                <a:sym typeface="Montserrat Medium"/>
              </a:rPr>
              <a:t>Cell: 701-202-9473</a:t>
            </a:r>
            <a:endParaRPr sz="1780">
              <a:solidFill>
                <a:schemeClr val="dk1"/>
              </a:solidFill>
              <a:latin typeface="Montserrat Medium"/>
              <a:ea typeface="Montserrat Medium"/>
              <a:cs typeface="Montserrat Medium"/>
              <a:sym typeface="Montserrat Medium"/>
            </a:endParaRPr>
          </a:p>
          <a:p>
            <a:pPr indent="0" lvl="0" marL="0" rtl="0" algn="l">
              <a:lnSpc>
                <a:spcPct val="100000"/>
              </a:lnSpc>
              <a:spcBef>
                <a:spcPts val="1000"/>
              </a:spcBef>
              <a:spcAft>
                <a:spcPts val="0"/>
              </a:spcAft>
              <a:buSzPts val="935"/>
              <a:buNone/>
            </a:pPr>
            <a:r>
              <a:rPr lang="en" sz="1780">
                <a:solidFill>
                  <a:schemeClr val="dk1"/>
                </a:solidFill>
                <a:latin typeface="Montserrat Medium"/>
                <a:ea typeface="Montserrat Medium"/>
                <a:cs typeface="Montserrat Medium"/>
                <a:sym typeface="Montserrat Medium"/>
              </a:rPr>
              <a:t>Follow me on LinkedIn! </a:t>
            </a:r>
            <a:endParaRPr sz="1780">
              <a:solidFill>
                <a:schemeClr val="dk1"/>
              </a:solidFill>
              <a:latin typeface="Montserrat Medium"/>
              <a:ea typeface="Montserrat Medium"/>
              <a:cs typeface="Montserrat Medium"/>
              <a:sym typeface="Montserrat Medium"/>
            </a:endParaRPr>
          </a:p>
          <a:p>
            <a:pPr indent="0" lvl="0" marL="0" rtl="0" algn="l">
              <a:lnSpc>
                <a:spcPct val="100000"/>
              </a:lnSpc>
              <a:spcBef>
                <a:spcPts val="1000"/>
              </a:spcBef>
              <a:spcAft>
                <a:spcPts val="0"/>
              </a:spcAft>
              <a:buSzPts val="935"/>
              <a:buNone/>
            </a:pPr>
            <a:r>
              <a:t/>
            </a:r>
            <a:endParaRPr sz="1280">
              <a:solidFill>
                <a:schemeClr val="dk1"/>
              </a:solidFill>
              <a:latin typeface="Montserrat Medium"/>
              <a:ea typeface="Montserrat Medium"/>
              <a:cs typeface="Montserrat Medium"/>
              <a:sym typeface="Montserrat Medium"/>
            </a:endParaRPr>
          </a:p>
        </p:txBody>
      </p:sp>
      <p:pic>
        <p:nvPicPr>
          <p:cNvPr id="524" name="Google Shape;524;p54"/>
          <p:cNvPicPr preferRelativeResize="0"/>
          <p:nvPr/>
        </p:nvPicPr>
        <p:blipFill>
          <a:blip r:embed="rId7">
            <a:alphaModFix/>
          </a:blip>
          <a:stretch>
            <a:fillRect/>
          </a:stretch>
        </p:blipFill>
        <p:spPr>
          <a:xfrm>
            <a:off x="6622315" y="413100"/>
            <a:ext cx="2007275" cy="2007275"/>
          </a:xfrm>
          <a:prstGeom prst="rect">
            <a:avLst/>
          </a:prstGeom>
          <a:noFill/>
          <a:ln>
            <a:noFill/>
          </a:ln>
        </p:spPr>
      </p:pic>
      <p:sp>
        <p:nvSpPr>
          <p:cNvPr id="525" name="Google Shape;525;p54"/>
          <p:cNvSpPr txBox="1"/>
          <p:nvPr/>
        </p:nvSpPr>
        <p:spPr>
          <a:xfrm>
            <a:off x="3405250" y="1350200"/>
            <a:ext cx="3000000" cy="458700"/>
          </a:xfrm>
          <a:prstGeom prst="rect">
            <a:avLst/>
          </a:prstGeom>
          <a:noFill/>
          <a:ln>
            <a:noFill/>
          </a:ln>
        </p:spPr>
        <p:txBody>
          <a:bodyPr anchorCtr="0" anchor="t" bIns="91425" lIns="91425" spcFirstLastPara="1" rIns="91425" wrap="square" tIns="91425">
            <a:spAutoFit/>
          </a:bodyPr>
          <a:lstStyle/>
          <a:p>
            <a:pPr indent="0" lvl="0" marL="0" rtl="0" algn="l">
              <a:spcBef>
                <a:spcPts val="1000"/>
              </a:spcBef>
              <a:spcAft>
                <a:spcPts val="0"/>
              </a:spcAft>
              <a:buNone/>
            </a:pPr>
            <a:r>
              <a:t/>
            </a:r>
            <a:endParaRPr sz="1780">
              <a:solidFill>
                <a:srgbClr val="FF0000"/>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4" name="Shape 114"/>
        <p:cNvGrpSpPr/>
        <p:nvPr/>
      </p:nvGrpSpPr>
      <p:grpSpPr>
        <a:xfrm>
          <a:off x="0" y="0"/>
          <a:ext cx="0" cy="0"/>
          <a:chOff x="0" y="0"/>
          <a:chExt cx="0" cy="0"/>
        </a:xfrm>
      </p:grpSpPr>
      <p:pic>
        <p:nvPicPr>
          <p:cNvPr id="115" name="Google Shape;115;p18"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sp>
        <p:nvSpPr>
          <p:cNvPr id="116" name="Google Shape;116;p18"/>
          <p:cNvSpPr txBox="1"/>
          <p:nvPr>
            <p:ph idx="1" type="subTitle"/>
          </p:nvPr>
        </p:nvSpPr>
        <p:spPr>
          <a:xfrm>
            <a:off x="476250" y="1766100"/>
            <a:ext cx="81915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5580">
                <a:solidFill>
                  <a:srgbClr val="FAFAFA"/>
                </a:solidFill>
                <a:latin typeface="Montserrat ExtraBold"/>
                <a:ea typeface="Montserrat ExtraBold"/>
                <a:cs typeface="Montserrat ExtraBold"/>
                <a:sym typeface="Montserrat ExtraBold"/>
              </a:rPr>
              <a:t>The Gratitude Circle</a:t>
            </a:r>
            <a:endParaRPr sz="5580">
              <a:solidFill>
                <a:srgbClr val="FAFAFA"/>
              </a:solidFill>
              <a:latin typeface="Montserrat ExtraBold"/>
              <a:ea typeface="Montserrat ExtraBold"/>
              <a:cs typeface="Montserrat ExtraBold"/>
              <a:sym typeface="Montserrat ExtraBold"/>
            </a:endParaRPr>
          </a:p>
        </p:txBody>
      </p:sp>
      <p:pic>
        <p:nvPicPr>
          <p:cNvPr descr="data wave white" id="117" name="Google Shape;117;p18"/>
          <p:cNvPicPr preferRelativeResize="0"/>
          <p:nvPr/>
        </p:nvPicPr>
        <p:blipFill>
          <a:blip r:embed="rId4">
            <a:alphaModFix/>
          </a:blip>
          <a:stretch>
            <a:fillRect/>
          </a:stretch>
        </p:blipFill>
        <p:spPr>
          <a:xfrm rot="-2113276">
            <a:off x="6936199" y="2951525"/>
            <a:ext cx="3058500" cy="3058500"/>
          </a:xfrm>
          <a:prstGeom prst="rect">
            <a:avLst/>
          </a:prstGeom>
          <a:noFill/>
          <a:ln>
            <a:noFill/>
          </a:ln>
        </p:spPr>
      </p:pic>
      <p:sp>
        <p:nvSpPr>
          <p:cNvPr id="118" name="Google Shape;118;p18"/>
          <p:cNvSpPr txBox="1"/>
          <p:nvPr>
            <p:ph idx="1" type="subTitle"/>
          </p:nvPr>
        </p:nvSpPr>
        <p:spPr>
          <a:xfrm>
            <a:off x="1619550" y="2806700"/>
            <a:ext cx="5904900" cy="623700"/>
          </a:xfrm>
          <a:prstGeom prst="rect">
            <a:avLst/>
          </a:prstGeom>
        </p:spPr>
        <p:txBody>
          <a:bodyPr anchorCtr="0" anchor="t" bIns="91425" lIns="91425" spcFirstLastPara="1" rIns="91425" wrap="square" tIns="91425">
            <a:noAutofit/>
          </a:bodyPr>
          <a:lstStyle/>
          <a:p>
            <a:pPr indent="0" lvl="0" marL="0" rtl="0" algn="ctr">
              <a:lnSpc>
                <a:spcPct val="100000"/>
              </a:lnSpc>
              <a:spcBef>
                <a:spcPts val="1000"/>
              </a:spcBef>
              <a:spcAft>
                <a:spcPts val="0"/>
              </a:spcAft>
              <a:buSzPts val="935"/>
              <a:buNone/>
            </a:pPr>
            <a:r>
              <a:rPr lang="en" sz="2080">
                <a:solidFill>
                  <a:schemeClr val="lt1"/>
                </a:solidFill>
                <a:latin typeface="Montserrat Medium"/>
                <a:ea typeface="Montserrat Medium"/>
                <a:cs typeface="Montserrat Medium"/>
                <a:sym typeface="Montserrat Medium"/>
              </a:rPr>
              <a:t>First Name &amp; Charity Name</a:t>
            </a:r>
            <a:endParaRPr sz="2080">
              <a:solidFill>
                <a:schemeClr val="lt1"/>
              </a:solidFill>
              <a:latin typeface="Montserrat Medium"/>
              <a:ea typeface="Montserrat Medium"/>
              <a:cs typeface="Montserrat Medium"/>
              <a:sym typeface="Montserrat Medium"/>
            </a:endParaRPr>
          </a:p>
          <a:p>
            <a:pPr indent="0" lvl="0" marL="0" rtl="0" algn="ctr">
              <a:lnSpc>
                <a:spcPct val="100000"/>
              </a:lnSpc>
              <a:spcBef>
                <a:spcPts val="1000"/>
              </a:spcBef>
              <a:spcAft>
                <a:spcPts val="1000"/>
              </a:spcAft>
              <a:buSzPts val="935"/>
              <a:buNone/>
            </a:pPr>
            <a:r>
              <a:rPr lang="en" sz="2080">
                <a:solidFill>
                  <a:schemeClr val="lt1"/>
                </a:solidFill>
                <a:latin typeface="Montserrat Medium"/>
                <a:ea typeface="Montserrat Medium"/>
                <a:cs typeface="Montserrat Medium"/>
                <a:sym typeface="Montserrat Medium"/>
              </a:rPr>
              <a:t>What are you grateful for? </a:t>
            </a:r>
            <a:endParaRPr sz="208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p:nvPr/>
        </p:nvSpPr>
        <p:spPr>
          <a:xfrm>
            <a:off x="1980350" y="3695950"/>
            <a:ext cx="5282400" cy="5071800"/>
          </a:xfrm>
          <a:prstGeom prst="ellipse">
            <a:avLst/>
          </a:prstGeom>
          <a:noFill/>
          <a:ln cap="flat" cmpd="sng" w="38100">
            <a:solidFill>
              <a:schemeClr val="dk1"/>
            </a:solidFill>
            <a:prstDash val="lg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24" name="Google Shape;124;p19"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125" name="Google Shape;125;p19"/>
          <p:cNvSpPr txBox="1"/>
          <p:nvPr/>
        </p:nvSpPr>
        <p:spPr>
          <a:xfrm>
            <a:off x="1500000" y="434500"/>
            <a:ext cx="6144000" cy="6747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980">
                <a:solidFill>
                  <a:schemeClr val="dk1"/>
                </a:solidFill>
                <a:latin typeface="Montserrat ExtraBold"/>
                <a:ea typeface="Montserrat ExtraBold"/>
                <a:cs typeface="Montserrat ExtraBold"/>
                <a:sym typeface="Montserrat ExtraBold"/>
              </a:rPr>
              <a:t>Goals and Objectives</a:t>
            </a:r>
            <a:endParaRPr sz="3980">
              <a:solidFill>
                <a:schemeClr val="dk1"/>
              </a:solidFill>
              <a:latin typeface="Montserrat ExtraBold"/>
              <a:ea typeface="Montserrat ExtraBold"/>
              <a:cs typeface="Montserrat ExtraBold"/>
              <a:sym typeface="Montserrat ExtraBold"/>
            </a:endParaRPr>
          </a:p>
        </p:txBody>
      </p:sp>
      <p:sp>
        <p:nvSpPr>
          <p:cNvPr id="126" name="Google Shape;126;p19"/>
          <p:cNvSpPr/>
          <p:nvPr/>
        </p:nvSpPr>
        <p:spPr>
          <a:xfrm>
            <a:off x="440500" y="1448850"/>
            <a:ext cx="2618700" cy="563700"/>
          </a:xfrm>
          <a:prstGeom prst="roundRect">
            <a:avLst>
              <a:gd fmla="val 16667" name="adj"/>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7" name="Google Shape;127;p19"/>
          <p:cNvSpPr/>
          <p:nvPr/>
        </p:nvSpPr>
        <p:spPr>
          <a:xfrm>
            <a:off x="3262650" y="1296450"/>
            <a:ext cx="2618700" cy="822300"/>
          </a:xfrm>
          <a:prstGeom prst="roundRect">
            <a:avLst>
              <a:gd fmla="val 16667" name="adj"/>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8" name="Google Shape;128;p19"/>
          <p:cNvSpPr/>
          <p:nvPr/>
        </p:nvSpPr>
        <p:spPr>
          <a:xfrm>
            <a:off x="6084800" y="1448850"/>
            <a:ext cx="2618700" cy="563700"/>
          </a:xfrm>
          <a:prstGeom prst="roundRect">
            <a:avLst>
              <a:gd fmla="val 16667" name="adj"/>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9" name="Google Shape;129;p19"/>
          <p:cNvSpPr txBox="1"/>
          <p:nvPr/>
        </p:nvSpPr>
        <p:spPr>
          <a:xfrm>
            <a:off x="546250" y="1502700"/>
            <a:ext cx="2407200" cy="45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rPr>
              <a:t>Identifying Major Donors</a:t>
            </a:r>
            <a:endParaRPr sz="1600">
              <a:solidFill>
                <a:schemeClr val="lt1"/>
              </a:solidFill>
            </a:endParaRPr>
          </a:p>
        </p:txBody>
      </p:sp>
      <p:sp>
        <p:nvSpPr>
          <p:cNvPr id="130" name="Google Shape;130;p19"/>
          <p:cNvSpPr txBox="1"/>
          <p:nvPr/>
        </p:nvSpPr>
        <p:spPr>
          <a:xfrm>
            <a:off x="3421275" y="1344750"/>
            <a:ext cx="2407200" cy="674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rPr>
              <a:t>Discovery</a:t>
            </a:r>
            <a:r>
              <a:rPr lang="en" sz="1600">
                <a:solidFill>
                  <a:schemeClr val="lt1"/>
                </a:solidFill>
              </a:rPr>
              <a:t>, Cultivation, Solicitation, Stewardship</a:t>
            </a:r>
            <a:endParaRPr sz="1600">
              <a:solidFill>
                <a:schemeClr val="lt1"/>
              </a:solidFill>
            </a:endParaRPr>
          </a:p>
        </p:txBody>
      </p:sp>
      <p:sp>
        <p:nvSpPr>
          <p:cNvPr id="131" name="Google Shape;131;p19"/>
          <p:cNvSpPr txBox="1"/>
          <p:nvPr/>
        </p:nvSpPr>
        <p:spPr>
          <a:xfrm>
            <a:off x="6190550" y="1502700"/>
            <a:ext cx="2407200" cy="45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a:solidFill>
                  <a:schemeClr val="lt1"/>
                </a:solidFill>
              </a:rPr>
              <a:t>DO THE WORK!</a:t>
            </a:r>
            <a:endParaRPr sz="1600">
              <a:solidFill>
                <a:schemeClr val="lt1"/>
              </a:solidFill>
            </a:endParaRPr>
          </a:p>
        </p:txBody>
      </p:sp>
      <p:sp>
        <p:nvSpPr>
          <p:cNvPr id="132" name="Google Shape;132;p19"/>
          <p:cNvSpPr/>
          <p:nvPr/>
        </p:nvSpPr>
        <p:spPr>
          <a:xfrm>
            <a:off x="2032762" y="3857197"/>
            <a:ext cx="1030709" cy="989240"/>
          </a:xfrm>
          <a:prstGeom prst="ellipse">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3" name="Google Shape;133;p19"/>
          <p:cNvPicPr preferRelativeResize="0"/>
          <p:nvPr/>
        </p:nvPicPr>
        <p:blipFill>
          <a:blip r:embed="rId4">
            <a:alphaModFix/>
          </a:blip>
          <a:stretch>
            <a:fillRect/>
          </a:stretch>
        </p:blipFill>
        <p:spPr>
          <a:xfrm>
            <a:off x="2195049" y="3995396"/>
            <a:ext cx="697581" cy="712848"/>
          </a:xfrm>
          <a:prstGeom prst="rect">
            <a:avLst/>
          </a:prstGeom>
          <a:noFill/>
          <a:ln>
            <a:noFill/>
          </a:ln>
        </p:spPr>
      </p:pic>
      <p:sp>
        <p:nvSpPr>
          <p:cNvPr id="134" name="Google Shape;134;p19"/>
          <p:cNvSpPr/>
          <p:nvPr/>
        </p:nvSpPr>
        <p:spPr>
          <a:xfrm>
            <a:off x="4106195" y="3285801"/>
            <a:ext cx="1030709" cy="989240"/>
          </a:xfrm>
          <a:prstGeom prst="ellipse">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5" name="Google Shape;135;p19"/>
          <p:cNvPicPr preferRelativeResize="0"/>
          <p:nvPr/>
        </p:nvPicPr>
        <p:blipFill>
          <a:blip r:embed="rId5">
            <a:alphaModFix/>
          </a:blip>
          <a:stretch>
            <a:fillRect/>
          </a:stretch>
        </p:blipFill>
        <p:spPr>
          <a:xfrm>
            <a:off x="4277044" y="3423997"/>
            <a:ext cx="697581" cy="712848"/>
          </a:xfrm>
          <a:prstGeom prst="rect">
            <a:avLst/>
          </a:prstGeom>
          <a:noFill/>
          <a:ln>
            <a:noFill/>
          </a:ln>
        </p:spPr>
      </p:pic>
      <p:sp>
        <p:nvSpPr>
          <p:cNvPr id="136" name="Google Shape;136;p19"/>
          <p:cNvSpPr/>
          <p:nvPr/>
        </p:nvSpPr>
        <p:spPr>
          <a:xfrm>
            <a:off x="6109961" y="3857210"/>
            <a:ext cx="1081897" cy="989240"/>
          </a:xfrm>
          <a:prstGeom prst="ellipse">
            <a:avLst/>
          </a:prstGeom>
          <a:solidFill>
            <a:schemeClr val="lt1"/>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7" name="Google Shape;137;p19"/>
          <p:cNvPicPr preferRelativeResize="0"/>
          <p:nvPr/>
        </p:nvPicPr>
        <p:blipFill>
          <a:blip r:embed="rId6">
            <a:alphaModFix/>
          </a:blip>
          <a:stretch>
            <a:fillRect/>
          </a:stretch>
        </p:blipFill>
        <p:spPr>
          <a:xfrm>
            <a:off x="6284796" y="3995405"/>
            <a:ext cx="732226" cy="712848"/>
          </a:xfrm>
          <a:prstGeom prst="rect">
            <a:avLst/>
          </a:prstGeom>
          <a:noFill/>
          <a:ln>
            <a:noFill/>
          </a:ln>
        </p:spPr>
      </p:pic>
      <p:sp>
        <p:nvSpPr>
          <p:cNvPr id="138" name="Google Shape;138;p19"/>
          <p:cNvSpPr txBox="1"/>
          <p:nvPr/>
        </p:nvSpPr>
        <p:spPr>
          <a:xfrm>
            <a:off x="440500" y="2304725"/>
            <a:ext cx="2618700" cy="1045200"/>
          </a:xfrm>
          <a:prstGeom prst="rect">
            <a:avLst/>
          </a:prstGeom>
          <a:noFill/>
          <a:ln>
            <a:noFill/>
          </a:ln>
        </p:spPr>
        <p:txBody>
          <a:bodyPr anchorCtr="0" anchor="t" bIns="91425" lIns="91425" spcFirstLastPara="1" rIns="91425" wrap="square" tIns="91425">
            <a:noAutofit/>
          </a:bodyPr>
          <a:lstStyle/>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Donor pools</a:t>
            </a:r>
            <a:endParaRPr sz="1200">
              <a:solidFill>
                <a:schemeClr val="dk2"/>
              </a:solidFill>
              <a:latin typeface="Montserrat"/>
              <a:ea typeface="Montserrat"/>
              <a:cs typeface="Montserrat"/>
              <a:sym typeface="Montserrat"/>
            </a:endParaRPr>
          </a:p>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Research and qualification</a:t>
            </a:r>
            <a:endParaRPr sz="1200">
              <a:solidFill>
                <a:schemeClr val="dk2"/>
              </a:solidFill>
              <a:latin typeface="Montserrat"/>
              <a:ea typeface="Montserrat"/>
              <a:cs typeface="Montserrat"/>
              <a:sym typeface="Montserrat"/>
            </a:endParaRPr>
          </a:p>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The 6 rights</a:t>
            </a:r>
            <a:endParaRPr sz="1200">
              <a:solidFill>
                <a:schemeClr val="dk2"/>
              </a:solidFill>
              <a:latin typeface="Montserrat"/>
              <a:ea typeface="Montserrat"/>
              <a:cs typeface="Montserrat"/>
              <a:sym typeface="Montserrat"/>
            </a:endParaRPr>
          </a:p>
        </p:txBody>
      </p:sp>
      <p:sp>
        <p:nvSpPr>
          <p:cNvPr id="139" name="Google Shape;139;p19"/>
          <p:cNvSpPr txBox="1"/>
          <p:nvPr/>
        </p:nvSpPr>
        <p:spPr>
          <a:xfrm>
            <a:off x="3245000" y="2152325"/>
            <a:ext cx="2839800" cy="1045200"/>
          </a:xfrm>
          <a:prstGeom prst="rect">
            <a:avLst/>
          </a:prstGeom>
          <a:noFill/>
          <a:ln>
            <a:noFill/>
          </a:ln>
        </p:spPr>
        <p:txBody>
          <a:bodyPr anchorCtr="0" anchor="t" bIns="91425" lIns="91425" spcFirstLastPara="1" rIns="91425" wrap="square" tIns="91425">
            <a:noAutofit/>
          </a:bodyPr>
          <a:lstStyle/>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Scheduling visits</a:t>
            </a:r>
            <a:endParaRPr sz="1200">
              <a:solidFill>
                <a:schemeClr val="dk2"/>
              </a:solidFill>
              <a:latin typeface="Montserrat"/>
              <a:ea typeface="Montserrat"/>
              <a:cs typeface="Montserrat"/>
              <a:sym typeface="Montserrat"/>
            </a:endParaRPr>
          </a:p>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The script &amp; T.E.M.P.S</a:t>
            </a:r>
            <a:endParaRPr sz="1200">
              <a:solidFill>
                <a:schemeClr val="dk2"/>
              </a:solidFill>
              <a:latin typeface="Montserrat"/>
              <a:ea typeface="Montserrat"/>
              <a:cs typeface="Montserrat"/>
              <a:sym typeface="Montserrat"/>
            </a:endParaRPr>
          </a:p>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Handling common objections</a:t>
            </a:r>
            <a:endParaRPr sz="1200">
              <a:solidFill>
                <a:schemeClr val="dk2"/>
              </a:solidFill>
              <a:latin typeface="Montserrat"/>
              <a:ea typeface="Montserrat"/>
              <a:cs typeface="Montserrat"/>
              <a:sym typeface="Montserrat"/>
            </a:endParaRPr>
          </a:p>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How to make an ask</a:t>
            </a:r>
            <a:endParaRPr sz="1200">
              <a:solidFill>
                <a:schemeClr val="dk2"/>
              </a:solidFill>
              <a:latin typeface="Montserrat"/>
              <a:ea typeface="Montserrat"/>
              <a:cs typeface="Montserrat"/>
              <a:sym typeface="Montserrat"/>
            </a:endParaRPr>
          </a:p>
          <a:p>
            <a:pPr indent="-304800" lvl="0" marL="228600" rtl="0" algn="l">
              <a:spcBef>
                <a:spcPts val="0"/>
              </a:spcBef>
              <a:spcAft>
                <a:spcPts val="0"/>
              </a:spcAft>
              <a:buClr>
                <a:schemeClr val="dk2"/>
              </a:buClr>
              <a:buSzPts val="1200"/>
              <a:buFont typeface="Montserrat"/>
              <a:buChar char="●"/>
            </a:pPr>
            <a:r>
              <a:rPr lang="en" sz="1200">
                <a:solidFill>
                  <a:schemeClr val="dk2"/>
                </a:solidFill>
                <a:latin typeface="Montserrat"/>
                <a:ea typeface="Montserrat"/>
                <a:cs typeface="Montserrat"/>
                <a:sym typeface="Montserrat"/>
              </a:rPr>
              <a:t>Stewardship tactics &amp; timeline</a:t>
            </a:r>
            <a:endParaRPr sz="1200">
              <a:solidFill>
                <a:schemeClr val="dk2"/>
              </a:solidFill>
              <a:latin typeface="Montserrat"/>
              <a:ea typeface="Montserrat"/>
              <a:cs typeface="Montserrat"/>
              <a:sym typeface="Montserrat"/>
            </a:endParaRPr>
          </a:p>
        </p:txBody>
      </p:sp>
      <p:sp>
        <p:nvSpPr>
          <p:cNvPr id="140" name="Google Shape;140;p19"/>
          <p:cNvSpPr txBox="1"/>
          <p:nvPr/>
        </p:nvSpPr>
        <p:spPr>
          <a:xfrm>
            <a:off x="5846121" y="2261191"/>
            <a:ext cx="2085300" cy="1045200"/>
          </a:xfrm>
          <a:prstGeom prst="rect">
            <a:avLst/>
          </a:prstGeom>
          <a:noFill/>
          <a:ln>
            <a:noFill/>
          </a:ln>
        </p:spPr>
        <p:txBody>
          <a:bodyPr anchorCtr="0" anchor="t" bIns="91425" lIns="91425" spcFirstLastPara="1" rIns="91425" wrap="square" tIns="91425">
            <a:noAutofit/>
          </a:bodyPr>
          <a:lstStyle/>
          <a:p>
            <a:pPr indent="-304800" lvl="0" marL="457200" rtl="0" algn="l">
              <a:spcBef>
                <a:spcPts val="0"/>
              </a:spcBef>
              <a:spcAft>
                <a:spcPts val="0"/>
              </a:spcAft>
              <a:buClr>
                <a:schemeClr val="dk2"/>
              </a:buClr>
              <a:buSzPts val="1200"/>
              <a:buChar char="●"/>
            </a:pPr>
            <a:r>
              <a:rPr lang="en" sz="1200">
                <a:solidFill>
                  <a:schemeClr val="dk2"/>
                </a:solidFill>
              </a:rPr>
              <a:t>Phone call activity</a:t>
            </a:r>
            <a:endParaRPr sz="1200">
              <a:solidFill>
                <a:schemeClr val="dk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4" name="Shape 144"/>
        <p:cNvGrpSpPr/>
        <p:nvPr/>
      </p:nvGrpSpPr>
      <p:grpSpPr>
        <a:xfrm>
          <a:off x="0" y="0"/>
          <a:ext cx="0" cy="0"/>
          <a:chOff x="0" y="0"/>
          <a:chExt cx="0" cy="0"/>
        </a:xfrm>
      </p:grpSpPr>
      <p:pic>
        <p:nvPicPr>
          <p:cNvPr id="145" name="Google Shape;145;p20"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sp>
        <p:nvSpPr>
          <p:cNvPr id="146" name="Google Shape;146;p20"/>
          <p:cNvSpPr txBox="1"/>
          <p:nvPr>
            <p:ph idx="1" type="subTitle"/>
          </p:nvPr>
        </p:nvSpPr>
        <p:spPr>
          <a:xfrm>
            <a:off x="476250" y="1766100"/>
            <a:ext cx="8191500" cy="6237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5580">
                <a:solidFill>
                  <a:srgbClr val="FAFAFA"/>
                </a:solidFill>
                <a:latin typeface="Montserrat ExtraBold"/>
                <a:ea typeface="Montserrat ExtraBold"/>
                <a:cs typeface="Montserrat ExtraBold"/>
                <a:sym typeface="Montserrat ExtraBold"/>
              </a:rPr>
              <a:t>SHOW OF HANDS</a:t>
            </a:r>
            <a:endParaRPr sz="5580">
              <a:solidFill>
                <a:srgbClr val="FAFAFA"/>
              </a:solidFill>
              <a:latin typeface="Montserrat ExtraBold"/>
              <a:ea typeface="Montserrat ExtraBold"/>
              <a:cs typeface="Montserrat ExtraBold"/>
              <a:sym typeface="Montserrat ExtraBold"/>
            </a:endParaRPr>
          </a:p>
        </p:txBody>
      </p:sp>
      <p:pic>
        <p:nvPicPr>
          <p:cNvPr descr="data wave white" id="147" name="Google Shape;147;p20"/>
          <p:cNvPicPr preferRelativeResize="0"/>
          <p:nvPr/>
        </p:nvPicPr>
        <p:blipFill>
          <a:blip r:embed="rId4">
            <a:alphaModFix/>
          </a:blip>
          <a:stretch>
            <a:fillRect/>
          </a:stretch>
        </p:blipFill>
        <p:spPr>
          <a:xfrm rot="-2113276">
            <a:off x="6936199" y="2951525"/>
            <a:ext cx="3058500" cy="3058500"/>
          </a:xfrm>
          <a:prstGeom prst="rect">
            <a:avLst/>
          </a:prstGeom>
          <a:noFill/>
          <a:ln>
            <a:noFill/>
          </a:ln>
        </p:spPr>
      </p:pic>
      <p:sp>
        <p:nvSpPr>
          <p:cNvPr id="148" name="Google Shape;148;p20"/>
          <p:cNvSpPr txBox="1"/>
          <p:nvPr>
            <p:ph idx="1" type="subTitle"/>
          </p:nvPr>
        </p:nvSpPr>
        <p:spPr>
          <a:xfrm>
            <a:off x="1619550" y="2806700"/>
            <a:ext cx="5904900" cy="623700"/>
          </a:xfrm>
          <a:prstGeom prst="rect">
            <a:avLst/>
          </a:prstGeom>
        </p:spPr>
        <p:txBody>
          <a:bodyPr anchorCtr="0" anchor="t" bIns="91425" lIns="91425" spcFirstLastPara="1" rIns="91425" wrap="square" tIns="91425">
            <a:noAutofit/>
          </a:bodyPr>
          <a:lstStyle/>
          <a:p>
            <a:pPr indent="0" lvl="0" marL="0" rtl="0" algn="ctr">
              <a:lnSpc>
                <a:spcPct val="100000"/>
              </a:lnSpc>
              <a:spcBef>
                <a:spcPts val="1000"/>
              </a:spcBef>
              <a:spcAft>
                <a:spcPts val="1000"/>
              </a:spcAft>
              <a:buSzPts val="935"/>
              <a:buNone/>
            </a:pPr>
            <a:r>
              <a:rPr lang="en" sz="2080">
                <a:solidFill>
                  <a:schemeClr val="lt1"/>
                </a:solidFill>
                <a:latin typeface="Montserrat Medium"/>
                <a:ea typeface="Montserrat Medium"/>
                <a:cs typeface="Montserrat Medium"/>
                <a:sym typeface="Montserrat Medium"/>
              </a:rPr>
              <a:t>Who in this room feels they are comfortable asking for $1 Million?</a:t>
            </a:r>
            <a:endParaRPr sz="1780">
              <a:solidFill>
                <a:schemeClr val="lt1"/>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1" title="2024-logo-valuable-visits_vv-logo-vertical-black.png"/>
          <p:cNvPicPr preferRelativeResize="0"/>
          <p:nvPr/>
        </p:nvPicPr>
        <p:blipFill>
          <a:blip r:embed="rId3">
            <a:alphaModFix/>
          </a:blip>
          <a:stretch>
            <a:fillRect/>
          </a:stretch>
        </p:blipFill>
        <p:spPr>
          <a:xfrm>
            <a:off x="99325" y="4651149"/>
            <a:ext cx="867549" cy="456025"/>
          </a:xfrm>
          <a:prstGeom prst="rect">
            <a:avLst/>
          </a:prstGeom>
          <a:noFill/>
          <a:ln>
            <a:noFill/>
          </a:ln>
        </p:spPr>
      </p:pic>
      <p:sp>
        <p:nvSpPr>
          <p:cNvPr id="154" name="Google Shape;154;p21"/>
          <p:cNvSpPr txBox="1"/>
          <p:nvPr>
            <p:ph idx="1" type="subTitle"/>
          </p:nvPr>
        </p:nvSpPr>
        <p:spPr>
          <a:xfrm>
            <a:off x="1121550" y="1104450"/>
            <a:ext cx="6900900" cy="21726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The Currency of Fundraising Isn’t Money</a:t>
            </a:r>
            <a:endParaRPr sz="3980">
              <a:solidFill>
                <a:schemeClr val="dk1"/>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SzPts val="935"/>
              <a:buNone/>
            </a:pPr>
            <a:r>
              <a:t/>
            </a:r>
            <a:endParaRPr sz="3980">
              <a:solidFill>
                <a:schemeClr val="dk1"/>
              </a:solidFill>
              <a:latin typeface="Montserrat ExtraBold"/>
              <a:ea typeface="Montserrat ExtraBold"/>
              <a:cs typeface="Montserrat ExtraBold"/>
              <a:sym typeface="Montserrat ExtraBold"/>
            </a:endParaRPr>
          </a:p>
          <a:p>
            <a:pPr indent="0" lvl="0" marL="0" rtl="0" algn="ctr">
              <a:lnSpc>
                <a:spcPct val="80000"/>
              </a:lnSpc>
              <a:spcBef>
                <a:spcPts val="0"/>
              </a:spcBef>
              <a:spcAft>
                <a:spcPts val="0"/>
              </a:spcAft>
              <a:buSzPts val="935"/>
              <a:buNone/>
            </a:pPr>
            <a:r>
              <a:rPr lang="en" sz="3980">
                <a:solidFill>
                  <a:schemeClr val="dk1"/>
                </a:solidFill>
                <a:latin typeface="Montserrat ExtraBold"/>
                <a:ea typeface="Montserrat ExtraBold"/>
                <a:cs typeface="Montserrat ExtraBold"/>
                <a:sym typeface="Montserrat ExtraBold"/>
              </a:rPr>
              <a:t>It’s Relationships, Relationships of Value</a:t>
            </a:r>
            <a:endParaRPr sz="3980">
              <a:solidFill>
                <a:schemeClr val="dk1"/>
              </a:solidFill>
              <a:latin typeface="Montserrat ExtraBold"/>
              <a:ea typeface="Montserrat ExtraBold"/>
              <a:cs typeface="Montserrat ExtraBold"/>
              <a:sym typeface="Montserrat ExtraBold"/>
            </a:endParaRPr>
          </a:p>
        </p:txBody>
      </p:sp>
      <p:pic>
        <p:nvPicPr>
          <p:cNvPr id="155" name="Google Shape;155;p21"/>
          <p:cNvPicPr preferRelativeResize="0"/>
          <p:nvPr/>
        </p:nvPicPr>
        <p:blipFill>
          <a:blip r:embed="rId4">
            <a:alphaModFix/>
          </a:blip>
          <a:stretch>
            <a:fillRect/>
          </a:stretch>
        </p:blipFill>
        <p:spPr>
          <a:xfrm rot="-10148830">
            <a:off x="6137610" y="-1838216"/>
            <a:ext cx="5197286" cy="40083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9" name="Shape 159"/>
        <p:cNvGrpSpPr/>
        <p:nvPr/>
      </p:nvGrpSpPr>
      <p:grpSpPr>
        <a:xfrm>
          <a:off x="0" y="0"/>
          <a:ext cx="0" cy="0"/>
          <a:chOff x="0" y="0"/>
          <a:chExt cx="0" cy="0"/>
        </a:xfrm>
      </p:grpSpPr>
      <p:pic>
        <p:nvPicPr>
          <p:cNvPr id="160" name="Google Shape;160;p22" title="2024-logo-valuable-visits_vv-logo-vertical-white.png"/>
          <p:cNvPicPr preferRelativeResize="0"/>
          <p:nvPr/>
        </p:nvPicPr>
        <p:blipFill>
          <a:blip r:embed="rId3">
            <a:alphaModFix/>
          </a:blip>
          <a:stretch>
            <a:fillRect/>
          </a:stretch>
        </p:blipFill>
        <p:spPr>
          <a:xfrm>
            <a:off x="102375" y="4645750"/>
            <a:ext cx="860599" cy="452376"/>
          </a:xfrm>
          <a:prstGeom prst="rect">
            <a:avLst/>
          </a:prstGeom>
          <a:noFill/>
          <a:ln>
            <a:noFill/>
          </a:ln>
        </p:spPr>
      </p:pic>
      <p:sp>
        <p:nvSpPr>
          <p:cNvPr id="161" name="Google Shape;161;p22"/>
          <p:cNvSpPr txBox="1"/>
          <p:nvPr>
            <p:ph idx="1" type="subTitle"/>
          </p:nvPr>
        </p:nvSpPr>
        <p:spPr>
          <a:xfrm>
            <a:off x="181500" y="245300"/>
            <a:ext cx="4390500" cy="623700"/>
          </a:xfrm>
          <a:prstGeom prst="rect">
            <a:avLst/>
          </a:prstGeom>
        </p:spPr>
        <p:txBody>
          <a:bodyPr anchorCtr="0" anchor="t" bIns="91425" lIns="91425" spcFirstLastPara="1" rIns="91425" wrap="square" tIns="91425">
            <a:noAutofit/>
          </a:bodyPr>
          <a:lstStyle/>
          <a:p>
            <a:pPr indent="0" lvl="0" marL="0" rtl="0" algn="ctr">
              <a:lnSpc>
                <a:spcPct val="100000"/>
              </a:lnSpc>
              <a:spcBef>
                <a:spcPts val="1000"/>
              </a:spcBef>
              <a:spcAft>
                <a:spcPts val="1000"/>
              </a:spcAft>
              <a:buSzPts val="935"/>
              <a:buNone/>
            </a:pPr>
            <a:r>
              <a:rPr lang="en" sz="3680">
                <a:solidFill>
                  <a:srgbClr val="FAFAFA"/>
                </a:solidFill>
                <a:latin typeface="Montserrat ExtraBold"/>
                <a:ea typeface="Montserrat ExtraBold"/>
                <a:cs typeface="Montserrat ExtraBold"/>
                <a:sym typeface="Montserrat ExtraBold"/>
              </a:rPr>
              <a:t>Your job is to be a #JoyDealer</a:t>
            </a:r>
            <a:endParaRPr sz="3680">
              <a:solidFill>
                <a:srgbClr val="FAFAFA"/>
              </a:solidFill>
              <a:latin typeface="Montserrat ExtraBold"/>
              <a:ea typeface="Montserrat ExtraBold"/>
              <a:cs typeface="Montserrat ExtraBold"/>
              <a:sym typeface="Montserrat ExtraBold"/>
            </a:endParaRPr>
          </a:p>
        </p:txBody>
      </p:sp>
      <p:pic>
        <p:nvPicPr>
          <p:cNvPr id="162" name="Google Shape;162;p22"/>
          <p:cNvPicPr preferRelativeResize="0"/>
          <p:nvPr/>
        </p:nvPicPr>
        <p:blipFill rotWithShape="1">
          <a:blip r:embed="rId4">
            <a:alphaModFix/>
          </a:blip>
          <a:srcRect b="0" l="0" r="0" t="0"/>
          <a:stretch/>
        </p:blipFill>
        <p:spPr>
          <a:xfrm>
            <a:off x="363625" y="1748176"/>
            <a:ext cx="2654400" cy="1769100"/>
          </a:xfrm>
          <a:prstGeom prst="roundRect">
            <a:avLst>
              <a:gd fmla="val 16667" name="adj"/>
            </a:avLst>
          </a:prstGeom>
          <a:noFill/>
          <a:ln>
            <a:noFill/>
          </a:ln>
        </p:spPr>
      </p:pic>
      <p:pic>
        <p:nvPicPr>
          <p:cNvPr descr="data wave white" id="163" name="Google Shape;163;p22"/>
          <p:cNvPicPr preferRelativeResize="0"/>
          <p:nvPr/>
        </p:nvPicPr>
        <p:blipFill>
          <a:blip r:embed="rId5">
            <a:alphaModFix/>
          </a:blip>
          <a:stretch>
            <a:fillRect/>
          </a:stretch>
        </p:blipFill>
        <p:spPr>
          <a:xfrm rot="2212760">
            <a:off x="6608525" y="-1620088"/>
            <a:ext cx="3518411" cy="3518411"/>
          </a:xfrm>
          <a:prstGeom prst="rect">
            <a:avLst/>
          </a:prstGeom>
          <a:noFill/>
          <a:ln>
            <a:noFill/>
          </a:ln>
        </p:spPr>
      </p:pic>
      <p:pic>
        <p:nvPicPr>
          <p:cNvPr id="164" name="Google Shape;164;p22"/>
          <p:cNvPicPr preferRelativeResize="0"/>
          <p:nvPr/>
        </p:nvPicPr>
        <p:blipFill rotWithShape="1">
          <a:blip r:embed="rId6">
            <a:alphaModFix/>
          </a:blip>
          <a:srcRect b="5572" l="0" r="0" t="5563"/>
          <a:stretch/>
        </p:blipFill>
        <p:spPr>
          <a:xfrm>
            <a:off x="6429250" y="446000"/>
            <a:ext cx="1436400" cy="1915200"/>
          </a:xfrm>
          <a:prstGeom prst="roundRect">
            <a:avLst>
              <a:gd fmla="val 16667" name="adj"/>
            </a:avLst>
          </a:prstGeom>
          <a:noFill/>
          <a:ln>
            <a:noFill/>
          </a:ln>
        </p:spPr>
      </p:pic>
      <p:pic>
        <p:nvPicPr>
          <p:cNvPr id="165" name="Google Shape;165;p22"/>
          <p:cNvPicPr preferRelativeResize="0"/>
          <p:nvPr/>
        </p:nvPicPr>
        <p:blipFill rotWithShape="1">
          <a:blip r:embed="rId7">
            <a:alphaModFix/>
          </a:blip>
          <a:srcRect b="5572" l="0" r="0" t="5563"/>
          <a:stretch/>
        </p:blipFill>
        <p:spPr>
          <a:xfrm>
            <a:off x="3439050" y="1515325"/>
            <a:ext cx="2421000" cy="3228000"/>
          </a:xfrm>
          <a:prstGeom prst="roundRect">
            <a:avLst>
              <a:gd fmla="val 16667" name="adj"/>
            </a:avLst>
          </a:prstGeom>
          <a:noFill/>
          <a:ln>
            <a:noFill/>
          </a:ln>
        </p:spPr>
      </p:pic>
      <p:pic>
        <p:nvPicPr>
          <p:cNvPr id="166" name="Google Shape;166;p22"/>
          <p:cNvPicPr preferRelativeResize="0"/>
          <p:nvPr/>
        </p:nvPicPr>
        <p:blipFill rotWithShape="1">
          <a:blip r:embed="rId8">
            <a:alphaModFix/>
          </a:blip>
          <a:srcRect b="5563" l="0" r="0" t="5563"/>
          <a:stretch/>
        </p:blipFill>
        <p:spPr>
          <a:xfrm>
            <a:off x="6795625" y="2571750"/>
            <a:ext cx="1838100" cy="2451000"/>
          </a:xfrm>
          <a:prstGeom prst="roundRect">
            <a:avLst>
              <a:gd fmla="val 16667" name="adj"/>
            </a:avLst>
          </a:prstGeom>
          <a:noFill/>
          <a:ln>
            <a:noFill/>
          </a:ln>
        </p:spPr>
      </p:pic>
      <p:pic>
        <p:nvPicPr>
          <p:cNvPr id="167" name="Google Shape;167;p22"/>
          <p:cNvPicPr preferRelativeResize="0"/>
          <p:nvPr/>
        </p:nvPicPr>
        <p:blipFill rotWithShape="1">
          <a:blip r:embed="rId9">
            <a:alphaModFix/>
          </a:blip>
          <a:srcRect b="0" l="3104" r="3104" t="0"/>
          <a:stretch/>
        </p:blipFill>
        <p:spPr>
          <a:xfrm>
            <a:off x="1565675" y="3689175"/>
            <a:ext cx="937800" cy="1250100"/>
          </a:xfrm>
          <a:prstGeom prst="roundRect">
            <a:avLst>
              <a:gd fmla="val 16667"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