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 id="2147483779" r:id="rId5"/>
  </p:sldMasterIdLst>
  <p:notesMasterIdLst>
    <p:notesMasterId r:id="rId38"/>
  </p:notesMasterIdLst>
  <p:handoutMasterIdLst>
    <p:handoutMasterId r:id="rId39"/>
  </p:handoutMasterIdLst>
  <p:sldIdLst>
    <p:sldId id="667" r:id="rId6"/>
    <p:sldId id="345" r:id="rId7"/>
    <p:sldId id="1078" r:id="rId8"/>
    <p:sldId id="1050" r:id="rId9"/>
    <p:sldId id="1059" r:id="rId10"/>
    <p:sldId id="1058" r:id="rId11"/>
    <p:sldId id="1051" r:id="rId12"/>
    <p:sldId id="1061" r:id="rId13"/>
    <p:sldId id="1072" r:id="rId14"/>
    <p:sldId id="1069" r:id="rId15"/>
    <p:sldId id="1070" r:id="rId16"/>
    <p:sldId id="1071" r:id="rId17"/>
    <p:sldId id="987" r:id="rId18"/>
    <p:sldId id="1079" r:id="rId19"/>
    <p:sldId id="1082" r:id="rId20"/>
    <p:sldId id="1083" r:id="rId21"/>
    <p:sldId id="1084" r:id="rId22"/>
    <p:sldId id="1081" r:id="rId23"/>
    <p:sldId id="1089" r:id="rId24"/>
    <p:sldId id="1088" r:id="rId25"/>
    <p:sldId id="1054" r:id="rId26"/>
    <p:sldId id="1080" r:id="rId27"/>
    <p:sldId id="1046" r:id="rId28"/>
    <p:sldId id="1077" r:id="rId29"/>
    <p:sldId id="1055" r:id="rId30"/>
    <p:sldId id="443" r:id="rId31"/>
    <p:sldId id="1052" r:id="rId32"/>
    <p:sldId id="671" r:id="rId33"/>
    <p:sldId id="516" r:id="rId34"/>
    <p:sldId id="1073" r:id="rId35"/>
    <p:sldId id="958" r:id="rId36"/>
    <p:sldId id="499"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FDB9FC-6390-4108-BD47-F41574D6B3E8}">
          <p14:sldIdLst>
            <p14:sldId id="667"/>
            <p14:sldId id="345"/>
            <p14:sldId id="1078"/>
            <p14:sldId id="1050"/>
            <p14:sldId id="1059"/>
            <p14:sldId id="1058"/>
            <p14:sldId id="1051"/>
            <p14:sldId id="1061"/>
            <p14:sldId id="1072"/>
            <p14:sldId id="1069"/>
            <p14:sldId id="1070"/>
            <p14:sldId id="1071"/>
            <p14:sldId id="987"/>
            <p14:sldId id="1079"/>
            <p14:sldId id="1082"/>
            <p14:sldId id="1083"/>
            <p14:sldId id="1084"/>
            <p14:sldId id="1081"/>
            <p14:sldId id="1089"/>
            <p14:sldId id="1088"/>
            <p14:sldId id="1054"/>
            <p14:sldId id="1080"/>
            <p14:sldId id="1046"/>
            <p14:sldId id="1077"/>
            <p14:sldId id="1055"/>
            <p14:sldId id="443"/>
            <p14:sldId id="1052"/>
            <p14:sldId id="671"/>
            <p14:sldId id="516"/>
            <p14:sldId id="1073"/>
            <p14:sldId id="958"/>
            <p14:sldId id="4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Nouguier" initials="MN" lastIdx="8" clrIdx="0">
    <p:extLst>
      <p:ext uri="{19B8F6BF-5375-455C-9EA6-DF929625EA0E}">
        <p15:presenceInfo xmlns:p15="http://schemas.microsoft.com/office/powerpoint/2012/main" userId="S::mnouguier@eidebailly.com::0e314074-6c7c-4841-83dc-4c3bf4e0f8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0A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00" autoAdjust="0"/>
  </p:normalViewPr>
  <p:slideViewPr>
    <p:cSldViewPr snapToGrid="0">
      <p:cViewPr varScale="1">
        <p:scale>
          <a:sx n="100" d="100"/>
          <a:sy n="100" d="100"/>
        </p:scale>
        <p:origin x="108" y="468"/>
      </p:cViewPr>
      <p:guideLst/>
    </p:cSldViewPr>
  </p:slideViewPr>
  <p:outlineViewPr>
    <p:cViewPr>
      <p:scale>
        <a:sx n="33" d="100"/>
        <a:sy n="33" d="100"/>
      </p:scale>
      <p:origin x="0" y="-222"/>
    </p:cViewPr>
  </p:outlineViewPr>
  <p:notesTextViewPr>
    <p:cViewPr>
      <p:scale>
        <a:sx n="3" d="2"/>
        <a:sy n="3" d="2"/>
      </p:scale>
      <p:origin x="0" y="0"/>
    </p:cViewPr>
  </p:notesTextViewPr>
  <p:sorterViewPr>
    <p:cViewPr>
      <p:scale>
        <a:sx n="100" d="100"/>
        <a:sy n="100" d="100"/>
      </p:scale>
      <p:origin x="0" y="-630"/>
    </p:cViewPr>
  </p:sorterViewPr>
  <p:notesViewPr>
    <p:cSldViewPr snapToGrid="0">
      <p:cViewPr varScale="1">
        <p:scale>
          <a:sx n="80" d="100"/>
          <a:sy n="80"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Hendrickson" userId="432ce77a-ec20-4536-8898-fdd13c9558c9" providerId="ADAL" clId="{5B2F3321-13C8-4483-84C0-3B0166062D9F}"/>
    <pc:docChg chg="delSld modSld modSection">
      <pc:chgData name="Kyle Hendrickson" userId="432ce77a-ec20-4536-8898-fdd13c9558c9" providerId="ADAL" clId="{5B2F3321-13C8-4483-84C0-3B0166062D9F}" dt="2023-05-10T01:54:47.535" v="23" actId="20577"/>
      <pc:docMkLst>
        <pc:docMk/>
      </pc:docMkLst>
      <pc:sldChg chg="modSp mod">
        <pc:chgData name="Kyle Hendrickson" userId="432ce77a-ec20-4536-8898-fdd13c9558c9" providerId="ADAL" clId="{5B2F3321-13C8-4483-84C0-3B0166062D9F}" dt="2023-05-10T01:54:47.535" v="23" actId="20577"/>
        <pc:sldMkLst>
          <pc:docMk/>
          <pc:sldMk cId="3482922824" sldId="345"/>
        </pc:sldMkLst>
        <pc:spChg chg="mod">
          <ac:chgData name="Kyle Hendrickson" userId="432ce77a-ec20-4536-8898-fdd13c9558c9" providerId="ADAL" clId="{5B2F3321-13C8-4483-84C0-3B0166062D9F}" dt="2023-05-10T01:54:47.535" v="23" actId="20577"/>
          <ac:spMkLst>
            <pc:docMk/>
            <pc:sldMk cId="3482922824" sldId="345"/>
            <ac:spMk id="13" creationId="{EA4DD525-B1ED-4185-996B-72B60007A943}"/>
          </ac:spMkLst>
        </pc:spChg>
      </pc:sldChg>
      <pc:sldChg chg="modSp mod">
        <pc:chgData name="Kyle Hendrickson" userId="432ce77a-ec20-4536-8898-fdd13c9558c9" providerId="ADAL" clId="{5B2F3321-13C8-4483-84C0-3B0166062D9F}" dt="2023-05-10T01:54:31.092" v="22" actId="20577"/>
        <pc:sldMkLst>
          <pc:docMk/>
          <pc:sldMk cId="882335913" sldId="667"/>
        </pc:sldMkLst>
        <pc:spChg chg="mod">
          <ac:chgData name="Kyle Hendrickson" userId="432ce77a-ec20-4536-8898-fdd13c9558c9" providerId="ADAL" clId="{5B2F3321-13C8-4483-84C0-3B0166062D9F}" dt="2023-05-10T01:54:31.092" v="22" actId="20577"/>
          <ac:spMkLst>
            <pc:docMk/>
            <pc:sldMk cId="882335913" sldId="667"/>
            <ac:spMk id="2" creationId="{C4DDFECD-DBAD-4983-BCC9-0DCA1CBE5568}"/>
          </ac:spMkLst>
        </pc:spChg>
      </pc:sldChg>
      <pc:sldChg chg="del">
        <pc:chgData name="Kyle Hendrickson" userId="432ce77a-ec20-4536-8898-fdd13c9558c9" providerId="ADAL" clId="{5B2F3321-13C8-4483-84C0-3B0166062D9F}" dt="2023-05-10T01:45:36.804" v="4" actId="47"/>
        <pc:sldMkLst>
          <pc:docMk/>
          <pc:sldMk cId="3275453669" sldId="1085"/>
        </pc:sldMkLst>
      </pc:sldChg>
      <pc:sldChg chg="del">
        <pc:chgData name="Kyle Hendrickson" userId="432ce77a-ec20-4536-8898-fdd13c9558c9" providerId="ADAL" clId="{5B2F3321-13C8-4483-84C0-3B0166062D9F}" dt="2023-05-10T01:37:44.107" v="3" actId="47"/>
        <pc:sldMkLst>
          <pc:docMk/>
          <pc:sldMk cId="394834037" sldId="1090"/>
        </pc:sldMkLst>
      </pc:sldChg>
      <pc:sldChg chg="del">
        <pc:chgData name="Kyle Hendrickson" userId="432ce77a-ec20-4536-8898-fdd13c9558c9" providerId="ADAL" clId="{5B2F3321-13C8-4483-84C0-3B0166062D9F}" dt="2023-05-10T01:37:35.229" v="2" actId="47"/>
        <pc:sldMkLst>
          <pc:docMk/>
          <pc:sldMk cId="682460400" sldId="1091"/>
        </pc:sldMkLst>
      </pc:sldChg>
      <pc:sldChg chg="del">
        <pc:chgData name="Kyle Hendrickson" userId="432ce77a-ec20-4536-8898-fdd13c9558c9" providerId="ADAL" clId="{5B2F3321-13C8-4483-84C0-3B0166062D9F}" dt="2023-05-10T01:37:31.034" v="0" actId="47"/>
        <pc:sldMkLst>
          <pc:docMk/>
          <pc:sldMk cId="3005964427" sldId="1092"/>
        </pc:sldMkLst>
      </pc:sldChg>
      <pc:sldChg chg="del">
        <pc:chgData name="Kyle Hendrickson" userId="432ce77a-ec20-4536-8898-fdd13c9558c9" providerId="ADAL" clId="{5B2F3321-13C8-4483-84C0-3B0166062D9F}" dt="2023-05-10T01:37:33.055" v="1" actId="47"/>
        <pc:sldMkLst>
          <pc:docMk/>
          <pc:sldMk cId="4104165062" sldId="10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1200"/>
            </a:lvl1pPr>
          </a:lstStyle>
          <a:p>
            <a:endParaRPr lang="en-US" sz="900" dirty="0">
              <a:solidFill>
                <a:schemeClr val="accent1"/>
              </a:solidFill>
            </a:endParaRPr>
          </a:p>
        </p:txBody>
      </p:sp>
      <p:sp>
        <p:nvSpPr>
          <p:cNvPr id="3"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1200"/>
            </a:lvl1pPr>
          </a:lstStyle>
          <a:p>
            <a:fld id="{5109D85C-6806-4601-8914-E6B5119FB4C2}" type="datetimeFigureOut">
              <a:rPr lang="en-US" sz="900">
                <a:solidFill>
                  <a:schemeClr val="accent1"/>
                </a:solidFill>
              </a:rPr>
              <a:t>5/9/2023</a:t>
            </a:fld>
            <a:endParaRPr lang="en-US" sz="900" dirty="0">
              <a:solidFill>
                <a:schemeClr val="accent1"/>
              </a:solidFill>
            </a:endParaRPr>
          </a:p>
        </p:txBody>
      </p:sp>
      <p:sp>
        <p:nvSpPr>
          <p:cNvPr id="4" name="Footer Placeholder 3"/>
          <p:cNvSpPr>
            <a:spLocks noGrp="1"/>
          </p:cNvSpPr>
          <p:nvPr>
            <p:ph type="ftr" sz="quarter" idx="2"/>
          </p:nvPr>
        </p:nvSpPr>
        <p:spPr>
          <a:xfrm>
            <a:off x="97536" y="9313164"/>
            <a:ext cx="3169920" cy="240030"/>
          </a:xfrm>
          <a:prstGeom prst="rect">
            <a:avLst/>
          </a:prstGeom>
        </p:spPr>
        <p:txBody>
          <a:bodyPr vert="horz" lIns="96653" tIns="48327" rIns="96653" bIns="48327" rtlCol="0" anchor="b"/>
          <a:lstStyle>
            <a:lvl1pPr algn="l">
              <a:defRPr sz="1200"/>
            </a:lvl1pPr>
          </a:lstStyle>
          <a:p>
            <a:endParaRPr lang="en-US" sz="900" dirty="0">
              <a:solidFill>
                <a:schemeClr val="accent1"/>
              </a:solidFill>
            </a:endParaRPr>
          </a:p>
        </p:txBody>
      </p:sp>
      <p:sp>
        <p:nvSpPr>
          <p:cNvPr id="5" name="Slide Number Placeholder 4"/>
          <p:cNvSpPr>
            <a:spLocks noGrp="1"/>
          </p:cNvSpPr>
          <p:nvPr>
            <p:ph type="sldNum" sz="quarter" idx="3"/>
          </p:nvPr>
        </p:nvSpPr>
        <p:spPr>
          <a:xfrm>
            <a:off x="4096512" y="9313164"/>
            <a:ext cx="3169920" cy="240030"/>
          </a:xfrm>
          <a:prstGeom prst="rect">
            <a:avLst/>
          </a:prstGeom>
        </p:spPr>
        <p:txBody>
          <a:bodyPr vert="horz" lIns="96653" tIns="48327" rIns="96653" bIns="48327" rtlCol="0" anchor="b"/>
          <a:lstStyle>
            <a:lvl1pPr algn="r">
              <a:defRPr sz="1200"/>
            </a:lvl1pPr>
          </a:lstStyle>
          <a:p>
            <a:fld id="{065FDB04-5B51-478A-A894-EE4CBA93FE69}" type="slidenum">
              <a:rPr lang="en-US" sz="900">
                <a:solidFill>
                  <a:schemeClr val="accent1"/>
                </a:solidFill>
              </a:rPr>
              <a:t>‹#›</a:t>
            </a:fld>
            <a:endParaRPr lang="en-US" sz="900" dirty="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900">
                <a:solidFill>
                  <a:schemeClr val="accent1"/>
                </a:solidFill>
                <a:latin typeface="+mn-lt"/>
              </a:defRPr>
            </a:lvl1pPr>
          </a:lstStyle>
          <a:p>
            <a:fld id="{5109D85C-6806-4601-8914-E6B5119FB4C2}" type="datetimeFigureOut">
              <a:rPr lang="en-US" smtClean="0"/>
              <a:pPr/>
              <a:t>5/9/2023</a:t>
            </a:fld>
            <a:endParaRPr lang="en-US" dirty="0"/>
          </a:p>
        </p:txBody>
      </p:sp>
      <p:sp>
        <p:nvSpPr>
          <p:cNvPr id="9" name="Footer Placeholder 3"/>
          <p:cNvSpPr>
            <a:spLocks noGrp="1"/>
          </p:cNvSpPr>
          <p:nvPr>
            <p:ph type="ftr" sz="quarter" idx="4"/>
          </p:nvPr>
        </p:nvSpPr>
        <p:spPr>
          <a:xfrm>
            <a:off x="97536" y="9313164"/>
            <a:ext cx="3169920" cy="240030"/>
          </a:xfrm>
          <a:prstGeom prst="rect">
            <a:avLst/>
          </a:prstGeom>
        </p:spPr>
        <p:txBody>
          <a:bodyPr vert="horz" lIns="96653" tIns="48327" rIns="96653" bIns="48327" rtlCol="0" anchor="b"/>
          <a:lstStyle>
            <a:lvl1pPr algn="l">
              <a:defRPr sz="900">
                <a:solidFill>
                  <a:schemeClr val="accent1"/>
                </a:solidFill>
                <a:latin typeface="+mn-lt"/>
              </a:defRPr>
            </a:lvl1pPr>
          </a:lstStyle>
          <a:p>
            <a:endParaRPr lang="en-US" dirty="0"/>
          </a:p>
        </p:txBody>
      </p:sp>
      <p:sp>
        <p:nvSpPr>
          <p:cNvPr id="10" name="Slide Number Placeholder 4"/>
          <p:cNvSpPr>
            <a:spLocks noGrp="1"/>
          </p:cNvSpPr>
          <p:nvPr>
            <p:ph type="sldNum" sz="quarter" idx="5"/>
          </p:nvPr>
        </p:nvSpPr>
        <p:spPr>
          <a:xfrm>
            <a:off x="4096512" y="9313164"/>
            <a:ext cx="3169920" cy="240030"/>
          </a:xfrm>
          <a:prstGeom prst="rect">
            <a:avLst/>
          </a:prstGeom>
        </p:spPr>
        <p:txBody>
          <a:bodyPr vert="horz" lIns="96653" tIns="48327" rIns="96653" bIns="48327" rtlCol="0" anchor="b"/>
          <a:lstStyle>
            <a:lvl1pPr algn="r">
              <a:defRPr sz="900">
                <a:solidFill>
                  <a:schemeClr val="accent1"/>
                </a:solidFill>
                <a:latin typeface="+mn-lt"/>
              </a:defRPr>
            </a:lvl1pPr>
          </a:lstStyle>
          <a:p>
            <a:fld id="{065FDB04-5B51-478A-A894-EE4CBA93FE69}" type="slidenum">
              <a:rPr lang="en-US" smtClean="0"/>
              <a:pPr/>
              <a:t>‹#›</a:t>
            </a:fld>
            <a:endParaRPr lang="en-US" dirty="0"/>
          </a:p>
        </p:txBody>
      </p:sp>
      <p:sp>
        <p:nvSpPr>
          <p:cNvPr id="11"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900">
                <a:solidFill>
                  <a:schemeClr val="accent1"/>
                </a:solidFill>
                <a:latin typeface="+mn-lt"/>
              </a:defRPr>
            </a:lvl1pPr>
          </a:lstStyle>
          <a:p>
            <a:endParaRPr lang="en-US" dirty="0"/>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3cx.com/company/customer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crowdstrike.com/blog/crowdstrike-detects-and-prevents-active-intrusion-campaign-targeting-3cxdesktopapp-customers/" TargetMode="External"/><Relationship Id="rId4" Type="http://schemas.openxmlformats.org/officeDocument/2006/relationships/hyperlink" Target="https://digital.nhs.uk/cyber-alerts/2023/cc-429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a:t>
            </a:fld>
            <a:endParaRPr lang="en-US" dirty="0"/>
          </a:p>
        </p:txBody>
      </p:sp>
    </p:spTree>
    <p:extLst>
      <p:ext uri="{BB962C8B-B14F-4D97-AF65-F5344CB8AC3E}">
        <p14:creationId xmlns:p14="http://schemas.microsoft.com/office/powerpoint/2010/main" val="341287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11</a:t>
            </a:fld>
            <a:endParaRPr lang="en-US"/>
          </a:p>
        </p:txBody>
      </p:sp>
    </p:spTree>
    <p:extLst>
      <p:ext uri="{BB962C8B-B14F-4D97-AF65-F5344CB8AC3E}">
        <p14:creationId xmlns:p14="http://schemas.microsoft.com/office/powerpoint/2010/main" val="142571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12</a:t>
            </a:fld>
            <a:endParaRPr lang="en-US"/>
          </a:p>
        </p:txBody>
      </p:sp>
    </p:spTree>
    <p:extLst>
      <p:ext uri="{BB962C8B-B14F-4D97-AF65-F5344CB8AC3E}">
        <p14:creationId xmlns:p14="http://schemas.microsoft.com/office/powerpoint/2010/main" val="402029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5F7375"/>
              </a:solidFill>
              <a:effectLst/>
              <a:latin typeface="Inter"/>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13</a:t>
            </a:fld>
            <a:endParaRPr lang="en-US"/>
          </a:p>
        </p:txBody>
      </p:sp>
    </p:spTree>
    <p:extLst>
      <p:ext uri="{BB962C8B-B14F-4D97-AF65-F5344CB8AC3E}">
        <p14:creationId xmlns:p14="http://schemas.microsoft.com/office/powerpoint/2010/main" val="199971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all about the money.</a:t>
            </a:r>
          </a:p>
          <a:p>
            <a:endParaRPr lang="en-US" dirty="0"/>
          </a:p>
          <a:p>
            <a:r>
              <a:rPr lang="en-US" dirty="0"/>
              <a:t>Per the National Park Service “Most squirrel bites originate at the front, or “</a:t>
            </a:r>
            <a:r>
              <a:rPr lang="en-US" dirty="0" err="1"/>
              <a:t>bitey</a:t>
            </a:r>
            <a:r>
              <a:rPr lang="en-US" dirty="0"/>
              <a:t> end,” of the squirrel.”</a:t>
            </a:r>
          </a:p>
          <a:p>
            <a:endParaRPr lang="en-US" dirty="0"/>
          </a:p>
          <a:p>
            <a:r>
              <a:rPr lang="en-US" dirty="0"/>
              <a:t>FBI Internet Crime Report 2022</a:t>
            </a:r>
          </a:p>
          <a:p>
            <a:r>
              <a:rPr lang="en-US" dirty="0"/>
              <a:t>https://www.ic3.gov/Media/PDF/AnnualReport/2022_IC3Report.pdf</a:t>
            </a:r>
          </a:p>
          <a:p>
            <a:endParaRPr lang="en-US" dirty="0"/>
          </a:p>
          <a:p>
            <a:endParaRPr lang="en-US" dirty="0"/>
          </a:p>
          <a:p>
            <a:r>
              <a:rPr lang="en-US" dirty="0"/>
              <a:t>In 2022, the IC3 received 21,832 BEC complaints with adjusted losses over $2.7 billion. BEC is a sophisticated scam targeting both businesses and individuals performing transfers of funds. The scam is frequently carried out when a subject compromises legitimate business email accounts through social engineering or computer intrusion techniques to conduct unauthorized transfers of funds. </a:t>
            </a:r>
          </a:p>
          <a:p>
            <a:endParaRPr lang="en-US" dirty="0"/>
          </a:p>
          <a:p>
            <a:endParaRPr lang="en-US" dirty="0"/>
          </a:p>
          <a:p>
            <a:r>
              <a:rPr lang="en-US" dirty="0"/>
              <a:t>In 2022, the IC3 received 2,385 complaints identified as ransomware with adjusted losses of more than $34.3 million. Ransomware is a type of malicious software, or malware, that encrypts data on a computer, making it unusable. In addition to encrypting the network, the cyber-criminal will often steal data off the system and hold that data hostage until the ransom is paid. If the ransom is not paid, the victim’s data remains unavailable. </a:t>
            </a:r>
          </a:p>
        </p:txBody>
      </p:sp>
      <p:sp>
        <p:nvSpPr>
          <p:cNvPr id="4" name="Slide Number Placeholder 3"/>
          <p:cNvSpPr>
            <a:spLocks noGrp="1"/>
          </p:cNvSpPr>
          <p:nvPr>
            <p:ph type="sldNum" sz="quarter" idx="5"/>
          </p:nvPr>
        </p:nvSpPr>
        <p:spPr/>
        <p:txBody>
          <a:bodyPr/>
          <a:lstStyle/>
          <a:p>
            <a:fld id="{065FDB04-5B51-478A-A894-EE4CBA93FE69}" type="slidenum">
              <a:rPr lang="en-US" smtClean="0"/>
              <a:pPr/>
              <a:t>14</a:t>
            </a:fld>
            <a:endParaRPr lang="en-US" dirty="0"/>
          </a:p>
        </p:txBody>
      </p:sp>
    </p:spTree>
    <p:extLst>
      <p:ext uri="{BB962C8B-B14F-4D97-AF65-F5344CB8AC3E}">
        <p14:creationId xmlns:p14="http://schemas.microsoft.com/office/powerpoint/2010/main" val="1181152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https://www.sentinelone.com/blog/smoothoperator-ongoing-campaign-trojanizes-3cx-software-in-software-supply-chain-attack/</a:t>
            </a:r>
          </a:p>
          <a:p>
            <a:endParaRPr lang="en-US" dirty="0"/>
          </a:p>
          <a:p>
            <a:endParaRPr lang="en-US" dirty="0"/>
          </a:p>
          <a:p>
            <a:pPr algn="l"/>
            <a:r>
              <a:rPr lang="en-US" b="0" i="0" dirty="0">
                <a:solidFill>
                  <a:srgbClr val="070707"/>
                </a:solidFill>
                <a:effectLst/>
                <a:latin typeface="Georgia" panose="02040502050405020303" pitchFamily="18" charset="0"/>
              </a:rPr>
              <a:t>3CX is a VoIP IPBX software development company whose 3CX Phone System is used by more than 600,000 companies worldwide and has over 12 million daily users.</a:t>
            </a:r>
          </a:p>
          <a:p>
            <a:pPr algn="l"/>
            <a:r>
              <a:rPr lang="en-US" b="0" i="0" dirty="0">
                <a:solidFill>
                  <a:srgbClr val="070707"/>
                </a:solidFill>
                <a:effectLst/>
                <a:latin typeface="Georgia" panose="02040502050405020303" pitchFamily="18" charset="0"/>
              </a:rPr>
              <a:t>The </a:t>
            </a:r>
            <a:r>
              <a:rPr lang="en-US" b="0" i="0" u="none" strike="noStrike" dirty="0">
                <a:solidFill>
                  <a:srgbClr val="02599C"/>
                </a:solidFill>
                <a:effectLst/>
                <a:latin typeface="Georgia" panose="02040502050405020303" pitchFamily="18" charset="0"/>
                <a:hlinkClick r:id="rId3"/>
              </a:rPr>
              <a:t>company's customer list</a:t>
            </a:r>
            <a:r>
              <a:rPr lang="en-US" b="0" i="0" dirty="0">
                <a:solidFill>
                  <a:srgbClr val="070707"/>
                </a:solidFill>
                <a:effectLst/>
                <a:latin typeface="Georgia" panose="02040502050405020303" pitchFamily="18" charset="0"/>
              </a:rPr>
              <a:t> includes a long list of high-profile companies and organizations like American Express, Coca-Cola, McDonald's, BMW, Honda, Air France, Toyota, Mercedes-Benz, IKEA, and the UK's National Health Service (who </a:t>
            </a:r>
            <a:r>
              <a:rPr lang="en-US" b="0" i="0" u="none" strike="noStrike" dirty="0">
                <a:solidFill>
                  <a:srgbClr val="02599C"/>
                </a:solidFill>
                <a:effectLst/>
                <a:latin typeface="Georgia" panose="02040502050405020303" pitchFamily="18" charset="0"/>
                <a:hlinkClick r:id="rId4"/>
              </a:rPr>
              <a:t>published an alert</a:t>
            </a:r>
            <a:r>
              <a:rPr lang="en-US" b="0" i="0" dirty="0">
                <a:solidFill>
                  <a:srgbClr val="070707"/>
                </a:solidFill>
                <a:effectLst/>
                <a:latin typeface="Georgia" panose="02040502050405020303" pitchFamily="18" charset="0"/>
              </a:rPr>
              <a:t> on Thursday).</a:t>
            </a:r>
          </a:p>
          <a:p>
            <a:pPr algn="l"/>
            <a:r>
              <a:rPr lang="en-US" b="0" i="0" dirty="0">
                <a:solidFill>
                  <a:srgbClr val="070707"/>
                </a:solidFill>
                <a:effectLst/>
                <a:latin typeface="Georgia" panose="02040502050405020303" pitchFamily="18" charset="0"/>
              </a:rPr>
              <a:t>According to alerts from security researchers from Sophos and CrowdStrike, the attackers are targeting both Windows and macOS users of the compromised 3CX softphone app.</a:t>
            </a:r>
          </a:p>
          <a:p>
            <a:pPr algn="l"/>
            <a:endParaRPr lang="en-US" b="0" i="0" dirty="0">
              <a:solidFill>
                <a:srgbClr val="070707"/>
              </a:solidFill>
              <a:effectLst/>
              <a:latin typeface="Georgia" panose="02040502050405020303" pitchFamily="18" charset="0"/>
            </a:endParaRPr>
          </a:p>
          <a:p>
            <a:pPr algn="l"/>
            <a:r>
              <a:rPr lang="en-US" b="0" i="0" dirty="0">
                <a:solidFill>
                  <a:srgbClr val="070707"/>
                </a:solidFill>
                <a:effectLst/>
                <a:latin typeface="Georgia" panose="02040502050405020303" pitchFamily="18" charset="0"/>
              </a:rPr>
              <a:t>"The malicious activity includes beaconing to actor-controlled infrastructure, deployment of second-stage payloads, and, in a small number of cases, hands-on-keyboard activity," CrowdStrike's threat intel team </a:t>
            </a:r>
            <a:r>
              <a:rPr lang="en-US" b="0" i="0" u="none" strike="noStrike" dirty="0">
                <a:solidFill>
                  <a:srgbClr val="02599C"/>
                </a:solidFill>
                <a:effectLst/>
                <a:latin typeface="Georgia" panose="02040502050405020303" pitchFamily="18" charset="0"/>
                <a:hlinkClick r:id="rId5"/>
              </a:rPr>
              <a:t>said</a:t>
            </a:r>
            <a:r>
              <a:rPr lang="en-US" b="0" i="0" dirty="0">
                <a:solidFill>
                  <a:srgbClr val="070707"/>
                </a:solidFill>
                <a:effectLst/>
                <a:latin typeface="Georgia" panose="02040502050405020303" pitchFamily="18" charset="0"/>
              </a:rPr>
              <a:t>.</a:t>
            </a:r>
          </a:p>
          <a:p>
            <a:pPr algn="l"/>
            <a:endParaRPr lang="en-US" b="0" i="0" dirty="0">
              <a:solidFill>
                <a:srgbClr val="070707"/>
              </a:solidFill>
              <a:effectLst/>
              <a:latin typeface="Georgia" panose="02040502050405020303" pitchFamily="18" charset="0"/>
            </a:endParaRPr>
          </a:p>
          <a:p>
            <a:pPr algn="l"/>
            <a:endParaRPr lang="en-US" b="0" i="0" dirty="0">
              <a:solidFill>
                <a:srgbClr val="070707"/>
              </a:solidFill>
              <a:effectLst/>
              <a:latin typeface="Georgia" panose="02040502050405020303" pitchFamily="18" charset="0"/>
            </a:endParaRPr>
          </a:p>
          <a:p>
            <a:pPr algn="l"/>
            <a:r>
              <a:rPr lang="en-US" b="0" i="0" dirty="0">
                <a:solidFill>
                  <a:srgbClr val="070707"/>
                </a:solidFill>
                <a:effectLst/>
                <a:latin typeface="Georgia" panose="02040502050405020303" pitchFamily="18" charset="0"/>
              </a:rPr>
              <a:t>"The most common post-exploitation activity observed to date is the spawning of an interactive command shell," Sophos added in an advisory issued via its Managed Detection and Response service.</a:t>
            </a:r>
          </a:p>
          <a:p>
            <a:endParaRPr lang="en-US" dirty="0"/>
          </a:p>
          <a:p>
            <a:r>
              <a:rPr lang="en-US" b="0" i="0" dirty="0">
                <a:solidFill>
                  <a:srgbClr val="070707"/>
                </a:solidFill>
                <a:effectLst/>
                <a:latin typeface="Georgia" panose="02040502050405020303" pitchFamily="18" charset="0"/>
              </a:rPr>
              <a:t>This supply chain attack, dubbed '</a:t>
            </a:r>
            <a:r>
              <a:rPr lang="en-US" b="0" i="0" dirty="0" err="1">
                <a:solidFill>
                  <a:srgbClr val="070707"/>
                </a:solidFill>
                <a:effectLst/>
                <a:latin typeface="Georgia" panose="02040502050405020303" pitchFamily="18" charset="0"/>
              </a:rPr>
              <a:t>SmoothOperator</a:t>
            </a:r>
            <a:r>
              <a:rPr lang="en-US" b="0" i="0" dirty="0">
                <a:solidFill>
                  <a:srgbClr val="070707"/>
                </a:solidFill>
                <a:effectLst/>
                <a:latin typeface="Georgia" panose="02040502050405020303" pitchFamily="18" charset="0"/>
              </a:rPr>
              <a:t>' by </a:t>
            </a:r>
            <a:r>
              <a:rPr lang="en-US" b="0" i="0" dirty="0" err="1">
                <a:solidFill>
                  <a:srgbClr val="070707"/>
                </a:solidFill>
                <a:effectLst/>
                <a:latin typeface="Georgia" panose="02040502050405020303" pitchFamily="18" charset="0"/>
              </a:rPr>
              <a:t>SentinelOne</a:t>
            </a:r>
            <a:r>
              <a:rPr lang="en-US" b="0" i="0" dirty="0">
                <a:solidFill>
                  <a:srgbClr val="070707"/>
                </a:solidFill>
                <a:effectLst/>
                <a:latin typeface="Georgia" panose="02040502050405020303" pitchFamily="18" charset="0"/>
              </a:rPr>
              <a:t>, starts when the MSI installer is downloaded from 3CX's website or an update is pushed to an already installed desktop application.</a:t>
            </a:r>
            <a:endParaRPr lang="en-US" dirty="0"/>
          </a:p>
          <a:p>
            <a:endParaRPr lang="en-US" dirty="0"/>
          </a:p>
          <a:p>
            <a:r>
              <a:rPr lang="en-US" b="0" i="0" dirty="0">
                <a:solidFill>
                  <a:srgbClr val="070707"/>
                </a:solidFill>
                <a:effectLst/>
                <a:latin typeface="Georgia" panose="02040502050405020303" pitchFamily="18" charset="0"/>
              </a:rPr>
              <a:t>This new malware is capable of harvesting system info and stealing data and stored credentials from Chrome, Edge, Brave, and Firefox user profiles.</a:t>
            </a: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15</a:t>
            </a:fld>
            <a:endParaRPr lang="en-US" dirty="0"/>
          </a:p>
        </p:txBody>
      </p:sp>
    </p:spTree>
    <p:extLst>
      <p:ext uri="{BB962C8B-B14F-4D97-AF65-F5344CB8AC3E}">
        <p14:creationId xmlns:p14="http://schemas.microsoft.com/office/powerpoint/2010/main" val="226528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year we’ve identified and detected numerous compromises where adversaries abuse valid credentials to silently modify a victim’s mailbox settings. </a:t>
            </a:r>
          </a:p>
          <a:p>
            <a:endParaRPr lang="en-US" dirty="0"/>
          </a:p>
          <a:p>
            <a:r>
              <a:rPr lang="en-US" dirty="0"/>
              <a:t>The intent is almost always to redirect specific emails of interest to places that legitimate users are unlikely to look. These incidents almost always unfolded in the same way: the adversary generated email inbox rules to filter and hide emails from the user by placing them in rarely used, built-in folders like “RSS Subscriptions,” “RSS Feeds,” or the “Archive” folder. </a:t>
            </a:r>
          </a:p>
          <a:p>
            <a:endParaRPr lang="en-US" dirty="0"/>
          </a:p>
          <a:p>
            <a:r>
              <a:rPr lang="en-US" dirty="0"/>
              <a:t>Adversaries then use the newly discovered information during their reconnaissance efforts to craft emails to the accounting or payroll departments Email threats 23 requesting to update direct deposit information or to otherwise redirect funds to accounts under their control. </a:t>
            </a:r>
          </a:p>
          <a:p>
            <a:endParaRPr lang="en-US" dirty="0"/>
          </a:p>
          <a:p>
            <a:r>
              <a:rPr lang="en-US" dirty="0"/>
              <a:t>We’ve also detected threats where the adversary creates inbox rules to automatically mark as read and move password reset emails. </a:t>
            </a:r>
          </a:p>
          <a:p>
            <a:endParaRPr lang="en-US" dirty="0"/>
          </a:p>
          <a:p>
            <a:r>
              <a:rPr lang="en-US" dirty="0"/>
              <a:t>The adversaries then remove all traces of their access by deleting the password reset emails and all of their newly created inbox rules. Of course, from a victim’s perspective the activity is silent, but with robust logging like the Microsoft Unified Audit Log, tracking the adversary’s moves is fairly easy. </a:t>
            </a:r>
          </a:p>
          <a:p>
            <a:endParaRPr lang="en-US" dirty="0"/>
          </a:p>
          <a:p>
            <a:r>
              <a:rPr lang="en-US" dirty="0"/>
              <a:t>The expedited timeline of these intrusions shows that adversaries spare no time in moving from initial access to their objectives. We’ve observed some incidents where the adversary makes their inbox modifications within minutes of compromising the account. </a:t>
            </a:r>
          </a:p>
          <a:p>
            <a:endParaRPr lang="en-US" dirty="0"/>
          </a:p>
          <a:p>
            <a:r>
              <a:rPr lang="en-US" dirty="0"/>
              <a:t>We’ve also witnessed adversaries waiting an extended period of time to carefully perform reconnaissance within the victim’s mailbox, sometimes holding off until the next day to make any direct changes to their account via inbox rules. </a:t>
            </a:r>
          </a:p>
          <a:p>
            <a:endParaRPr lang="en-US" dirty="0"/>
          </a:p>
          <a:p>
            <a:r>
              <a:rPr lang="en-US" dirty="0"/>
              <a:t>Confidently detecting the initial email account compromise is typically difficult, as it requires teams to detect anomalies to a user’s login behavior through a complicated series of alerting algorithms, potentially across numerous devices. As working from home becomes more commonplace—and bring-your-</a:t>
            </a:r>
            <a:r>
              <a:rPr lang="en-US" dirty="0" err="1"/>
              <a:t>owndevice</a:t>
            </a:r>
            <a:r>
              <a:rPr lang="en-US" dirty="0"/>
              <a:t> policies remain lax—very few security teams can keep up with the overwhelming number of false positives these signatures typically produce. Some identity alerting platforms take upwards of two days for their own machine learning algorithms to flag what they consider to be a “high-risk” login. By contrast, adversaries need just minutes to programmatically tackle their objectives.</a:t>
            </a:r>
          </a:p>
        </p:txBody>
      </p:sp>
      <p:sp>
        <p:nvSpPr>
          <p:cNvPr id="4" name="Slide Number Placeholder 3"/>
          <p:cNvSpPr>
            <a:spLocks noGrp="1"/>
          </p:cNvSpPr>
          <p:nvPr>
            <p:ph type="sldNum" sz="quarter" idx="5"/>
          </p:nvPr>
        </p:nvSpPr>
        <p:spPr/>
        <p:txBody>
          <a:bodyPr/>
          <a:lstStyle/>
          <a:p>
            <a:fld id="{065FDB04-5B51-478A-A894-EE4CBA93FE69}" type="slidenum">
              <a:rPr lang="en-US" smtClean="0"/>
              <a:pPr/>
              <a:t>16</a:t>
            </a:fld>
            <a:endParaRPr lang="en-US" dirty="0"/>
          </a:p>
        </p:txBody>
      </p:sp>
    </p:spTree>
    <p:extLst>
      <p:ext uri="{BB962C8B-B14F-4D97-AF65-F5344CB8AC3E}">
        <p14:creationId xmlns:p14="http://schemas.microsoft.com/office/powerpoint/2010/main" val="1157812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SegoeUI"/>
              </a:rPr>
              <a:t>For example, in the above kill chain, the first user was compromised due to a weak password policy. Through the initial poor password policy, additional bad credential hygiene, and ACL misconfiguration, the domain was compromised. When you multiply all the combinations of user accounts, group access, and permissions in Active Directory, many paths can exist to Domain Admin.</a:t>
            </a:r>
          </a:p>
          <a:p>
            <a:pPr algn="l"/>
            <a:r>
              <a:rPr lang="en-US" b="0" i="0" dirty="0">
                <a:solidFill>
                  <a:srgbClr val="333333"/>
                </a:solidFill>
                <a:effectLst/>
                <a:latin typeface="SegoeUI"/>
              </a:rPr>
              <a:t> </a:t>
            </a:r>
          </a:p>
          <a:p>
            <a:pPr algn="l"/>
            <a:r>
              <a:rPr lang="en-US" b="0" i="0" dirty="0">
                <a:solidFill>
                  <a:srgbClr val="333333"/>
                </a:solidFill>
                <a:effectLst/>
                <a:latin typeface="SegoeUI"/>
              </a:rPr>
              <a:t>Attacks on Active Directory are ever evolving, and this blog covers only some of the more common issues DART observes in customer environments. Ultimately, any changes made to Active Directory can either increase or decrease the risk that a threat actor can take control of your environment. To ensure that risk is consistently decreasing, DART recommends a constant cycle of the below:</a:t>
            </a:r>
          </a:p>
          <a:p>
            <a:pPr algn="l"/>
            <a:r>
              <a:rPr lang="en-US" b="0" i="0" dirty="0">
                <a:solidFill>
                  <a:srgbClr val="333333"/>
                </a:solidFill>
                <a:effectLst/>
                <a:latin typeface="SegoeUI"/>
              </a:rPr>
              <a:t> </a:t>
            </a:r>
          </a:p>
          <a:p>
            <a:pPr algn="l">
              <a:buFont typeface="Arial" panose="020B0604020202020204" pitchFamily="34" charset="0"/>
              <a:buChar char="•"/>
            </a:pPr>
            <a:r>
              <a:rPr lang="en-US" b="0" i="0" dirty="0">
                <a:solidFill>
                  <a:srgbClr val="333333"/>
                </a:solidFill>
                <a:effectLst/>
                <a:latin typeface="SegoeUI"/>
              </a:rPr>
              <a:t>Reduce Privilege – assign all access according to the principle of least privilege. Additionally, deploy the enterprise access model to reduce privileged credential exposure. Combined, these will reduce the likelihood that a single device or user compromise leads to total domain compromise.</a:t>
            </a:r>
          </a:p>
          <a:p>
            <a:pPr algn="l">
              <a:buFont typeface="Arial" panose="020B0604020202020204" pitchFamily="34" charset="0"/>
              <a:buChar char="•"/>
            </a:pPr>
            <a:r>
              <a:rPr lang="en-US" b="0" i="0" dirty="0">
                <a:solidFill>
                  <a:srgbClr val="333333"/>
                </a:solidFill>
                <a:effectLst/>
                <a:latin typeface="SegoeUI"/>
              </a:rPr>
              <a:t>Audit Current Posture – use tools such as Defender for Identity and sanctioned use of </a:t>
            </a:r>
            <a:r>
              <a:rPr lang="en-US" b="0" i="0" dirty="0" err="1">
                <a:solidFill>
                  <a:srgbClr val="333333"/>
                </a:solidFill>
                <a:effectLst/>
                <a:latin typeface="SegoeUI"/>
              </a:rPr>
              <a:t>BloodHound</a:t>
            </a:r>
            <a:r>
              <a:rPr lang="en-US" b="0" i="0" dirty="0">
                <a:solidFill>
                  <a:srgbClr val="333333"/>
                </a:solidFill>
                <a:effectLst/>
                <a:latin typeface="SegoeUI"/>
              </a:rPr>
              <a:t> and </a:t>
            </a:r>
            <a:r>
              <a:rPr lang="en-US" b="0" i="0" dirty="0" err="1">
                <a:solidFill>
                  <a:srgbClr val="333333"/>
                </a:solidFill>
                <a:effectLst/>
                <a:latin typeface="SegoeUI"/>
              </a:rPr>
              <a:t>PingCastle</a:t>
            </a:r>
            <a:r>
              <a:rPr lang="en-US" b="0" i="0" dirty="0">
                <a:solidFill>
                  <a:srgbClr val="333333"/>
                </a:solidFill>
                <a:effectLst/>
                <a:latin typeface="SegoeUI"/>
              </a:rPr>
              <a:t> to audit your current Active Directory security posture and remediate the issues both surfaced through those tools and described in this blog.</a:t>
            </a:r>
          </a:p>
          <a:p>
            <a:pPr algn="l">
              <a:buFont typeface="Arial" panose="020B0604020202020204" pitchFamily="34" charset="0"/>
              <a:buChar char="•"/>
            </a:pPr>
            <a:r>
              <a:rPr lang="en-US" b="0" i="0" dirty="0">
                <a:solidFill>
                  <a:srgbClr val="333333"/>
                </a:solidFill>
                <a:effectLst/>
                <a:latin typeface="SegoeUI"/>
              </a:rPr>
              <a:t>Monitor Changes – monitor for changes to your Active Directory environment that can reduce your security posture or expose additional attack paths to domain compromise.</a:t>
            </a:r>
            <a:br>
              <a:rPr lang="en-US" b="0" i="0" dirty="0">
                <a:solidFill>
                  <a:srgbClr val="333333"/>
                </a:solidFill>
                <a:effectLst/>
                <a:latin typeface="SegoeUI"/>
              </a:rPr>
            </a:br>
            <a:endParaRPr lang="en-US" b="0" i="0" dirty="0">
              <a:solidFill>
                <a:srgbClr val="333333"/>
              </a:solidFill>
              <a:effectLst/>
              <a:latin typeface="SegoeUI"/>
            </a:endParaRPr>
          </a:p>
          <a:p>
            <a:pPr algn="l">
              <a:buFont typeface="Arial" panose="020B0604020202020204" pitchFamily="34" charset="0"/>
              <a:buChar char="•"/>
            </a:pPr>
            <a:r>
              <a:rPr lang="en-US" b="0" i="0" dirty="0">
                <a:solidFill>
                  <a:srgbClr val="333333"/>
                </a:solidFill>
                <a:effectLst/>
                <a:latin typeface="SegoeUI"/>
              </a:rPr>
              <a:t>Actively Detect – alert on potential signs of compromise using Defender for Identity or custom detection rules.</a:t>
            </a:r>
            <a:br>
              <a:rPr lang="en-US" b="0" i="0" dirty="0">
                <a:solidFill>
                  <a:srgbClr val="333333"/>
                </a:solidFill>
                <a:effectLst/>
                <a:latin typeface="SegoeUI"/>
              </a:rPr>
            </a:br>
            <a:endParaRPr lang="en-US" b="0" i="0" dirty="0">
              <a:solidFill>
                <a:srgbClr val="333333"/>
              </a:solidFill>
              <a:effectLst/>
              <a:latin typeface="SegoeUI"/>
            </a:endParaRPr>
          </a:p>
          <a:p>
            <a:pPr algn="l"/>
            <a:r>
              <a:rPr lang="en-US" b="0" i="0" dirty="0">
                <a:solidFill>
                  <a:srgbClr val="333333"/>
                </a:solidFill>
                <a:effectLst/>
                <a:latin typeface="SegoeUI"/>
              </a:rPr>
              <a:t>A message that DART often leaves customers with is that securing Active Directory requires continued governance. You can’t ‘deploy’ Active Directory security and never have to look at it again. Active Directory security is about constant improvement and ensuring those misconfigurations and attack paths are mitigated before an adversary finds them.</a:t>
            </a:r>
          </a:p>
        </p:txBody>
      </p:sp>
      <p:sp>
        <p:nvSpPr>
          <p:cNvPr id="4" name="Slide Number Placeholder 3"/>
          <p:cNvSpPr>
            <a:spLocks noGrp="1"/>
          </p:cNvSpPr>
          <p:nvPr>
            <p:ph type="sldNum" sz="quarter" idx="5"/>
          </p:nvPr>
        </p:nvSpPr>
        <p:spPr/>
        <p:txBody>
          <a:bodyPr/>
          <a:lstStyle/>
          <a:p>
            <a:fld id="{065FDB04-5B51-478A-A894-EE4CBA93FE69}" type="slidenum">
              <a:rPr lang="en-US" smtClean="0"/>
              <a:pPr/>
              <a:t>17</a:t>
            </a:fld>
            <a:endParaRPr lang="en-US" dirty="0"/>
          </a:p>
        </p:txBody>
      </p:sp>
    </p:spTree>
    <p:extLst>
      <p:ext uri="{BB962C8B-B14F-4D97-AF65-F5344CB8AC3E}">
        <p14:creationId xmlns:p14="http://schemas.microsoft.com/office/powerpoint/2010/main" val="4064124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process and technology solutions</a:t>
            </a:r>
          </a:p>
        </p:txBody>
      </p:sp>
      <p:sp>
        <p:nvSpPr>
          <p:cNvPr id="4" name="Slide Number Placeholder 3"/>
          <p:cNvSpPr>
            <a:spLocks noGrp="1"/>
          </p:cNvSpPr>
          <p:nvPr>
            <p:ph type="sldNum" sz="quarter" idx="5"/>
          </p:nvPr>
        </p:nvSpPr>
        <p:spPr/>
        <p:txBody>
          <a:bodyPr/>
          <a:lstStyle/>
          <a:p>
            <a:fld id="{065FDB04-5B51-478A-A894-EE4CBA93FE69}" type="slidenum">
              <a:rPr lang="en-US" smtClean="0"/>
              <a:pPr/>
              <a:t>18</a:t>
            </a:fld>
            <a:endParaRPr lang="en-US" dirty="0"/>
          </a:p>
        </p:txBody>
      </p:sp>
    </p:spTree>
    <p:extLst>
      <p:ext uri="{BB962C8B-B14F-4D97-AF65-F5344CB8AC3E}">
        <p14:creationId xmlns:p14="http://schemas.microsoft.com/office/powerpoint/2010/main" val="355667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5F7375"/>
              </a:solidFill>
              <a:effectLst/>
              <a:latin typeface="Inter"/>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19</a:t>
            </a:fld>
            <a:endParaRPr lang="en-US"/>
          </a:p>
        </p:txBody>
      </p:sp>
    </p:spTree>
    <p:extLst>
      <p:ext uri="{BB962C8B-B14F-4D97-AF65-F5344CB8AC3E}">
        <p14:creationId xmlns:p14="http://schemas.microsoft.com/office/powerpoint/2010/main" val="426036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2"/>
                </a:solidFill>
              </a:rPr>
              <a:t>should be </a:t>
            </a:r>
            <a:r>
              <a:rPr lang="en-US" sz="1200" dirty="0">
                <a:solidFill>
                  <a:schemeClr val="bg1"/>
                </a:solidFill>
              </a:rPr>
              <a:t>&amp; is</a:t>
            </a: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21</a:t>
            </a:fld>
            <a:endParaRPr lang="en-US" dirty="0"/>
          </a:p>
        </p:txBody>
      </p:sp>
    </p:spTree>
    <p:extLst>
      <p:ext uri="{BB962C8B-B14F-4D97-AF65-F5344CB8AC3E}">
        <p14:creationId xmlns:p14="http://schemas.microsoft.com/office/powerpoint/2010/main" val="78316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a:t>
            </a:fld>
            <a:endParaRPr lang="en-US"/>
          </a:p>
        </p:txBody>
      </p:sp>
    </p:spTree>
    <p:extLst>
      <p:ext uri="{BB962C8B-B14F-4D97-AF65-F5344CB8AC3E}">
        <p14:creationId xmlns:p14="http://schemas.microsoft.com/office/powerpoint/2010/main" val="4159848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5F7375"/>
              </a:solidFill>
              <a:effectLst/>
              <a:latin typeface="Inter"/>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22</a:t>
            </a:fld>
            <a:endParaRPr lang="en-US"/>
          </a:p>
        </p:txBody>
      </p:sp>
    </p:spTree>
    <p:extLst>
      <p:ext uri="{BB962C8B-B14F-4D97-AF65-F5344CB8AC3E}">
        <p14:creationId xmlns:p14="http://schemas.microsoft.com/office/powerpoint/2010/main" val="1686812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4000" b="0" i="0" dirty="0">
                <a:solidFill>
                  <a:srgbClr val="282828"/>
                </a:solidFill>
                <a:effectLst/>
                <a:latin typeface="Tiempos Text"/>
              </a:rPr>
              <a:t>Forcing the </a:t>
            </a:r>
            <a:r>
              <a:rPr lang="en-US" sz="4000" b="0" i="0" dirty="0" err="1">
                <a:solidFill>
                  <a:srgbClr val="282828"/>
                </a:solidFill>
                <a:effectLst/>
                <a:latin typeface="Tiempos Text"/>
              </a:rPr>
              <a:t>minium</a:t>
            </a:r>
            <a:r>
              <a:rPr lang="en-US" sz="4000" b="0" i="0" dirty="0">
                <a:solidFill>
                  <a:srgbClr val="282828"/>
                </a:solidFill>
                <a:effectLst/>
                <a:latin typeface="Tiempos Text"/>
              </a:rPr>
              <a:t> level of due care for cybersecurity</a:t>
            </a:r>
          </a:p>
        </p:txBody>
      </p:sp>
      <p:sp>
        <p:nvSpPr>
          <p:cNvPr id="4" name="Slide Number Placeholder 3"/>
          <p:cNvSpPr>
            <a:spLocks noGrp="1"/>
          </p:cNvSpPr>
          <p:nvPr>
            <p:ph type="sldNum" sz="quarter" idx="5"/>
          </p:nvPr>
        </p:nvSpPr>
        <p:spPr/>
        <p:txBody>
          <a:bodyPr/>
          <a:lstStyle/>
          <a:p>
            <a:fld id="{065FDB04-5B51-478A-A894-EE4CBA93FE69}" type="slidenum">
              <a:rPr lang="en-US" smtClean="0"/>
              <a:pPr/>
              <a:t>23</a:t>
            </a:fld>
            <a:endParaRPr lang="en-US" dirty="0"/>
          </a:p>
        </p:txBody>
      </p:sp>
    </p:spTree>
    <p:extLst>
      <p:ext uri="{BB962C8B-B14F-4D97-AF65-F5344CB8AC3E}">
        <p14:creationId xmlns:p14="http://schemas.microsoft.com/office/powerpoint/2010/main" val="2922166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process and technology solutions</a:t>
            </a:r>
          </a:p>
        </p:txBody>
      </p:sp>
      <p:sp>
        <p:nvSpPr>
          <p:cNvPr id="4" name="Slide Number Placeholder 3"/>
          <p:cNvSpPr>
            <a:spLocks noGrp="1"/>
          </p:cNvSpPr>
          <p:nvPr>
            <p:ph type="sldNum" sz="quarter" idx="5"/>
          </p:nvPr>
        </p:nvSpPr>
        <p:spPr/>
        <p:txBody>
          <a:bodyPr/>
          <a:lstStyle/>
          <a:p>
            <a:fld id="{065FDB04-5B51-478A-A894-EE4CBA93FE69}" type="slidenum">
              <a:rPr lang="en-US" smtClean="0"/>
              <a:pPr/>
              <a:t>24</a:t>
            </a:fld>
            <a:endParaRPr lang="en-US" dirty="0"/>
          </a:p>
        </p:txBody>
      </p:sp>
    </p:spTree>
    <p:extLst>
      <p:ext uri="{BB962C8B-B14F-4D97-AF65-F5344CB8AC3E}">
        <p14:creationId xmlns:p14="http://schemas.microsoft.com/office/powerpoint/2010/main" val="4097240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process and technology solutions</a:t>
            </a:r>
          </a:p>
        </p:txBody>
      </p:sp>
      <p:sp>
        <p:nvSpPr>
          <p:cNvPr id="4" name="Slide Number Placeholder 3"/>
          <p:cNvSpPr>
            <a:spLocks noGrp="1"/>
          </p:cNvSpPr>
          <p:nvPr>
            <p:ph type="sldNum" sz="quarter" idx="5"/>
          </p:nvPr>
        </p:nvSpPr>
        <p:spPr/>
        <p:txBody>
          <a:bodyPr/>
          <a:lstStyle/>
          <a:p>
            <a:fld id="{065FDB04-5B51-478A-A894-EE4CBA93FE69}" type="slidenum">
              <a:rPr lang="en-US" smtClean="0"/>
              <a:pPr/>
              <a:t>25</a:t>
            </a:fld>
            <a:endParaRPr lang="en-US" dirty="0"/>
          </a:p>
        </p:txBody>
      </p:sp>
    </p:spTree>
    <p:extLst>
      <p:ext uri="{BB962C8B-B14F-4D97-AF65-F5344CB8AC3E}">
        <p14:creationId xmlns:p14="http://schemas.microsoft.com/office/powerpoint/2010/main" val="3486132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Savings of being prepared:</a:t>
            </a:r>
          </a:p>
          <a:p>
            <a:endParaRPr lang="en-US" dirty="0"/>
          </a:p>
          <a:p>
            <a:r>
              <a:rPr lang="en-US" dirty="0"/>
              <a:t>$3.29 million with team and exercised plan vs 5.29 million with NO plan or team.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about a Business Continuity Plan (with a Disaster Recovery Plan) -- Not in place in your organization? If you don't have one… get one! You don't want to be left behind, </a:t>
            </a:r>
            <a:r>
              <a:rPr lang="en-US" sz="1200" b="1"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an incident occurs. They provide you with a strategic game plan when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have a trusted partner in the industry to help develop policies and plans for your organization to better safeguard you against cyber attacks?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 of a breach is 40% less</a:t>
            </a:r>
          </a:p>
        </p:txBody>
      </p:sp>
      <p:sp>
        <p:nvSpPr>
          <p:cNvPr id="4" name="Slide Number Placeholder 3"/>
          <p:cNvSpPr>
            <a:spLocks noGrp="1"/>
          </p:cNvSpPr>
          <p:nvPr>
            <p:ph type="sldNum" sz="quarter" idx="5"/>
          </p:nvPr>
        </p:nvSpPr>
        <p:spPr/>
        <p:txBody>
          <a:bodyPr/>
          <a:lstStyle/>
          <a:p>
            <a:fld id="{065FDB04-5B51-478A-A894-EE4CBA93FE69}" type="slidenum">
              <a:rPr lang="en-US" smtClean="0"/>
              <a:pPr/>
              <a:t>26</a:t>
            </a:fld>
            <a:endParaRPr lang="en-US" dirty="0"/>
          </a:p>
        </p:txBody>
      </p:sp>
    </p:spTree>
    <p:extLst>
      <p:ext uri="{BB962C8B-B14F-4D97-AF65-F5344CB8AC3E}">
        <p14:creationId xmlns:p14="http://schemas.microsoft.com/office/powerpoint/2010/main" val="1302416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95959"/>
                </a:solidFill>
                <a:effectLst/>
                <a:latin typeface="Roboto" panose="02000000000000000000" pitchFamily="2" charset="0"/>
              </a:rPr>
              <a:t>When a hurricane makes landfall, the head of the Federal Emergency Management Agency relies on a couple of metrics to assess its destructive power.</a:t>
            </a:r>
          </a:p>
          <a:p>
            <a:pPr algn="l"/>
            <a:r>
              <a:rPr lang="en-US" b="0" i="0" dirty="0">
                <a:solidFill>
                  <a:srgbClr val="595959"/>
                </a:solidFill>
                <a:effectLst/>
                <a:latin typeface="Roboto" panose="02000000000000000000" pitchFamily="2" charset="0"/>
              </a:rPr>
              <a:t>First, there is the well-known Saffir-Simpson Wind Scale.  Then there is what he calls the “Waffle House Index.”</a:t>
            </a:r>
          </a:p>
          <a:p>
            <a:pPr algn="l"/>
            <a:endParaRPr lang="en-US" b="0" i="0" dirty="0">
              <a:solidFill>
                <a:srgbClr val="595959"/>
              </a:solidFill>
              <a:effectLst/>
              <a:latin typeface="Roboto" panose="02000000000000000000" pitchFamily="2" charset="0"/>
            </a:endParaRPr>
          </a:p>
          <a:p>
            <a:pPr algn="l"/>
            <a:r>
              <a:rPr lang="en-US" b="0" i="0" dirty="0">
                <a:solidFill>
                  <a:srgbClr val="595959"/>
                </a:solidFill>
                <a:effectLst/>
                <a:latin typeface="Roboto" panose="02000000000000000000" pitchFamily="2" charset="0"/>
              </a:rPr>
              <a:t>Green means the restaurant is serving a full menu, a signal that damage in an area is limited and the lights are on.  Yellow means a limited menu, indicating power from a generator, at best, and low food supplies.  Red means the restaurant is closed, a sign of severe damage in the area or unsafe conditions.</a:t>
            </a:r>
          </a:p>
          <a:p>
            <a:pPr algn="l"/>
            <a:r>
              <a:rPr lang="en-US" b="0" i="0" dirty="0">
                <a:solidFill>
                  <a:srgbClr val="595959"/>
                </a:solidFill>
                <a:effectLst/>
                <a:latin typeface="Roboto" panose="02000000000000000000" pitchFamily="2" charset="0"/>
              </a:rPr>
              <a:t>“If you get there and the Waffle House is closed?” FEMA Administrator Craig Fugate has said. “That’s really bad.  That’s where you go to work.”</a:t>
            </a:r>
          </a:p>
          <a:p>
            <a:endParaRPr lang="en-US" dirty="0"/>
          </a:p>
          <a:p>
            <a:r>
              <a:rPr lang="en-US" b="0" i="0" dirty="0">
                <a:solidFill>
                  <a:srgbClr val="132934"/>
                </a:solidFill>
                <a:effectLst/>
                <a:latin typeface="ProximaNova-Regular"/>
              </a:rPr>
              <a:t>The jump team sprang into action — its mission: Get the lights on and the grills simmering in the affected restaurants.</a:t>
            </a:r>
            <a:br>
              <a:rPr lang="en-US" dirty="0"/>
            </a:br>
            <a:br>
              <a:rPr lang="en-US" dirty="0"/>
            </a:br>
            <a:r>
              <a:rPr lang="en-US" b="0" i="0" dirty="0">
                <a:solidFill>
                  <a:srgbClr val="132934"/>
                </a:solidFill>
                <a:effectLst/>
                <a:latin typeface="ProximaNova-Regular"/>
              </a:rPr>
              <a:t>Powerless stores were provided generators and gasoline, and propane for the grills. Water-less stores were given hundreds of bottles of water for drinking and boiling.</a:t>
            </a:r>
            <a:br>
              <a:rPr lang="en-US" dirty="0"/>
            </a:br>
            <a:br>
              <a:rPr lang="en-US" dirty="0"/>
            </a:br>
            <a:r>
              <a:rPr lang="en-US" b="0" i="0" dirty="0">
                <a:solidFill>
                  <a:srgbClr val="132934"/>
                </a:solidFill>
                <a:effectLst/>
                <a:latin typeface="ProximaNova-Regular"/>
              </a:rPr>
              <a:t>Stores without employees had jump team members fill in roles while local workers attended to personal matters.</a:t>
            </a:r>
            <a:br>
              <a:rPr lang="en-US" dirty="0"/>
            </a:br>
            <a:br>
              <a:rPr lang="en-US" dirty="0"/>
            </a:br>
            <a:r>
              <a:rPr lang="en-US" b="0" i="0" dirty="0">
                <a:solidFill>
                  <a:srgbClr val="132934"/>
                </a:solidFill>
                <a:effectLst/>
                <a:latin typeface="ProximaNova-Regular"/>
              </a:rPr>
              <a:t>Portable toilets were transported to restaurants without plumbing services.</a:t>
            </a:r>
            <a:br>
              <a:rPr lang="en-US" dirty="0"/>
            </a:br>
            <a:br>
              <a:rPr lang="en-US" dirty="0"/>
            </a:br>
            <a:r>
              <a:rPr lang="en-US" b="0" i="0" dirty="0">
                <a:solidFill>
                  <a:srgbClr val="132934"/>
                </a:solidFill>
                <a:effectLst/>
                <a:latin typeface="ProximaNova-Regular"/>
              </a:rPr>
              <a:t>Construction sources were contacted and mobilized to heavily damaged restaurants.</a:t>
            </a:r>
            <a:br>
              <a:rPr lang="en-US" dirty="0"/>
            </a:br>
            <a:br>
              <a:rPr lang="en-US" dirty="0"/>
            </a:br>
            <a:r>
              <a:rPr lang="en-US" b="0" i="0" dirty="0">
                <a:solidFill>
                  <a:srgbClr val="132934"/>
                </a:solidFill>
                <a:effectLst/>
                <a:latin typeface="ProximaNova-Regular"/>
              </a:rPr>
              <a:t>And about 40 food trucks rolled into the area to stock freezers.</a:t>
            </a:r>
            <a:br>
              <a:rPr lang="en-US" dirty="0"/>
            </a:br>
            <a:endParaRPr lang="en-US" b="0" i="0" dirty="0">
              <a:solidFill>
                <a:srgbClr val="595959"/>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27</a:t>
            </a:fld>
            <a:endParaRPr lang="en-US" dirty="0"/>
          </a:p>
        </p:txBody>
      </p:sp>
    </p:spTree>
    <p:extLst>
      <p:ext uri="{BB962C8B-B14F-4D97-AF65-F5344CB8AC3E}">
        <p14:creationId xmlns:p14="http://schemas.microsoft.com/office/powerpoint/2010/main" val="1854672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Detect and respond</a:t>
            </a:r>
          </a:p>
        </p:txBody>
      </p:sp>
      <p:sp>
        <p:nvSpPr>
          <p:cNvPr id="4" name="Slide Number Placeholder 3"/>
          <p:cNvSpPr>
            <a:spLocks noGrp="1"/>
          </p:cNvSpPr>
          <p:nvPr>
            <p:ph type="sldNum" sz="quarter" idx="5"/>
          </p:nvPr>
        </p:nvSpPr>
        <p:spPr/>
        <p:txBody>
          <a:bodyPr/>
          <a:lstStyle/>
          <a:p>
            <a:fld id="{065FDB04-5B51-478A-A894-EE4CBA93FE69}" type="slidenum">
              <a:rPr lang="en-US" smtClean="0"/>
              <a:pPr/>
              <a:t>28</a:t>
            </a:fld>
            <a:endParaRPr lang="en-US" dirty="0"/>
          </a:p>
        </p:txBody>
      </p:sp>
    </p:spTree>
    <p:extLst>
      <p:ext uri="{BB962C8B-B14F-4D97-AF65-F5344CB8AC3E}">
        <p14:creationId xmlns:p14="http://schemas.microsoft.com/office/powerpoint/2010/main" val="3621906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dirty="0"/>
              <a:t>Assess</a:t>
            </a:r>
          </a:p>
          <a:p>
            <a:pPr marL="457200" indent="-457200">
              <a:buAutoNum type="arabicPeriod"/>
            </a:pPr>
            <a:r>
              <a:rPr lang="en-US" dirty="0"/>
              <a:t>Integrate</a:t>
            </a:r>
          </a:p>
          <a:p>
            <a:pPr marL="457200" indent="-457200">
              <a:buAutoNum type="arabicPeriod"/>
            </a:pPr>
            <a:r>
              <a:rPr lang="en-US" dirty="0"/>
              <a:t>Maintain</a:t>
            </a:r>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29</a:t>
            </a:fld>
            <a:endParaRPr lang="en-US" dirty="0"/>
          </a:p>
        </p:txBody>
      </p:sp>
    </p:spTree>
    <p:extLst>
      <p:ext uri="{BB962C8B-B14F-4D97-AF65-F5344CB8AC3E}">
        <p14:creationId xmlns:p14="http://schemas.microsoft.com/office/powerpoint/2010/main" val="1001120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30</a:t>
            </a:fld>
            <a:endParaRPr lang="en-US"/>
          </a:p>
        </p:txBody>
      </p:sp>
    </p:spTree>
    <p:extLst>
      <p:ext uri="{BB962C8B-B14F-4D97-AF65-F5344CB8AC3E}">
        <p14:creationId xmlns:p14="http://schemas.microsoft.com/office/powerpoint/2010/main" val="3935956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latin typeface="Calibri" panose="020F0502020204030204" pitchFamily="34" charset="0"/>
              </a:rPr>
              <a:t>Almost every business has someone that is being paid to open and click on email. We need to provide them with the education and controls structure needed for them to do their job safely.</a:t>
            </a:r>
          </a:p>
          <a:p>
            <a:r>
              <a:rPr lang="en-US" sz="1700" dirty="0">
                <a:latin typeface="Calibri" panose="020F0502020204030204" pitchFamily="34" charset="0"/>
              </a:rPr>
              <a:t> </a:t>
            </a:r>
          </a:p>
          <a:p>
            <a:r>
              <a:rPr lang="en-US" sz="1700" dirty="0">
                <a:latin typeface="Calibri" panose="020F0502020204030204" pitchFamily="34" charset="0"/>
              </a:rPr>
              <a:t>Do you depend on email to communicate within your business? Reduce your attack surface, reduce the  radius of things that can be affected when something bad happens.</a:t>
            </a:r>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31</a:t>
            </a:fld>
            <a:endParaRPr lang="en-US" dirty="0"/>
          </a:p>
        </p:txBody>
      </p:sp>
    </p:spTree>
    <p:extLst>
      <p:ext uri="{BB962C8B-B14F-4D97-AF65-F5344CB8AC3E}">
        <p14:creationId xmlns:p14="http://schemas.microsoft.com/office/powerpoint/2010/main" val="149688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process and technology solutions</a:t>
            </a:r>
          </a:p>
        </p:txBody>
      </p:sp>
      <p:sp>
        <p:nvSpPr>
          <p:cNvPr id="4" name="Slide Number Placeholder 3"/>
          <p:cNvSpPr>
            <a:spLocks noGrp="1"/>
          </p:cNvSpPr>
          <p:nvPr>
            <p:ph type="sldNum" sz="quarter" idx="5"/>
          </p:nvPr>
        </p:nvSpPr>
        <p:spPr/>
        <p:txBody>
          <a:bodyPr/>
          <a:lstStyle/>
          <a:p>
            <a:fld id="{065FDB04-5B51-478A-A894-EE4CBA93FE69}" type="slidenum">
              <a:rPr lang="en-US" smtClean="0"/>
              <a:pPr/>
              <a:t>4</a:t>
            </a:fld>
            <a:endParaRPr lang="en-US" dirty="0"/>
          </a:p>
        </p:txBody>
      </p:sp>
    </p:spTree>
    <p:extLst>
      <p:ext uri="{BB962C8B-B14F-4D97-AF65-F5344CB8AC3E}">
        <p14:creationId xmlns:p14="http://schemas.microsoft.com/office/powerpoint/2010/main" val="262687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4000" b="0" i="0" dirty="0">
              <a:solidFill>
                <a:srgbClr val="282828"/>
              </a:solidFill>
              <a:effectLst/>
              <a:latin typeface="Tiempos Text"/>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5</a:t>
            </a:fld>
            <a:endParaRPr lang="en-US" dirty="0"/>
          </a:p>
        </p:txBody>
      </p:sp>
    </p:spTree>
    <p:extLst>
      <p:ext uri="{BB962C8B-B14F-4D97-AF65-F5344CB8AC3E}">
        <p14:creationId xmlns:p14="http://schemas.microsoft.com/office/powerpoint/2010/main" val="413296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4000" b="0" i="0" dirty="0">
              <a:solidFill>
                <a:srgbClr val="282828"/>
              </a:solidFill>
              <a:effectLst/>
              <a:latin typeface="Tiempos Text"/>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6</a:t>
            </a:fld>
            <a:endParaRPr lang="en-US" dirty="0"/>
          </a:p>
        </p:txBody>
      </p:sp>
    </p:spTree>
    <p:extLst>
      <p:ext uri="{BB962C8B-B14F-4D97-AF65-F5344CB8AC3E}">
        <p14:creationId xmlns:p14="http://schemas.microsoft.com/office/powerpoint/2010/main" val="358934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process and technology solutions</a:t>
            </a:r>
          </a:p>
        </p:txBody>
      </p:sp>
      <p:sp>
        <p:nvSpPr>
          <p:cNvPr id="4" name="Slide Number Placeholder 3"/>
          <p:cNvSpPr>
            <a:spLocks noGrp="1"/>
          </p:cNvSpPr>
          <p:nvPr>
            <p:ph type="sldNum" sz="quarter" idx="5"/>
          </p:nvPr>
        </p:nvSpPr>
        <p:spPr/>
        <p:txBody>
          <a:bodyPr/>
          <a:lstStyle/>
          <a:p>
            <a:fld id="{065FDB04-5B51-478A-A894-EE4CBA93FE69}" type="slidenum">
              <a:rPr lang="en-US" smtClean="0"/>
              <a:pPr/>
              <a:t>7</a:t>
            </a:fld>
            <a:endParaRPr lang="en-US" dirty="0"/>
          </a:p>
        </p:txBody>
      </p:sp>
    </p:spTree>
    <p:extLst>
      <p:ext uri="{BB962C8B-B14F-4D97-AF65-F5344CB8AC3E}">
        <p14:creationId xmlns:p14="http://schemas.microsoft.com/office/powerpoint/2010/main" val="211020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a:t>
            </a:fld>
            <a:endParaRPr lang="en-US"/>
          </a:p>
        </p:txBody>
      </p:sp>
    </p:spTree>
    <p:extLst>
      <p:ext uri="{BB962C8B-B14F-4D97-AF65-F5344CB8AC3E}">
        <p14:creationId xmlns:p14="http://schemas.microsoft.com/office/powerpoint/2010/main" val="296778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a:t>
            </a:fld>
            <a:endParaRPr lang="en-US"/>
          </a:p>
        </p:txBody>
      </p:sp>
    </p:spTree>
    <p:extLst>
      <p:ext uri="{BB962C8B-B14F-4D97-AF65-F5344CB8AC3E}">
        <p14:creationId xmlns:p14="http://schemas.microsoft.com/office/powerpoint/2010/main" val="227531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a:t>
            </a:fld>
            <a:endParaRPr lang="en-US"/>
          </a:p>
        </p:txBody>
      </p:sp>
    </p:spTree>
    <p:extLst>
      <p:ext uri="{BB962C8B-B14F-4D97-AF65-F5344CB8AC3E}">
        <p14:creationId xmlns:p14="http://schemas.microsoft.com/office/powerpoint/2010/main" val="3252580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51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636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447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Tree>
    <p:extLst>
      <p:ext uri="{BB962C8B-B14F-4D97-AF65-F5344CB8AC3E}">
        <p14:creationId xmlns:p14="http://schemas.microsoft.com/office/powerpoint/2010/main" val="302000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Tree>
    <p:extLst>
      <p:ext uri="{BB962C8B-B14F-4D97-AF65-F5344CB8AC3E}">
        <p14:creationId xmlns:p14="http://schemas.microsoft.com/office/powerpoint/2010/main" val="705163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105484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Tree>
    <p:extLst>
      <p:ext uri="{BB962C8B-B14F-4D97-AF65-F5344CB8AC3E}">
        <p14:creationId xmlns:p14="http://schemas.microsoft.com/office/powerpoint/2010/main" val="244443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345218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2268364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336751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718998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5" name="TextBox 4"/>
          <p:cNvSpPr txBox="1"/>
          <p:nvPr userDrawn="1"/>
        </p:nvSpPr>
        <p:spPr>
          <a:xfrm>
            <a:off x="609600" y="5715000"/>
            <a:ext cx="10972800" cy="748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30000" dirty="0">
                <a:solidFill>
                  <a:srgbClr val="64666A"/>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5" name="TextBox 4"/>
          <p:cNvSpPr txBox="1"/>
          <p:nvPr userDrawn="1"/>
        </p:nvSpPr>
        <p:spPr>
          <a:xfrm>
            <a:off x="609600" y="6173439"/>
            <a:ext cx="10972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dirty="0">
                <a:solidFill>
                  <a:srgbClr val="64666A"/>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any individual situation or concerns, </a:t>
            </a:r>
            <a:br>
              <a:rPr lang="en-US" sz="1400" b="0" i="0" u="none" strike="noStrike" baseline="30000" dirty="0">
                <a:solidFill>
                  <a:srgbClr val="64666A"/>
                </a:solidFill>
                <a:latin typeface="Tw Cen MT" panose="020B0602020104020603" pitchFamily="34" charset="0"/>
              </a:rPr>
            </a:br>
            <a:r>
              <a:rPr lang="en-US" sz="1400" b="0" i="0" u="none" strike="noStrike" baseline="30000" dirty="0">
                <a:solidFill>
                  <a:srgbClr val="64666A"/>
                </a:solidFill>
                <a:latin typeface="Tw Cen MT" panose="020B0602020104020603" pitchFamily="34" charset="0"/>
              </a:rPr>
              <a:t>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2576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229763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87619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06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83DF6B69-53A7-4C5C-A9CD-89FA0F88B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9289" y="1144886"/>
            <a:ext cx="3093416" cy="2275380"/>
          </a:xfrm>
          <a:prstGeom prst="rect">
            <a:avLst/>
          </a:prstGeom>
        </p:spPr>
      </p:pic>
    </p:spTree>
    <p:extLst>
      <p:ext uri="{BB962C8B-B14F-4D97-AF65-F5344CB8AC3E}">
        <p14:creationId xmlns:p14="http://schemas.microsoft.com/office/powerpoint/2010/main" val="3385154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8FD79-EBB7-4E3C-B41B-EF7EC493A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0" name="Rectangle 9">
            <a:extLst>
              <a:ext uri="{FF2B5EF4-FFF2-40B4-BE49-F238E27FC236}">
                <a16:creationId xmlns:a16="http://schemas.microsoft.com/office/drawing/2014/main" id="{2F4EAD20-94FB-409B-8C2D-9655C2A878F8}"/>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91D92A9-EF03-40BF-AF8B-AC8743A810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9289" y="1144886"/>
            <a:ext cx="3093416" cy="2275380"/>
          </a:xfrm>
          <a:prstGeom prst="rect">
            <a:avLst/>
          </a:prstGeom>
        </p:spPr>
      </p:pic>
    </p:spTree>
    <p:extLst>
      <p:ext uri="{BB962C8B-B14F-4D97-AF65-F5344CB8AC3E}">
        <p14:creationId xmlns:p14="http://schemas.microsoft.com/office/powerpoint/2010/main" val="939304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dirty="0"/>
              <a:t>Click to edit Master subtitle style</a:t>
            </a:r>
          </a:p>
        </p:txBody>
      </p:sp>
      <p:pic>
        <p:nvPicPr>
          <p:cNvPr id="9" name="Picture 8">
            <a:extLst>
              <a:ext uri="{FF2B5EF4-FFF2-40B4-BE49-F238E27FC236}">
                <a16:creationId xmlns:a16="http://schemas.microsoft.com/office/drawing/2014/main" id="{756A4F3E-337C-46D2-A057-E37F828EF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0" y="4801948"/>
            <a:ext cx="2286000" cy="1681481"/>
          </a:xfrm>
          <a:prstGeom prst="rect">
            <a:avLst/>
          </a:prstGeom>
        </p:spPr>
      </p:pic>
    </p:spTree>
    <p:extLst>
      <p:ext uri="{BB962C8B-B14F-4D97-AF65-F5344CB8AC3E}">
        <p14:creationId xmlns:p14="http://schemas.microsoft.com/office/powerpoint/2010/main" val="566880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7C71-6587-49E5-880B-02ED9FB039BD}"/>
              </a:ext>
            </a:extLst>
          </p:cNvPr>
          <p:cNvSpPr txBox="1"/>
          <p:nvPr userDrawn="1"/>
        </p:nvSpPr>
        <p:spPr>
          <a:xfrm>
            <a:off x="609600" y="5715001"/>
            <a:ext cx="10972800" cy="646331"/>
          </a:xfrm>
          <a:prstGeom prst="rect">
            <a:avLst/>
          </a:prstGeom>
          <a:noFill/>
        </p:spPr>
        <p:txBody>
          <a:bodyPr wrap="square" rtlCol="0">
            <a:spAutoFit/>
          </a:bodyPr>
          <a:lstStyle/>
          <a:p>
            <a:pPr rtl="0"/>
            <a:r>
              <a:rPr lang="en-US" sz="1200" b="0" i="0" u="none" strike="noStrike" kern="1200" baseline="0" dirty="0">
                <a:solidFill>
                  <a:schemeClr val="accent1"/>
                </a:solidFill>
                <a:latin typeface="+mn-lt"/>
                <a:ea typeface="+mn-ea"/>
                <a:cs typeface="+mn-cs"/>
              </a:rPr>
              <a:t>Financial Advisor offers Investment Advisory Services through Eide Bailly Advisors LLC, a Registered Investment Advisor. Securities offered through United Planners Financial Services, Member of FINRA and SIPC. Eide Bailly Financial Services, LLC is the holding company for Eide Bailly Advisors, LLC. Eide Bailly Financial Services and its subsidiaries are not affiliated with United Planners.</a:t>
            </a:r>
          </a:p>
        </p:txBody>
      </p:sp>
      <p:pic>
        <p:nvPicPr>
          <p:cNvPr id="5" name="Picture 4">
            <a:extLst>
              <a:ext uri="{FF2B5EF4-FFF2-40B4-BE49-F238E27FC236}">
                <a16:creationId xmlns:a16="http://schemas.microsoft.com/office/drawing/2014/main" id="{D8FC525D-4495-4959-8319-BE42DA458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287" y="2011680"/>
            <a:ext cx="3729425" cy="2743200"/>
          </a:xfrm>
          <a:prstGeom prst="rect">
            <a:avLst/>
          </a:prstGeom>
        </p:spPr>
      </p:pic>
    </p:spTree>
    <p:extLst>
      <p:ext uri="{BB962C8B-B14F-4D97-AF65-F5344CB8AC3E}">
        <p14:creationId xmlns:p14="http://schemas.microsoft.com/office/powerpoint/2010/main" val="66336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66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55138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95226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18207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12217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81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7" name="Picture 16">
            <a:extLst>
              <a:ext uri="{FF2B5EF4-FFF2-40B4-BE49-F238E27FC236}">
                <a16:creationId xmlns:a16="http://schemas.microsoft.com/office/drawing/2014/main" id="{70CC2F5F-910A-4E7E-9885-B2B0B752042A}"/>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743" r:id="rId5"/>
    <p:sldLayoutId id="2147483807" r:id="rId6"/>
    <p:sldLayoutId id="2147483747" r:id="rId7"/>
    <p:sldLayoutId id="2147483808" r:id="rId8"/>
    <p:sldLayoutId id="2147483809" r:id="rId9"/>
    <p:sldLayoutId id="2147483810" r:id="rId10"/>
    <p:sldLayoutId id="2147483745" r:id="rId11"/>
    <p:sldLayoutId id="2147483811" r:id="rId12"/>
    <p:sldLayoutId id="2147483766" r:id="rId13"/>
    <p:sldLayoutId id="2147483765" r:id="rId14"/>
    <p:sldLayoutId id="2147483777" r:id="rId15"/>
    <p:sldLayoutId id="2147483758" r:id="rId16"/>
    <p:sldLayoutId id="2147483797" r:id="rId17"/>
    <p:sldLayoutId id="2147483800" r:id="rId18"/>
    <p:sldLayoutId id="2147483798" r:id="rId19"/>
    <p:sldLayoutId id="2147483799" r:id="rId20"/>
    <p:sldLayoutId id="2147483764" r:id="rId21"/>
    <p:sldLayoutId id="2147483801" r:id="rId22"/>
    <p:sldLayoutId id="2147483802" r:id="rId23"/>
    <p:sldLayoutId id="2147483806" r:id="rId24"/>
    <p:sldLayoutId id="2147483772" r:id="rId25"/>
    <p:sldLayoutId id="2147483803" r:id="rId26"/>
    <p:sldLayoutId id="2147483805" r:id="rId27"/>
    <p:sldLayoutId id="2147483774" r:id="rId28"/>
    <p:sldLayoutId id="2147483804" r:id="rId29"/>
    <p:sldLayoutId id="2147483775" r:id="rId30"/>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280160"/>
            <a:ext cx="115824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14400"/>
            <a:ext cx="12192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3">
            <a:extLst>
              <a:ext uri="{FF2B5EF4-FFF2-40B4-BE49-F238E27FC236}">
                <a16:creationId xmlns:a16="http://schemas.microsoft.com/office/drawing/2014/main" id="{E21D13BC-9EEE-4806-A4A6-43C47AB198DA}"/>
              </a:ext>
            </a:extLst>
          </p:cNvPr>
          <p:cNvSpPr>
            <a:spLocks noGrp="1"/>
          </p:cNvSpPr>
          <p:nvPr>
            <p:ph type="dt" sz="half" idx="2"/>
          </p:nvPr>
        </p:nvSpPr>
        <p:spPr>
          <a:xfrm>
            <a:off x="304800" y="6629400"/>
            <a:ext cx="12192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5/9/2023</a:t>
            </a:fld>
            <a:endParaRPr lang="en-US" dirty="0"/>
          </a:p>
        </p:txBody>
      </p:sp>
      <p:sp>
        <p:nvSpPr>
          <p:cNvPr id="11" name="Footer Placeholder 4">
            <a:extLst>
              <a:ext uri="{FF2B5EF4-FFF2-40B4-BE49-F238E27FC236}">
                <a16:creationId xmlns:a16="http://schemas.microsoft.com/office/drawing/2014/main" id="{99B2CDCA-06A6-4BE7-9A87-1692A8B5193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2" name="Slide Number Placeholder 5">
            <a:extLst>
              <a:ext uri="{FF2B5EF4-FFF2-40B4-BE49-F238E27FC236}">
                <a16:creationId xmlns:a16="http://schemas.microsoft.com/office/drawing/2014/main" id="{DA3FC31E-2B53-4935-A6BD-F34DDCAEB30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3" name="Picture 12">
            <a:extLst>
              <a:ext uri="{FF2B5EF4-FFF2-40B4-BE49-F238E27FC236}">
                <a16:creationId xmlns:a16="http://schemas.microsoft.com/office/drawing/2014/main" id="{EF39A3D8-4EA0-4A34-B860-F577FE76CB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94" r:id="rId3"/>
    <p:sldLayoutId id="2147483795" r:id="rId4"/>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hyperlink" Target="https://mitre-attack.github.io/attack-navigato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kaspersky.com/blog/anti-ransomware-day-report/" TargetMode="External"/><Relationship Id="rId5" Type="http://schemas.openxmlformats.org/officeDocument/2006/relationships/hyperlink" Target="https://www.theregister.com/2023/03/15/cancer_lvhn_sues_hospital/" TargetMode="External"/><Relationship Id="rId4" Type="http://schemas.openxmlformats.org/officeDocument/2006/relationships/hyperlink" Target="https://thedfirreport.com/2022/02/07/qbot-likes-to-move-it-move-i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FECD-DBAD-4983-BCC9-0DCA1CBE5568}"/>
              </a:ext>
            </a:extLst>
          </p:cNvPr>
          <p:cNvSpPr>
            <a:spLocks noGrp="1"/>
          </p:cNvSpPr>
          <p:nvPr>
            <p:ph type="ctrTitle"/>
          </p:nvPr>
        </p:nvSpPr>
        <p:spPr>
          <a:xfrm>
            <a:off x="351692" y="5659899"/>
            <a:ext cx="11535508" cy="764050"/>
          </a:xfrm>
        </p:spPr>
        <p:txBody>
          <a:bodyPr anchor="t">
            <a:normAutofit/>
          </a:bodyPr>
          <a:lstStyle/>
          <a:p>
            <a:r>
              <a:rPr lang="en-US" dirty="0" err="1"/>
              <a:t>CyberSecurity</a:t>
            </a:r>
            <a:r>
              <a:rPr lang="en-US" dirty="0"/>
              <a:t> - 2023-Q2</a:t>
            </a:r>
          </a:p>
        </p:txBody>
      </p:sp>
      <p:pic>
        <p:nvPicPr>
          <p:cNvPr id="6" name="Content Placeholder 3" descr="A picture containing mountain, water&#10;&#10;Description automatically generated">
            <a:extLst>
              <a:ext uri="{FF2B5EF4-FFF2-40B4-BE49-F238E27FC236}">
                <a16:creationId xmlns:a16="http://schemas.microsoft.com/office/drawing/2014/main" id="{24BF5FEF-B195-496D-B920-DD0E2E3A801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5126477"/>
          </a:xfrm>
          <a:prstGeom prst="rect">
            <a:avLst/>
          </a:prstGeom>
        </p:spPr>
      </p:pic>
      <p:sp>
        <p:nvSpPr>
          <p:cNvPr id="5" name="TextBox 4">
            <a:extLst>
              <a:ext uri="{FF2B5EF4-FFF2-40B4-BE49-F238E27FC236}">
                <a16:creationId xmlns:a16="http://schemas.microsoft.com/office/drawing/2014/main" id="{4B962975-1ADD-4E97-8796-9564BFC7A81B}"/>
              </a:ext>
            </a:extLst>
          </p:cNvPr>
          <p:cNvSpPr txBox="1"/>
          <p:nvPr/>
        </p:nvSpPr>
        <p:spPr>
          <a:xfrm>
            <a:off x="2879387" y="4402421"/>
            <a:ext cx="4350037" cy="584775"/>
          </a:xfrm>
          <a:prstGeom prst="rect">
            <a:avLst/>
          </a:prstGeom>
          <a:noFill/>
        </p:spPr>
        <p:txBody>
          <a:bodyPr wrap="none" rtlCol="0">
            <a:spAutoFit/>
          </a:bodyPr>
          <a:lstStyle/>
          <a:p>
            <a:r>
              <a:rPr lang="en-US" sz="3200" dirty="0">
                <a:solidFill>
                  <a:schemeClr val="bg1"/>
                </a:solidFill>
                <a:latin typeface="+mj-lt"/>
              </a:rPr>
              <a:t>www.eidebailly.com/cybersecurity</a:t>
            </a:r>
          </a:p>
        </p:txBody>
      </p:sp>
    </p:spTree>
    <p:extLst>
      <p:ext uri="{BB962C8B-B14F-4D97-AF65-F5344CB8AC3E}">
        <p14:creationId xmlns:p14="http://schemas.microsoft.com/office/powerpoint/2010/main" val="88233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Rectangle 4">
            <a:extLst>
              <a:ext uri="{FF2B5EF4-FFF2-40B4-BE49-F238E27FC236}">
                <a16:creationId xmlns:a16="http://schemas.microsoft.com/office/drawing/2014/main" id="{0383C411-5678-425C-9373-C40BE366F35E}"/>
              </a:ext>
            </a:extLst>
          </p:cNvPr>
          <p:cNvSpPr/>
          <p:nvPr/>
        </p:nvSpPr>
        <p:spPr>
          <a:xfrm>
            <a:off x="7722500" y="1132885"/>
            <a:ext cx="247616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67201D3-1FE7-42B1-92A8-D1C693EDDFD7}"/>
              </a:ext>
            </a:extLst>
          </p:cNvPr>
          <p:cNvSpPr txBox="1">
            <a:spLocks/>
          </p:cNvSpPr>
          <p:nvPr/>
        </p:nvSpPr>
        <p:spPr>
          <a:xfrm>
            <a:off x="199013" y="6419850"/>
            <a:ext cx="3144131"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a:t>
            </a:r>
            <a:r>
              <a:rPr lang="en-US" sz="1300" i="1" dirty="0" err="1"/>
              <a:t>PaloAlto</a:t>
            </a:r>
            <a:r>
              <a:rPr lang="en-US" sz="1300" i="1" dirty="0"/>
              <a:t> Unit42 “2022 Ransomware Threat Report”</a:t>
            </a:r>
          </a:p>
        </p:txBody>
      </p:sp>
      <p:pic>
        <p:nvPicPr>
          <p:cNvPr id="14" name="Picture 13">
            <a:extLst>
              <a:ext uri="{FF2B5EF4-FFF2-40B4-BE49-F238E27FC236}">
                <a16:creationId xmlns:a16="http://schemas.microsoft.com/office/drawing/2014/main" id="{F68BF3CB-2C51-4F1D-B27D-C8BD5D58D994}"/>
              </a:ext>
            </a:extLst>
          </p:cNvPr>
          <p:cNvPicPr>
            <a:picLocks noChangeAspect="1"/>
          </p:cNvPicPr>
          <p:nvPr/>
        </p:nvPicPr>
        <p:blipFill>
          <a:blip r:embed="rId3"/>
          <a:stretch>
            <a:fillRect/>
          </a:stretch>
        </p:blipFill>
        <p:spPr>
          <a:xfrm>
            <a:off x="-547" y="-17103"/>
            <a:ext cx="12192000" cy="6858000"/>
          </a:xfrm>
          <a:prstGeom prst="rect">
            <a:avLst/>
          </a:prstGeom>
        </p:spPr>
      </p:pic>
      <p:pic>
        <p:nvPicPr>
          <p:cNvPr id="4" name="Picture 3">
            <a:extLst>
              <a:ext uri="{FF2B5EF4-FFF2-40B4-BE49-F238E27FC236}">
                <a16:creationId xmlns:a16="http://schemas.microsoft.com/office/drawing/2014/main" id="{C5DE802F-6FA7-4F77-A242-2036E0409BEC}"/>
              </a:ext>
            </a:extLst>
          </p:cNvPr>
          <p:cNvPicPr>
            <a:picLocks noChangeAspect="1"/>
          </p:cNvPicPr>
          <p:nvPr/>
        </p:nvPicPr>
        <p:blipFill>
          <a:blip r:embed="rId4"/>
          <a:stretch>
            <a:fillRect/>
          </a:stretch>
        </p:blipFill>
        <p:spPr>
          <a:xfrm>
            <a:off x="923183" y="253959"/>
            <a:ext cx="10344540" cy="6604041"/>
          </a:xfrm>
          <a:prstGeom prst="rect">
            <a:avLst/>
          </a:prstGeom>
        </p:spPr>
      </p:pic>
    </p:spTree>
    <p:extLst>
      <p:ext uri="{BB962C8B-B14F-4D97-AF65-F5344CB8AC3E}">
        <p14:creationId xmlns:p14="http://schemas.microsoft.com/office/powerpoint/2010/main" val="181873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Rectangle 4">
            <a:extLst>
              <a:ext uri="{FF2B5EF4-FFF2-40B4-BE49-F238E27FC236}">
                <a16:creationId xmlns:a16="http://schemas.microsoft.com/office/drawing/2014/main" id="{0383C411-5678-425C-9373-C40BE366F35E}"/>
              </a:ext>
            </a:extLst>
          </p:cNvPr>
          <p:cNvSpPr/>
          <p:nvPr/>
        </p:nvSpPr>
        <p:spPr>
          <a:xfrm>
            <a:off x="7722500" y="1132885"/>
            <a:ext cx="247616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67201D3-1FE7-42B1-92A8-D1C693EDDFD7}"/>
              </a:ext>
            </a:extLst>
          </p:cNvPr>
          <p:cNvSpPr txBox="1">
            <a:spLocks/>
          </p:cNvSpPr>
          <p:nvPr/>
        </p:nvSpPr>
        <p:spPr>
          <a:xfrm>
            <a:off x="199013" y="6419850"/>
            <a:ext cx="3144131"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a:t>
            </a:r>
            <a:r>
              <a:rPr lang="en-US" sz="1300" i="1" dirty="0" err="1"/>
              <a:t>PaloAlto</a:t>
            </a:r>
            <a:r>
              <a:rPr lang="en-US" sz="1300" i="1" dirty="0"/>
              <a:t> Unit42 “2022 Ransomware Threat Report”</a:t>
            </a:r>
          </a:p>
        </p:txBody>
      </p:sp>
      <p:pic>
        <p:nvPicPr>
          <p:cNvPr id="14" name="Picture 13">
            <a:extLst>
              <a:ext uri="{FF2B5EF4-FFF2-40B4-BE49-F238E27FC236}">
                <a16:creationId xmlns:a16="http://schemas.microsoft.com/office/drawing/2014/main" id="{F68BF3CB-2C51-4F1D-B27D-C8BD5D58D994}"/>
              </a:ext>
            </a:extLst>
          </p:cNvPr>
          <p:cNvPicPr>
            <a:picLocks noChangeAspect="1"/>
          </p:cNvPicPr>
          <p:nvPr/>
        </p:nvPicPr>
        <p:blipFill>
          <a:blip r:embed="rId3"/>
          <a:stretch>
            <a:fillRect/>
          </a:stretch>
        </p:blipFill>
        <p:spPr>
          <a:xfrm>
            <a:off x="-547" y="-17103"/>
            <a:ext cx="12192000" cy="6858000"/>
          </a:xfrm>
          <a:prstGeom prst="rect">
            <a:avLst/>
          </a:prstGeom>
        </p:spPr>
      </p:pic>
      <p:sp>
        <p:nvSpPr>
          <p:cNvPr id="9" name="Content Placeholder 2">
            <a:extLst>
              <a:ext uri="{FF2B5EF4-FFF2-40B4-BE49-F238E27FC236}">
                <a16:creationId xmlns:a16="http://schemas.microsoft.com/office/drawing/2014/main" id="{7BF99FE8-BE62-4DD8-B275-DDD173EE5017}"/>
              </a:ext>
            </a:extLst>
          </p:cNvPr>
          <p:cNvSpPr txBox="1">
            <a:spLocks/>
          </p:cNvSpPr>
          <p:nvPr/>
        </p:nvSpPr>
        <p:spPr>
          <a:xfrm>
            <a:off x="199012" y="6419850"/>
            <a:ext cx="3343692"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 IBM Security X-Force “Threat Intelligence Index 2023”</a:t>
            </a:r>
          </a:p>
        </p:txBody>
      </p:sp>
      <p:pic>
        <p:nvPicPr>
          <p:cNvPr id="6" name="Picture 5">
            <a:extLst>
              <a:ext uri="{FF2B5EF4-FFF2-40B4-BE49-F238E27FC236}">
                <a16:creationId xmlns:a16="http://schemas.microsoft.com/office/drawing/2014/main" id="{3CA5C30F-169C-4FE4-9B8C-0CDE40487B30}"/>
              </a:ext>
            </a:extLst>
          </p:cNvPr>
          <p:cNvPicPr>
            <a:picLocks noChangeAspect="1"/>
          </p:cNvPicPr>
          <p:nvPr/>
        </p:nvPicPr>
        <p:blipFill>
          <a:blip r:embed="rId4"/>
          <a:stretch>
            <a:fillRect/>
          </a:stretch>
        </p:blipFill>
        <p:spPr>
          <a:xfrm>
            <a:off x="1586671" y="457200"/>
            <a:ext cx="9017563" cy="5740832"/>
          </a:xfrm>
          <a:prstGeom prst="rect">
            <a:avLst/>
          </a:prstGeom>
        </p:spPr>
      </p:pic>
    </p:spTree>
    <p:extLst>
      <p:ext uri="{BB962C8B-B14F-4D97-AF65-F5344CB8AC3E}">
        <p14:creationId xmlns:p14="http://schemas.microsoft.com/office/powerpoint/2010/main" val="245322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Rectangle 4">
            <a:extLst>
              <a:ext uri="{FF2B5EF4-FFF2-40B4-BE49-F238E27FC236}">
                <a16:creationId xmlns:a16="http://schemas.microsoft.com/office/drawing/2014/main" id="{0383C411-5678-425C-9373-C40BE366F35E}"/>
              </a:ext>
            </a:extLst>
          </p:cNvPr>
          <p:cNvSpPr/>
          <p:nvPr/>
        </p:nvSpPr>
        <p:spPr>
          <a:xfrm>
            <a:off x="7722500" y="1132885"/>
            <a:ext cx="247616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67201D3-1FE7-42B1-92A8-D1C693EDDFD7}"/>
              </a:ext>
            </a:extLst>
          </p:cNvPr>
          <p:cNvSpPr txBox="1">
            <a:spLocks/>
          </p:cNvSpPr>
          <p:nvPr/>
        </p:nvSpPr>
        <p:spPr>
          <a:xfrm>
            <a:off x="199013" y="6419850"/>
            <a:ext cx="3144131"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a:t>
            </a:r>
            <a:r>
              <a:rPr lang="en-US" sz="1300" i="1" dirty="0" err="1"/>
              <a:t>PaloAlto</a:t>
            </a:r>
            <a:r>
              <a:rPr lang="en-US" sz="1300" i="1" dirty="0"/>
              <a:t> Unit42 “2022 Ransomware Threat Report”</a:t>
            </a:r>
          </a:p>
        </p:txBody>
      </p:sp>
      <p:pic>
        <p:nvPicPr>
          <p:cNvPr id="14" name="Picture 13">
            <a:extLst>
              <a:ext uri="{FF2B5EF4-FFF2-40B4-BE49-F238E27FC236}">
                <a16:creationId xmlns:a16="http://schemas.microsoft.com/office/drawing/2014/main" id="{F68BF3CB-2C51-4F1D-B27D-C8BD5D58D994}"/>
              </a:ext>
            </a:extLst>
          </p:cNvPr>
          <p:cNvPicPr>
            <a:picLocks noChangeAspect="1"/>
          </p:cNvPicPr>
          <p:nvPr/>
        </p:nvPicPr>
        <p:blipFill>
          <a:blip r:embed="rId3"/>
          <a:stretch>
            <a:fillRect/>
          </a:stretch>
        </p:blipFill>
        <p:spPr>
          <a:xfrm>
            <a:off x="-547" y="-17103"/>
            <a:ext cx="12192000" cy="6858000"/>
          </a:xfrm>
          <a:prstGeom prst="rect">
            <a:avLst/>
          </a:prstGeom>
        </p:spPr>
      </p:pic>
      <p:sp>
        <p:nvSpPr>
          <p:cNvPr id="9" name="Content Placeholder 2">
            <a:extLst>
              <a:ext uri="{FF2B5EF4-FFF2-40B4-BE49-F238E27FC236}">
                <a16:creationId xmlns:a16="http://schemas.microsoft.com/office/drawing/2014/main" id="{7BF99FE8-BE62-4DD8-B275-DDD173EE5017}"/>
              </a:ext>
            </a:extLst>
          </p:cNvPr>
          <p:cNvSpPr txBox="1">
            <a:spLocks/>
          </p:cNvSpPr>
          <p:nvPr/>
        </p:nvSpPr>
        <p:spPr>
          <a:xfrm>
            <a:off x="199012" y="6419850"/>
            <a:ext cx="3343692"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 IBM Security X-Force “Threat Intelligence Index 2023”</a:t>
            </a:r>
          </a:p>
        </p:txBody>
      </p:sp>
      <p:pic>
        <p:nvPicPr>
          <p:cNvPr id="4" name="Picture 3">
            <a:extLst>
              <a:ext uri="{FF2B5EF4-FFF2-40B4-BE49-F238E27FC236}">
                <a16:creationId xmlns:a16="http://schemas.microsoft.com/office/drawing/2014/main" id="{587B0DFF-9C30-474F-979E-7CA5E03B201D}"/>
              </a:ext>
            </a:extLst>
          </p:cNvPr>
          <p:cNvPicPr>
            <a:picLocks noChangeAspect="1"/>
          </p:cNvPicPr>
          <p:nvPr/>
        </p:nvPicPr>
        <p:blipFill>
          <a:blip r:embed="rId4"/>
          <a:stretch>
            <a:fillRect/>
          </a:stretch>
        </p:blipFill>
        <p:spPr>
          <a:xfrm>
            <a:off x="4094729" y="235907"/>
            <a:ext cx="4002541" cy="5702250"/>
          </a:xfrm>
          <a:prstGeom prst="rect">
            <a:avLst/>
          </a:prstGeom>
        </p:spPr>
      </p:pic>
    </p:spTree>
    <p:extLst>
      <p:ext uri="{BB962C8B-B14F-4D97-AF65-F5344CB8AC3E}">
        <p14:creationId xmlns:p14="http://schemas.microsoft.com/office/powerpoint/2010/main" val="158757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CF52E02-6DE4-41B7-98AB-B9892B5B7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572" t="52954" r="9374" b="21282"/>
          <a:stretch/>
        </p:blipFill>
        <p:spPr bwMode="auto">
          <a:xfrm>
            <a:off x="6096000" y="5046954"/>
            <a:ext cx="4003829" cy="18110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37CBFCA-9BE2-46D2-A38B-6898CD61B7A7}"/>
              </a:ext>
            </a:extLst>
          </p:cNvPr>
          <p:cNvSpPr txBox="1"/>
          <p:nvPr/>
        </p:nvSpPr>
        <p:spPr>
          <a:xfrm>
            <a:off x="0" y="6596390"/>
            <a:ext cx="6096000" cy="261610"/>
          </a:xfrm>
          <a:prstGeom prst="rect">
            <a:avLst/>
          </a:prstGeom>
          <a:noFill/>
        </p:spPr>
        <p:txBody>
          <a:bodyPr wrap="square">
            <a:spAutoFit/>
          </a:bodyPr>
          <a:lstStyle/>
          <a:p>
            <a:r>
              <a:rPr lang="en-US" sz="1100">
                <a:hlinkClick r:id="rId4"/>
              </a:rPr>
              <a:t>https://mitre-attack.github.io/attack-navigator/</a:t>
            </a:r>
            <a:r>
              <a:rPr lang="en-US" sz="1100"/>
              <a:t> </a:t>
            </a:r>
          </a:p>
        </p:txBody>
      </p:sp>
      <p:pic>
        <p:nvPicPr>
          <p:cNvPr id="4" name="Picture 3">
            <a:extLst>
              <a:ext uri="{FF2B5EF4-FFF2-40B4-BE49-F238E27FC236}">
                <a16:creationId xmlns:a16="http://schemas.microsoft.com/office/drawing/2014/main" id="{449F5088-39A6-47DE-8D3C-31680D46ECE3}"/>
              </a:ext>
            </a:extLst>
          </p:cNvPr>
          <p:cNvPicPr>
            <a:picLocks noChangeAspect="1"/>
          </p:cNvPicPr>
          <p:nvPr/>
        </p:nvPicPr>
        <p:blipFill>
          <a:blip r:embed="rId5"/>
          <a:stretch>
            <a:fillRect/>
          </a:stretch>
        </p:blipFill>
        <p:spPr>
          <a:xfrm>
            <a:off x="1425743" y="625476"/>
            <a:ext cx="9340513" cy="5834062"/>
          </a:xfrm>
          <a:prstGeom prst="rect">
            <a:avLst/>
          </a:prstGeom>
        </p:spPr>
      </p:pic>
    </p:spTree>
    <p:extLst>
      <p:ext uri="{BB962C8B-B14F-4D97-AF65-F5344CB8AC3E}">
        <p14:creationId xmlns:p14="http://schemas.microsoft.com/office/powerpoint/2010/main" val="253938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4021C-803F-45DE-B96E-57C9243BE467}"/>
              </a:ext>
            </a:extLst>
          </p:cNvPr>
          <p:cNvSpPr/>
          <p:nvPr/>
        </p:nvSpPr>
        <p:spPr>
          <a:xfrm>
            <a:off x="0" y="0"/>
            <a:ext cx="121763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F8B74FC-4271-41E1-987F-F1D6C7042952}"/>
              </a:ext>
            </a:extLst>
          </p:cNvPr>
          <p:cNvSpPr>
            <a:spLocks noGrp="1"/>
          </p:cNvSpPr>
          <p:nvPr>
            <p:ph type="title"/>
          </p:nvPr>
        </p:nvSpPr>
        <p:spPr>
          <a:xfrm>
            <a:off x="1160106" y="2060921"/>
            <a:ext cx="9871788" cy="2736158"/>
          </a:xfrm>
        </p:spPr>
        <p:txBody>
          <a:bodyPr anchor="t">
            <a:normAutofit/>
          </a:bodyPr>
          <a:lstStyle/>
          <a:p>
            <a:pPr algn="ctr">
              <a:lnSpc>
                <a:spcPct val="100000"/>
              </a:lnSpc>
            </a:pPr>
            <a:r>
              <a:rPr lang="en-US" sz="8000" dirty="0">
                <a:solidFill>
                  <a:schemeClr val="bg1"/>
                </a:solidFill>
              </a:rPr>
              <a:t> </a:t>
            </a:r>
          </a:p>
        </p:txBody>
      </p:sp>
      <p:sp>
        <p:nvSpPr>
          <p:cNvPr id="13" name="TextBox 12">
            <a:extLst>
              <a:ext uri="{FF2B5EF4-FFF2-40B4-BE49-F238E27FC236}">
                <a16:creationId xmlns:a16="http://schemas.microsoft.com/office/drawing/2014/main" id="{20603021-942B-40DE-B03F-5D2C1C2C7FA5}"/>
              </a:ext>
            </a:extLst>
          </p:cNvPr>
          <p:cNvSpPr txBox="1"/>
          <p:nvPr/>
        </p:nvSpPr>
        <p:spPr>
          <a:xfrm>
            <a:off x="1752601" y="6338352"/>
            <a:ext cx="4020127" cy="307777"/>
          </a:xfrm>
          <a:prstGeom prst="rect">
            <a:avLst/>
          </a:prstGeom>
          <a:noFill/>
        </p:spPr>
        <p:txBody>
          <a:bodyPr wrap="square" rtlCol="0">
            <a:spAutoFit/>
          </a:bodyPr>
          <a:lstStyle/>
          <a:p>
            <a:pPr algn="ctr">
              <a:defRPr/>
            </a:pPr>
            <a:r>
              <a:rPr lang="en-US" sz="1400" b="1" spc="100" dirty="0">
                <a:solidFill>
                  <a:schemeClr val="bg1"/>
                </a:solidFill>
              </a:rPr>
              <a:t>www.</a:t>
            </a:r>
            <a:r>
              <a:rPr lang="en-US" sz="1400" b="1" spc="100" dirty="0">
                <a:solidFill>
                  <a:srgbClr val="FEBD11"/>
                </a:solidFill>
              </a:rPr>
              <a:t>eidebailly</a:t>
            </a:r>
            <a:r>
              <a:rPr lang="en-US" sz="1400" b="1" spc="100" dirty="0">
                <a:solidFill>
                  <a:schemeClr val="bg1"/>
                </a:solidFill>
              </a:rPr>
              <a:t>.com/cybersecurity</a:t>
            </a:r>
            <a:endParaRPr lang="en-US" sz="2000" b="1" dirty="0">
              <a:solidFill>
                <a:schemeClr val="bg1"/>
              </a:solidFill>
            </a:endParaRPr>
          </a:p>
        </p:txBody>
      </p:sp>
      <p:sp>
        <p:nvSpPr>
          <p:cNvPr id="9" name="TextBox 8">
            <a:extLst>
              <a:ext uri="{FF2B5EF4-FFF2-40B4-BE49-F238E27FC236}">
                <a16:creationId xmlns:a16="http://schemas.microsoft.com/office/drawing/2014/main" id="{65B8C04D-091B-4DC7-B262-B1B86B99EF20}"/>
              </a:ext>
            </a:extLst>
          </p:cNvPr>
          <p:cNvSpPr txBox="1"/>
          <p:nvPr/>
        </p:nvSpPr>
        <p:spPr>
          <a:xfrm>
            <a:off x="2261357" y="6313500"/>
            <a:ext cx="3622876" cy="369332"/>
          </a:xfrm>
          <a:prstGeom prst="rect">
            <a:avLst/>
          </a:prstGeom>
          <a:solidFill>
            <a:schemeClr val="tx2"/>
          </a:solidFill>
          <a:ln>
            <a:solidFill>
              <a:schemeClr val="tx2"/>
            </a:solidFill>
          </a:ln>
        </p:spPr>
        <p:txBody>
          <a:bodyPr wrap="square" rtlCol="0">
            <a:spAutoFit/>
          </a:bodyPr>
          <a:lstStyle/>
          <a:p>
            <a:endParaRPr lang="en-US" dirty="0"/>
          </a:p>
        </p:txBody>
      </p:sp>
      <p:pic>
        <p:nvPicPr>
          <p:cNvPr id="7" name="Picture 6" descr="Text, letter&#10;&#10;Description automatically generated">
            <a:extLst>
              <a:ext uri="{FF2B5EF4-FFF2-40B4-BE49-F238E27FC236}">
                <a16:creationId xmlns:a16="http://schemas.microsoft.com/office/drawing/2014/main" id="{4B545F7F-B508-4D5D-AC40-843D9B923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559" y="1060955"/>
            <a:ext cx="4229347" cy="4736089"/>
          </a:xfrm>
          <a:prstGeom prst="rect">
            <a:avLst/>
          </a:prstGeom>
        </p:spPr>
      </p:pic>
    </p:spTree>
    <p:extLst>
      <p:ext uri="{BB962C8B-B14F-4D97-AF65-F5344CB8AC3E}">
        <p14:creationId xmlns:p14="http://schemas.microsoft.com/office/powerpoint/2010/main" val="299731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13A3-B84C-4D23-B74D-61BE92D620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B275D3-E444-4D3E-BE72-46AB090E919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0B35204-F3AE-417C-811B-A7C13C9C61BC}"/>
              </a:ext>
            </a:extLst>
          </p:cNvPr>
          <p:cNvPicPr>
            <a:picLocks noChangeAspect="1"/>
          </p:cNvPicPr>
          <p:nvPr/>
        </p:nvPicPr>
        <p:blipFill>
          <a:blip r:embed="rId3"/>
          <a:stretch>
            <a:fillRect/>
          </a:stretch>
        </p:blipFill>
        <p:spPr>
          <a:xfrm>
            <a:off x="-547" y="-17103"/>
            <a:ext cx="12192000" cy="6858000"/>
          </a:xfrm>
          <a:prstGeom prst="rect">
            <a:avLst/>
          </a:prstGeom>
        </p:spPr>
      </p:pic>
      <p:pic>
        <p:nvPicPr>
          <p:cNvPr id="6" name="Picture 5">
            <a:extLst>
              <a:ext uri="{FF2B5EF4-FFF2-40B4-BE49-F238E27FC236}">
                <a16:creationId xmlns:a16="http://schemas.microsoft.com/office/drawing/2014/main" id="{4665C975-F4A8-4CD6-B4F1-FABED28C4DED}"/>
              </a:ext>
            </a:extLst>
          </p:cNvPr>
          <p:cNvPicPr>
            <a:picLocks noChangeAspect="1"/>
          </p:cNvPicPr>
          <p:nvPr/>
        </p:nvPicPr>
        <p:blipFill>
          <a:blip r:embed="rId4"/>
          <a:stretch>
            <a:fillRect/>
          </a:stretch>
        </p:blipFill>
        <p:spPr>
          <a:xfrm>
            <a:off x="1743392" y="78734"/>
            <a:ext cx="8704121" cy="6700531"/>
          </a:xfrm>
          <a:prstGeom prst="rect">
            <a:avLst/>
          </a:prstGeom>
        </p:spPr>
      </p:pic>
    </p:spTree>
    <p:extLst>
      <p:ext uri="{BB962C8B-B14F-4D97-AF65-F5344CB8AC3E}">
        <p14:creationId xmlns:p14="http://schemas.microsoft.com/office/powerpoint/2010/main" val="396297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13A3-B84C-4D23-B74D-61BE92D620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B275D3-E444-4D3E-BE72-46AB090E919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0B35204-F3AE-417C-811B-A7C13C9C61BC}"/>
              </a:ext>
            </a:extLst>
          </p:cNvPr>
          <p:cNvPicPr>
            <a:picLocks noChangeAspect="1"/>
          </p:cNvPicPr>
          <p:nvPr/>
        </p:nvPicPr>
        <p:blipFill>
          <a:blip r:embed="rId3"/>
          <a:stretch>
            <a:fillRect/>
          </a:stretch>
        </p:blipFill>
        <p:spPr>
          <a:xfrm>
            <a:off x="-547" y="-17103"/>
            <a:ext cx="12192000" cy="6858000"/>
          </a:xfrm>
          <a:prstGeom prst="rect">
            <a:avLst/>
          </a:prstGeom>
        </p:spPr>
      </p:pic>
      <p:pic>
        <p:nvPicPr>
          <p:cNvPr id="1026" name="Picture 2" descr="Microsoft Warns that Business Email Compromise Attacks Can Hijack Accounts in Hours">
            <a:extLst>
              <a:ext uri="{FF2B5EF4-FFF2-40B4-BE49-F238E27FC236}">
                <a16:creationId xmlns:a16="http://schemas.microsoft.com/office/drawing/2014/main" id="{D72805E6-3399-4BD8-9D6A-BDD039202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808" y="748623"/>
            <a:ext cx="10515289" cy="412151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2153580B-9729-4A4E-BE06-207B1721D03F}"/>
              </a:ext>
            </a:extLst>
          </p:cNvPr>
          <p:cNvSpPr txBox="1">
            <a:spLocks/>
          </p:cNvSpPr>
          <p:nvPr/>
        </p:nvSpPr>
        <p:spPr>
          <a:xfrm>
            <a:off x="199011" y="6419850"/>
            <a:ext cx="3939851"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https://petri.com/microsoft-business-email-compromise-attacks/</a:t>
            </a:r>
          </a:p>
        </p:txBody>
      </p:sp>
    </p:spTree>
    <p:extLst>
      <p:ext uri="{BB962C8B-B14F-4D97-AF65-F5344CB8AC3E}">
        <p14:creationId xmlns:p14="http://schemas.microsoft.com/office/powerpoint/2010/main" val="3330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13A3-B84C-4D23-B74D-61BE92D620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B275D3-E444-4D3E-BE72-46AB090E919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0B35204-F3AE-417C-811B-A7C13C9C61BC}"/>
              </a:ext>
            </a:extLst>
          </p:cNvPr>
          <p:cNvPicPr>
            <a:picLocks noChangeAspect="1"/>
          </p:cNvPicPr>
          <p:nvPr/>
        </p:nvPicPr>
        <p:blipFill>
          <a:blip r:embed="rId3"/>
          <a:stretch>
            <a:fillRect/>
          </a:stretch>
        </p:blipFill>
        <p:spPr>
          <a:xfrm>
            <a:off x="-547" y="-17103"/>
            <a:ext cx="12192000" cy="6858000"/>
          </a:xfrm>
          <a:prstGeom prst="rect">
            <a:avLst/>
          </a:prstGeom>
        </p:spPr>
      </p:pic>
      <p:pic>
        <p:nvPicPr>
          <p:cNvPr id="6" name="Picture 5">
            <a:extLst>
              <a:ext uri="{FF2B5EF4-FFF2-40B4-BE49-F238E27FC236}">
                <a16:creationId xmlns:a16="http://schemas.microsoft.com/office/drawing/2014/main" id="{BE42C9EE-BEDB-45ED-88FF-C2B87A961CED}"/>
              </a:ext>
            </a:extLst>
          </p:cNvPr>
          <p:cNvPicPr>
            <a:picLocks noChangeAspect="1"/>
          </p:cNvPicPr>
          <p:nvPr/>
        </p:nvPicPr>
        <p:blipFill>
          <a:blip r:embed="rId4"/>
          <a:stretch>
            <a:fillRect/>
          </a:stretch>
        </p:blipFill>
        <p:spPr>
          <a:xfrm>
            <a:off x="1638300" y="2300287"/>
            <a:ext cx="8915400" cy="2257425"/>
          </a:xfrm>
          <a:prstGeom prst="rect">
            <a:avLst/>
          </a:prstGeom>
        </p:spPr>
      </p:pic>
      <p:sp>
        <p:nvSpPr>
          <p:cNvPr id="7" name="Content Placeholder 2">
            <a:extLst>
              <a:ext uri="{FF2B5EF4-FFF2-40B4-BE49-F238E27FC236}">
                <a16:creationId xmlns:a16="http://schemas.microsoft.com/office/drawing/2014/main" id="{76DE93D6-E415-4A8D-AC13-489F72546652}"/>
              </a:ext>
            </a:extLst>
          </p:cNvPr>
          <p:cNvSpPr txBox="1">
            <a:spLocks/>
          </p:cNvSpPr>
          <p:nvPr/>
        </p:nvSpPr>
        <p:spPr>
          <a:xfrm>
            <a:off x="199011" y="6419850"/>
            <a:ext cx="9137494"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https://techcommunity.microsoft.com/t5/microsoft-security-experts-blog/total-identity-compromise-dart-lessons-on-securing-active/ba-p/3753391</a:t>
            </a:r>
          </a:p>
        </p:txBody>
      </p:sp>
    </p:spTree>
    <p:extLst>
      <p:ext uri="{BB962C8B-B14F-4D97-AF65-F5344CB8AC3E}">
        <p14:creationId xmlns:p14="http://schemas.microsoft.com/office/powerpoint/2010/main" val="338922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4021C-803F-45DE-B96E-57C9243BE467}"/>
              </a:ext>
            </a:extLst>
          </p:cNvPr>
          <p:cNvSpPr/>
          <p:nvPr/>
        </p:nvSpPr>
        <p:spPr>
          <a:xfrm>
            <a:off x="0" y="211871"/>
            <a:ext cx="121763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F8B74FC-4271-41E1-987F-F1D6C7042952}"/>
              </a:ext>
            </a:extLst>
          </p:cNvPr>
          <p:cNvSpPr>
            <a:spLocks noGrp="1"/>
          </p:cNvSpPr>
          <p:nvPr>
            <p:ph type="title"/>
          </p:nvPr>
        </p:nvSpPr>
        <p:spPr>
          <a:xfrm>
            <a:off x="1152256" y="2560535"/>
            <a:ext cx="9585766" cy="2160672"/>
          </a:xfrm>
        </p:spPr>
        <p:txBody>
          <a:bodyPr anchor="t">
            <a:normAutofit fontScale="90000"/>
          </a:bodyPr>
          <a:lstStyle/>
          <a:p>
            <a:pPr algn="ctr">
              <a:lnSpc>
                <a:spcPct val="100000"/>
              </a:lnSpc>
            </a:pPr>
            <a:r>
              <a:rPr lang="en-US" sz="8000" dirty="0">
                <a:solidFill>
                  <a:schemeClr val="bg1"/>
                </a:solidFill>
              </a:rPr>
              <a:t>Words About these Attacks</a:t>
            </a:r>
          </a:p>
        </p:txBody>
      </p:sp>
      <p:sp>
        <p:nvSpPr>
          <p:cNvPr id="13" name="TextBox 12">
            <a:extLst>
              <a:ext uri="{FF2B5EF4-FFF2-40B4-BE49-F238E27FC236}">
                <a16:creationId xmlns:a16="http://schemas.microsoft.com/office/drawing/2014/main" id="{20603021-942B-40DE-B03F-5D2C1C2C7FA5}"/>
              </a:ext>
            </a:extLst>
          </p:cNvPr>
          <p:cNvSpPr txBox="1"/>
          <p:nvPr/>
        </p:nvSpPr>
        <p:spPr>
          <a:xfrm>
            <a:off x="1752601" y="6338352"/>
            <a:ext cx="4020127" cy="307777"/>
          </a:xfrm>
          <a:prstGeom prst="rect">
            <a:avLst/>
          </a:prstGeom>
          <a:noFill/>
        </p:spPr>
        <p:txBody>
          <a:bodyPr wrap="square" rtlCol="0">
            <a:spAutoFit/>
          </a:bodyPr>
          <a:lstStyle/>
          <a:p>
            <a:pPr algn="ctr">
              <a:defRPr/>
            </a:pPr>
            <a:r>
              <a:rPr lang="en-US" sz="1400" b="1" spc="100" dirty="0">
                <a:solidFill>
                  <a:schemeClr val="bg1"/>
                </a:solidFill>
              </a:rPr>
              <a:t>www.</a:t>
            </a:r>
            <a:r>
              <a:rPr lang="en-US" sz="1400" b="1" spc="100" dirty="0">
                <a:solidFill>
                  <a:srgbClr val="FEBD11"/>
                </a:solidFill>
              </a:rPr>
              <a:t>eidebailly</a:t>
            </a:r>
            <a:r>
              <a:rPr lang="en-US" sz="1400" b="1" spc="100" dirty="0">
                <a:solidFill>
                  <a:schemeClr val="bg1"/>
                </a:solidFill>
              </a:rPr>
              <a:t>.com/cybersecurity</a:t>
            </a:r>
            <a:endParaRPr lang="en-US" sz="2000" b="1" dirty="0">
              <a:solidFill>
                <a:schemeClr val="bg1"/>
              </a:solidFill>
            </a:endParaRPr>
          </a:p>
        </p:txBody>
      </p:sp>
      <p:sp>
        <p:nvSpPr>
          <p:cNvPr id="9" name="TextBox 8">
            <a:extLst>
              <a:ext uri="{FF2B5EF4-FFF2-40B4-BE49-F238E27FC236}">
                <a16:creationId xmlns:a16="http://schemas.microsoft.com/office/drawing/2014/main" id="{65B8C04D-091B-4DC7-B262-B1B86B99EF20}"/>
              </a:ext>
            </a:extLst>
          </p:cNvPr>
          <p:cNvSpPr txBox="1"/>
          <p:nvPr/>
        </p:nvSpPr>
        <p:spPr>
          <a:xfrm>
            <a:off x="2261357" y="6313500"/>
            <a:ext cx="3622876" cy="369332"/>
          </a:xfrm>
          <a:prstGeom prst="rect">
            <a:avLst/>
          </a:prstGeom>
          <a:solidFill>
            <a:schemeClr val="tx2"/>
          </a:solidFill>
          <a:ln>
            <a:solidFill>
              <a:schemeClr val="tx2"/>
            </a:solidFill>
          </a:ln>
        </p:spPr>
        <p:txBody>
          <a:bodyPr wrap="square" rtlCol="0">
            <a:spAutoFit/>
          </a:bodyPr>
          <a:lstStyle/>
          <a:p>
            <a:endParaRPr lang="en-US" dirty="0"/>
          </a:p>
        </p:txBody>
      </p:sp>
    </p:spTree>
    <p:extLst>
      <p:ext uri="{BB962C8B-B14F-4D97-AF65-F5344CB8AC3E}">
        <p14:creationId xmlns:p14="http://schemas.microsoft.com/office/powerpoint/2010/main" val="3385897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1FDC7B4-BB85-46D1-97BA-CB252B3290DE}"/>
              </a:ext>
            </a:extLst>
          </p:cNvPr>
          <p:cNvSpPr txBox="1">
            <a:spLocks/>
          </p:cNvSpPr>
          <p:nvPr/>
        </p:nvSpPr>
        <p:spPr>
          <a:xfrm>
            <a:off x="199012" y="6419850"/>
            <a:ext cx="3020706" cy="438150"/>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 Red Canary “2023 Threat Detection Report”</a:t>
            </a:r>
          </a:p>
        </p:txBody>
      </p:sp>
      <p:pic>
        <p:nvPicPr>
          <p:cNvPr id="3" name="Picture 2">
            <a:extLst>
              <a:ext uri="{FF2B5EF4-FFF2-40B4-BE49-F238E27FC236}">
                <a16:creationId xmlns:a16="http://schemas.microsoft.com/office/drawing/2014/main" id="{FCFB2790-2E23-485A-9668-F9A5A415087C}"/>
              </a:ext>
            </a:extLst>
          </p:cNvPr>
          <p:cNvPicPr>
            <a:picLocks noChangeAspect="1"/>
          </p:cNvPicPr>
          <p:nvPr/>
        </p:nvPicPr>
        <p:blipFill>
          <a:blip r:embed="rId3"/>
          <a:stretch>
            <a:fillRect/>
          </a:stretch>
        </p:blipFill>
        <p:spPr>
          <a:xfrm>
            <a:off x="1700212" y="436652"/>
            <a:ext cx="8791575" cy="5305425"/>
          </a:xfrm>
          <a:prstGeom prst="rect">
            <a:avLst/>
          </a:prstGeom>
        </p:spPr>
      </p:pic>
    </p:spTree>
    <p:extLst>
      <p:ext uri="{BB962C8B-B14F-4D97-AF65-F5344CB8AC3E}">
        <p14:creationId xmlns:p14="http://schemas.microsoft.com/office/powerpoint/2010/main" val="54713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FACF5-90C2-4D11-B41A-C750DC5B2DF5}"/>
              </a:ext>
            </a:extLst>
          </p:cNvPr>
          <p:cNvSpPr>
            <a:spLocks noGrp="1"/>
          </p:cNvSpPr>
          <p:nvPr>
            <p:ph type="title"/>
          </p:nvPr>
        </p:nvSpPr>
        <p:spPr/>
        <p:txBody>
          <a:bodyPr/>
          <a:lstStyle/>
          <a:p>
            <a:r>
              <a:rPr lang="en-US" dirty="0"/>
              <a:t>Presenter</a:t>
            </a:r>
          </a:p>
        </p:txBody>
      </p:sp>
      <p:pic>
        <p:nvPicPr>
          <p:cNvPr id="18" name="Picture 17">
            <a:extLst>
              <a:ext uri="{FF2B5EF4-FFF2-40B4-BE49-F238E27FC236}">
                <a16:creationId xmlns:a16="http://schemas.microsoft.com/office/drawing/2014/main" id="{A46917CF-5336-499C-A7F1-FB07E1961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6264"/>
            <a:ext cx="12192000" cy="1371600"/>
          </a:xfrm>
          <a:prstGeom prst="rect">
            <a:avLst/>
          </a:prstGeom>
        </p:spPr>
      </p:pic>
      <p:sp>
        <p:nvSpPr>
          <p:cNvPr id="13" name="TextBox 12">
            <a:extLst>
              <a:ext uri="{FF2B5EF4-FFF2-40B4-BE49-F238E27FC236}">
                <a16:creationId xmlns:a16="http://schemas.microsoft.com/office/drawing/2014/main" id="{EA4DD525-B1ED-4185-996B-72B60007A943}"/>
              </a:ext>
            </a:extLst>
          </p:cNvPr>
          <p:cNvSpPr txBox="1"/>
          <p:nvPr/>
        </p:nvSpPr>
        <p:spPr>
          <a:xfrm>
            <a:off x="3505199" y="1716264"/>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Kyle Hendrickson</a:t>
            </a:r>
            <a:br>
              <a:rPr lang="en-US" sz="2800" b="1" dirty="0">
                <a:solidFill>
                  <a:schemeClr val="bg1"/>
                </a:solidFill>
              </a:rPr>
            </a:br>
            <a:r>
              <a:rPr lang="en-US" sz="2000" dirty="0">
                <a:solidFill>
                  <a:schemeClr val="bg1"/>
                </a:solidFill>
              </a:rPr>
              <a:t>Director - Cybersecurity Services</a:t>
            </a:r>
          </a:p>
        </p:txBody>
      </p:sp>
      <p:pic>
        <p:nvPicPr>
          <p:cNvPr id="20" name="Picture 19" descr="Shape, icon&#10;&#10;Description automatically generated">
            <a:extLst>
              <a:ext uri="{FF2B5EF4-FFF2-40B4-BE49-F238E27FC236}">
                <a16:creationId xmlns:a16="http://schemas.microsoft.com/office/drawing/2014/main" id="{A30A7973-00F8-466C-A3C6-920596366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75" y="2226951"/>
            <a:ext cx="914400" cy="350227"/>
          </a:xfrm>
          <a:prstGeom prst="rect">
            <a:avLst/>
          </a:prstGeom>
        </p:spPr>
      </p:pic>
      <p:pic>
        <p:nvPicPr>
          <p:cNvPr id="3" name="Picture Placeholder 2" descr="A person in a suit smiling&#10;&#10;Description automatically generated with low confidence">
            <a:extLst>
              <a:ext uri="{FF2B5EF4-FFF2-40B4-BE49-F238E27FC236}">
                <a16:creationId xmlns:a16="http://schemas.microsoft.com/office/drawing/2014/main" id="{8BB9BC4A-E4B0-4EB9-BAF2-DF176E1EB162}"/>
              </a:ext>
            </a:extLst>
          </p:cNvPr>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t="680" b="680"/>
          <a:stretch>
            <a:fillRect/>
          </a:stretch>
        </p:blipFill>
        <p:spPr>
          <a:xfrm>
            <a:off x="1554163" y="1371600"/>
            <a:ext cx="1908175" cy="2070100"/>
          </a:xfrm>
          <a:solidFill>
            <a:schemeClr val="bg1"/>
          </a:solidFill>
          <a:ln>
            <a:solidFill>
              <a:schemeClr val="accent6"/>
            </a:solidFill>
          </a:ln>
        </p:spPr>
      </p:pic>
    </p:spTree>
    <p:extLst>
      <p:ext uri="{BB962C8B-B14F-4D97-AF65-F5344CB8AC3E}">
        <p14:creationId xmlns:p14="http://schemas.microsoft.com/office/powerpoint/2010/main" val="348292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13A3-B84C-4D23-B74D-61BE92D620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B275D3-E444-4D3E-BE72-46AB090E919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0B35204-F3AE-417C-811B-A7C13C9C61BC}"/>
              </a:ext>
            </a:extLst>
          </p:cNvPr>
          <p:cNvPicPr>
            <a:picLocks noChangeAspect="1"/>
          </p:cNvPicPr>
          <p:nvPr/>
        </p:nvPicPr>
        <p:blipFill>
          <a:blip r:embed="rId2"/>
          <a:stretch>
            <a:fillRect/>
          </a:stretch>
        </p:blipFill>
        <p:spPr>
          <a:xfrm>
            <a:off x="-547" y="-17103"/>
            <a:ext cx="12192000" cy="6858000"/>
          </a:xfrm>
          <a:prstGeom prst="rect">
            <a:avLst/>
          </a:prstGeom>
        </p:spPr>
      </p:pic>
      <p:pic>
        <p:nvPicPr>
          <p:cNvPr id="2052" name="Picture 4">
            <a:extLst>
              <a:ext uri="{FF2B5EF4-FFF2-40B4-BE49-F238E27FC236}">
                <a16:creationId xmlns:a16="http://schemas.microsoft.com/office/drawing/2014/main" id="{6698A15A-161B-46A5-BA29-A1F223D5E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58" y="696159"/>
            <a:ext cx="11466095" cy="497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6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4021C-803F-45DE-B96E-57C9243BE467}"/>
              </a:ext>
            </a:extLst>
          </p:cNvPr>
          <p:cNvSpPr/>
          <p:nvPr/>
        </p:nvSpPr>
        <p:spPr>
          <a:xfrm>
            <a:off x="0" y="0"/>
            <a:ext cx="121763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0603021-942B-40DE-B03F-5D2C1C2C7FA5}"/>
              </a:ext>
            </a:extLst>
          </p:cNvPr>
          <p:cNvSpPr txBox="1"/>
          <p:nvPr/>
        </p:nvSpPr>
        <p:spPr>
          <a:xfrm>
            <a:off x="1752601" y="6338352"/>
            <a:ext cx="4020127" cy="307777"/>
          </a:xfrm>
          <a:prstGeom prst="rect">
            <a:avLst/>
          </a:prstGeom>
          <a:noFill/>
        </p:spPr>
        <p:txBody>
          <a:bodyPr wrap="square" rtlCol="0">
            <a:spAutoFit/>
          </a:bodyPr>
          <a:lstStyle/>
          <a:p>
            <a:pPr algn="ctr">
              <a:defRPr/>
            </a:pPr>
            <a:r>
              <a:rPr lang="en-US" sz="1400" b="1" spc="100" dirty="0">
                <a:solidFill>
                  <a:schemeClr val="bg1"/>
                </a:solidFill>
              </a:rPr>
              <a:t>www.</a:t>
            </a:r>
            <a:r>
              <a:rPr lang="en-US" sz="1400" b="1" spc="100" dirty="0">
                <a:solidFill>
                  <a:srgbClr val="FEBD11"/>
                </a:solidFill>
              </a:rPr>
              <a:t>eidebailly</a:t>
            </a:r>
            <a:r>
              <a:rPr lang="en-US" sz="1400" b="1" spc="100" dirty="0">
                <a:solidFill>
                  <a:schemeClr val="bg1"/>
                </a:solidFill>
              </a:rPr>
              <a:t>.com/cybersecurity</a:t>
            </a:r>
            <a:endParaRPr lang="en-US" sz="2000" b="1" dirty="0">
              <a:solidFill>
                <a:schemeClr val="bg1"/>
              </a:solidFill>
            </a:endParaRPr>
          </a:p>
        </p:txBody>
      </p:sp>
      <p:sp>
        <p:nvSpPr>
          <p:cNvPr id="9" name="TextBox 8">
            <a:extLst>
              <a:ext uri="{FF2B5EF4-FFF2-40B4-BE49-F238E27FC236}">
                <a16:creationId xmlns:a16="http://schemas.microsoft.com/office/drawing/2014/main" id="{65B8C04D-091B-4DC7-B262-B1B86B99EF20}"/>
              </a:ext>
            </a:extLst>
          </p:cNvPr>
          <p:cNvSpPr txBox="1"/>
          <p:nvPr/>
        </p:nvSpPr>
        <p:spPr>
          <a:xfrm>
            <a:off x="2261357" y="6313500"/>
            <a:ext cx="3622876" cy="369332"/>
          </a:xfrm>
          <a:prstGeom prst="rect">
            <a:avLst/>
          </a:prstGeom>
          <a:solidFill>
            <a:schemeClr val="tx2"/>
          </a:solidFill>
          <a:ln>
            <a:solidFill>
              <a:schemeClr val="tx2"/>
            </a:solidFill>
          </a:ln>
        </p:spPr>
        <p:txBody>
          <a:bodyPr wrap="square" rtlCol="0">
            <a:spAutoFit/>
          </a:bodyPr>
          <a:lstStyle/>
          <a:p>
            <a:endParaRPr lang="en-US" dirty="0"/>
          </a:p>
        </p:txBody>
      </p:sp>
      <p:pic>
        <p:nvPicPr>
          <p:cNvPr id="3" name="Picture 2" descr="Text&#10;&#10;Description automatically generated">
            <a:extLst>
              <a:ext uri="{FF2B5EF4-FFF2-40B4-BE49-F238E27FC236}">
                <a16:creationId xmlns:a16="http://schemas.microsoft.com/office/drawing/2014/main" id="{2AD55A41-3B68-49F1-ADE7-E8685483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105" y="1415591"/>
            <a:ext cx="5825790" cy="4371866"/>
          </a:xfrm>
          <a:prstGeom prst="rect">
            <a:avLst/>
          </a:prstGeom>
        </p:spPr>
      </p:pic>
      <p:sp>
        <p:nvSpPr>
          <p:cNvPr id="7" name="Title 6">
            <a:extLst>
              <a:ext uri="{FF2B5EF4-FFF2-40B4-BE49-F238E27FC236}">
                <a16:creationId xmlns:a16="http://schemas.microsoft.com/office/drawing/2014/main" id="{6DD7A49B-FFB5-45B2-82F8-8DD2E14C18A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34958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938DB5-E0A7-4AE1-B905-8B9403C8EADB}"/>
              </a:ext>
            </a:extLst>
          </p:cNvPr>
          <p:cNvPicPr>
            <a:picLocks noChangeAspect="1"/>
          </p:cNvPicPr>
          <p:nvPr/>
        </p:nvPicPr>
        <p:blipFill>
          <a:blip r:embed="rId3"/>
          <a:stretch>
            <a:fillRect/>
          </a:stretch>
        </p:blipFill>
        <p:spPr>
          <a:xfrm>
            <a:off x="2662237" y="1947862"/>
            <a:ext cx="6867525" cy="2962275"/>
          </a:xfrm>
          <a:prstGeom prst="rect">
            <a:avLst/>
          </a:prstGeom>
        </p:spPr>
      </p:pic>
      <p:sp>
        <p:nvSpPr>
          <p:cNvPr id="9" name="Content Placeholder 2">
            <a:extLst>
              <a:ext uri="{FF2B5EF4-FFF2-40B4-BE49-F238E27FC236}">
                <a16:creationId xmlns:a16="http://schemas.microsoft.com/office/drawing/2014/main" id="{91FDC7B4-BB85-46D1-97BA-CB252B3290DE}"/>
              </a:ext>
            </a:extLst>
          </p:cNvPr>
          <p:cNvSpPr txBox="1">
            <a:spLocks/>
          </p:cNvSpPr>
          <p:nvPr/>
        </p:nvSpPr>
        <p:spPr>
          <a:xfrm>
            <a:off x="199012" y="6419850"/>
            <a:ext cx="3020706" cy="438150"/>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 Red Canary “2023 Threat Detection Report”</a:t>
            </a:r>
          </a:p>
        </p:txBody>
      </p:sp>
    </p:spTree>
    <p:extLst>
      <p:ext uri="{BB962C8B-B14F-4D97-AF65-F5344CB8AC3E}">
        <p14:creationId xmlns:p14="http://schemas.microsoft.com/office/powerpoint/2010/main" val="107474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3927-30DD-4F63-9E08-DCD01ECDCA8E}"/>
              </a:ext>
            </a:extLst>
          </p:cNvPr>
          <p:cNvSpPr>
            <a:spLocks noGrp="1"/>
          </p:cNvSpPr>
          <p:nvPr>
            <p:ph type="title"/>
          </p:nvPr>
        </p:nvSpPr>
        <p:spPr/>
        <p:txBody>
          <a:bodyPr/>
          <a:lstStyle/>
          <a:p>
            <a:r>
              <a:rPr lang="en-US" dirty="0"/>
              <a:t>insurance</a:t>
            </a:r>
          </a:p>
        </p:txBody>
      </p:sp>
      <p:sp>
        <p:nvSpPr>
          <p:cNvPr id="3" name="Content Placeholder 2">
            <a:extLst>
              <a:ext uri="{FF2B5EF4-FFF2-40B4-BE49-F238E27FC236}">
                <a16:creationId xmlns:a16="http://schemas.microsoft.com/office/drawing/2014/main" id="{A979120A-2F2D-4629-8E4D-6631C196A25E}"/>
              </a:ext>
            </a:extLst>
          </p:cNvPr>
          <p:cNvSpPr>
            <a:spLocks noGrp="1"/>
          </p:cNvSpPr>
          <p:nvPr>
            <p:ph idx="1"/>
          </p:nvPr>
        </p:nvSpPr>
        <p:spPr>
          <a:xfrm>
            <a:off x="304253" y="1188721"/>
            <a:ext cx="11582400" cy="746958"/>
          </a:xfrm>
        </p:spPr>
        <p:txBody>
          <a:bodyPr/>
          <a:lstStyle/>
          <a:p>
            <a:pPr marL="0" indent="0" algn="ctr">
              <a:buNone/>
            </a:pPr>
            <a:r>
              <a:rPr lang="en-US" b="1" dirty="0"/>
              <a:t>PAYROLL FRAUD</a:t>
            </a:r>
          </a:p>
        </p:txBody>
      </p:sp>
      <p:sp>
        <p:nvSpPr>
          <p:cNvPr id="6" name="Content Placeholder 2">
            <a:extLst>
              <a:ext uri="{FF2B5EF4-FFF2-40B4-BE49-F238E27FC236}">
                <a16:creationId xmlns:a16="http://schemas.microsoft.com/office/drawing/2014/main" id="{F304C332-4AA2-4807-9D9F-3A2A1EA08B4D}"/>
              </a:ext>
            </a:extLst>
          </p:cNvPr>
          <p:cNvSpPr txBox="1">
            <a:spLocks/>
          </p:cNvSpPr>
          <p:nvPr/>
        </p:nvSpPr>
        <p:spPr>
          <a:xfrm>
            <a:off x="6853813" y="6219825"/>
            <a:ext cx="2781847" cy="438150"/>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endParaRPr lang="en-US" sz="1300" i="1" dirty="0"/>
          </a:p>
        </p:txBody>
      </p:sp>
      <p:sp>
        <p:nvSpPr>
          <p:cNvPr id="9" name="Content Placeholder 2">
            <a:extLst>
              <a:ext uri="{FF2B5EF4-FFF2-40B4-BE49-F238E27FC236}">
                <a16:creationId xmlns:a16="http://schemas.microsoft.com/office/drawing/2014/main" id="{9ECE804B-3EC6-4A74-B852-67469FDE068A}"/>
              </a:ext>
            </a:extLst>
          </p:cNvPr>
          <p:cNvSpPr txBox="1">
            <a:spLocks/>
          </p:cNvSpPr>
          <p:nvPr/>
        </p:nvSpPr>
        <p:spPr>
          <a:xfrm>
            <a:off x="2855178" y="6565132"/>
            <a:ext cx="6480550" cy="391614"/>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Aft>
                <a:spcPts val="1200"/>
              </a:spcAft>
              <a:buClr>
                <a:schemeClr val="bg1"/>
              </a:buClr>
              <a:buNone/>
            </a:pPr>
            <a:r>
              <a:rPr lang="en-US" sz="1000" i="1" dirty="0"/>
              <a:t>https://hbr.org/2022/03/the-cyber-insurance-market-needs-more-money</a:t>
            </a:r>
          </a:p>
        </p:txBody>
      </p:sp>
      <p:pic>
        <p:nvPicPr>
          <p:cNvPr id="13314" name="Picture 2">
            <a:extLst>
              <a:ext uri="{FF2B5EF4-FFF2-40B4-BE49-F238E27FC236}">
                <a16:creationId xmlns:a16="http://schemas.microsoft.com/office/drawing/2014/main" id="{2701683D-C4DE-43C2-ADEF-CE16A44C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121713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7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4021C-803F-45DE-B96E-57C9243BE467}"/>
              </a:ext>
            </a:extLst>
          </p:cNvPr>
          <p:cNvSpPr/>
          <p:nvPr/>
        </p:nvSpPr>
        <p:spPr>
          <a:xfrm>
            <a:off x="0" y="0"/>
            <a:ext cx="121763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F8B74FC-4271-41E1-987F-F1D6C7042952}"/>
              </a:ext>
            </a:extLst>
          </p:cNvPr>
          <p:cNvSpPr>
            <a:spLocks noGrp="1"/>
          </p:cNvSpPr>
          <p:nvPr>
            <p:ph type="title"/>
          </p:nvPr>
        </p:nvSpPr>
        <p:spPr>
          <a:xfrm>
            <a:off x="1824991" y="2054194"/>
            <a:ext cx="8115299" cy="2749611"/>
          </a:xfrm>
        </p:spPr>
        <p:txBody>
          <a:bodyPr anchor="t">
            <a:normAutofit/>
          </a:bodyPr>
          <a:lstStyle/>
          <a:p>
            <a:pPr algn="ctr">
              <a:lnSpc>
                <a:spcPct val="100000"/>
              </a:lnSpc>
            </a:pPr>
            <a:r>
              <a:rPr lang="en-US" sz="8000" dirty="0">
                <a:solidFill>
                  <a:schemeClr val="bg2"/>
                </a:solidFill>
              </a:rPr>
              <a:t>AI</a:t>
            </a:r>
          </a:p>
        </p:txBody>
      </p:sp>
      <p:sp>
        <p:nvSpPr>
          <p:cNvPr id="13" name="TextBox 12">
            <a:extLst>
              <a:ext uri="{FF2B5EF4-FFF2-40B4-BE49-F238E27FC236}">
                <a16:creationId xmlns:a16="http://schemas.microsoft.com/office/drawing/2014/main" id="{20603021-942B-40DE-B03F-5D2C1C2C7FA5}"/>
              </a:ext>
            </a:extLst>
          </p:cNvPr>
          <p:cNvSpPr txBox="1"/>
          <p:nvPr/>
        </p:nvSpPr>
        <p:spPr>
          <a:xfrm>
            <a:off x="1752601" y="6338352"/>
            <a:ext cx="4020127" cy="307777"/>
          </a:xfrm>
          <a:prstGeom prst="rect">
            <a:avLst/>
          </a:prstGeom>
          <a:noFill/>
        </p:spPr>
        <p:txBody>
          <a:bodyPr wrap="square" rtlCol="0">
            <a:spAutoFit/>
          </a:bodyPr>
          <a:lstStyle/>
          <a:p>
            <a:pPr algn="ctr">
              <a:defRPr/>
            </a:pPr>
            <a:r>
              <a:rPr lang="en-US" sz="1400" b="1" spc="100" dirty="0">
                <a:solidFill>
                  <a:schemeClr val="bg1"/>
                </a:solidFill>
              </a:rPr>
              <a:t>www.</a:t>
            </a:r>
            <a:r>
              <a:rPr lang="en-US" sz="1400" b="1" spc="100" dirty="0">
                <a:solidFill>
                  <a:srgbClr val="FEBD11"/>
                </a:solidFill>
              </a:rPr>
              <a:t>eidebailly</a:t>
            </a:r>
            <a:r>
              <a:rPr lang="en-US" sz="1400" b="1" spc="100" dirty="0">
                <a:solidFill>
                  <a:schemeClr val="bg1"/>
                </a:solidFill>
              </a:rPr>
              <a:t>.com/cybersecurity</a:t>
            </a:r>
            <a:endParaRPr lang="en-US" sz="2000" b="1" dirty="0">
              <a:solidFill>
                <a:schemeClr val="bg1"/>
              </a:solidFill>
            </a:endParaRPr>
          </a:p>
        </p:txBody>
      </p:sp>
      <p:sp>
        <p:nvSpPr>
          <p:cNvPr id="9" name="TextBox 8">
            <a:extLst>
              <a:ext uri="{FF2B5EF4-FFF2-40B4-BE49-F238E27FC236}">
                <a16:creationId xmlns:a16="http://schemas.microsoft.com/office/drawing/2014/main" id="{65B8C04D-091B-4DC7-B262-B1B86B99EF20}"/>
              </a:ext>
            </a:extLst>
          </p:cNvPr>
          <p:cNvSpPr txBox="1"/>
          <p:nvPr/>
        </p:nvSpPr>
        <p:spPr>
          <a:xfrm>
            <a:off x="2261357" y="6313500"/>
            <a:ext cx="3622876" cy="369332"/>
          </a:xfrm>
          <a:prstGeom prst="rect">
            <a:avLst/>
          </a:prstGeom>
          <a:solidFill>
            <a:schemeClr val="tx2"/>
          </a:solidFill>
          <a:ln>
            <a:solidFill>
              <a:schemeClr val="tx2"/>
            </a:solidFill>
          </a:ln>
        </p:spPr>
        <p:txBody>
          <a:bodyPr wrap="square" rtlCol="0">
            <a:spAutoFit/>
          </a:bodyPr>
          <a:lstStyle/>
          <a:p>
            <a:endParaRPr lang="en-US" dirty="0"/>
          </a:p>
        </p:txBody>
      </p:sp>
    </p:spTree>
    <p:extLst>
      <p:ext uri="{BB962C8B-B14F-4D97-AF65-F5344CB8AC3E}">
        <p14:creationId xmlns:p14="http://schemas.microsoft.com/office/powerpoint/2010/main" val="3896942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4021C-803F-45DE-B96E-57C9243BE467}"/>
              </a:ext>
            </a:extLst>
          </p:cNvPr>
          <p:cNvSpPr/>
          <p:nvPr/>
        </p:nvSpPr>
        <p:spPr>
          <a:xfrm>
            <a:off x="0" y="0"/>
            <a:ext cx="121763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F8B74FC-4271-41E1-987F-F1D6C7042952}"/>
              </a:ext>
            </a:extLst>
          </p:cNvPr>
          <p:cNvSpPr>
            <a:spLocks noGrp="1"/>
          </p:cNvSpPr>
          <p:nvPr>
            <p:ph type="title"/>
          </p:nvPr>
        </p:nvSpPr>
        <p:spPr>
          <a:xfrm>
            <a:off x="381000" y="845820"/>
            <a:ext cx="7931727" cy="3676304"/>
          </a:xfrm>
        </p:spPr>
        <p:txBody>
          <a:bodyPr anchor="t">
            <a:normAutofit/>
          </a:bodyPr>
          <a:lstStyle/>
          <a:p>
            <a:pPr algn="ctr">
              <a:lnSpc>
                <a:spcPct val="100000"/>
              </a:lnSpc>
            </a:pPr>
            <a:r>
              <a:rPr lang="en-US" sz="5400" dirty="0">
                <a:solidFill>
                  <a:schemeClr val="bg2"/>
                </a:solidFill>
              </a:rPr>
              <a:t>Compromise is inevitable, but It wont ever happen to me. Why? </a:t>
            </a:r>
            <a:r>
              <a:rPr lang="en-US" sz="5400" dirty="0">
                <a:solidFill>
                  <a:schemeClr val="bg1"/>
                </a:solidFill>
              </a:rPr>
              <a:t>Because it’s never happened to me before.</a:t>
            </a:r>
          </a:p>
        </p:txBody>
      </p:sp>
      <p:sp>
        <p:nvSpPr>
          <p:cNvPr id="13" name="TextBox 12">
            <a:extLst>
              <a:ext uri="{FF2B5EF4-FFF2-40B4-BE49-F238E27FC236}">
                <a16:creationId xmlns:a16="http://schemas.microsoft.com/office/drawing/2014/main" id="{20603021-942B-40DE-B03F-5D2C1C2C7FA5}"/>
              </a:ext>
            </a:extLst>
          </p:cNvPr>
          <p:cNvSpPr txBox="1"/>
          <p:nvPr/>
        </p:nvSpPr>
        <p:spPr>
          <a:xfrm>
            <a:off x="1752601" y="6338352"/>
            <a:ext cx="4020127" cy="307777"/>
          </a:xfrm>
          <a:prstGeom prst="rect">
            <a:avLst/>
          </a:prstGeom>
          <a:noFill/>
        </p:spPr>
        <p:txBody>
          <a:bodyPr wrap="square" rtlCol="0">
            <a:spAutoFit/>
          </a:bodyPr>
          <a:lstStyle/>
          <a:p>
            <a:pPr algn="ctr">
              <a:defRPr/>
            </a:pPr>
            <a:r>
              <a:rPr lang="en-US" sz="1400" b="1" spc="100" dirty="0">
                <a:solidFill>
                  <a:schemeClr val="bg1"/>
                </a:solidFill>
              </a:rPr>
              <a:t>www.</a:t>
            </a:r>
            <a:r>
              <a:rPr lang="en-US" sz="1400" b="1" spc="100" dirty="0">
                <a:solidFill>
                  <a:srgbClr val="FEBD11"/>
                </a:solidFill>
              </a:rPr>
              <a:t>eidebailly</a:t>
            </a:r>
            <a:r>
              <a:rPr lang="en-US" sz="1400" b="1" spc="100" dirty="0">
                <a:solidFill>
                  <a:schemeClr val="bg1"/>
                </a:solidFill>
              </a:rPr>
              <a:t>.com/cybersecurity</a:t>
            </a:r>
            <a:endParaRPr lang="en-US" sz="2000" b="1" dirty="0">
              <a:solidFill>
                <a:schemeClr val="bg1"/>
              </a:solidFill>
            </a:endParaRPr>
          </a:p>
        </p:txBody>
      </p:sp>
      <p:sp>
        <p:nvSpPr>
          <p:cNvPr id="9" name="TextBox 8">
            <a:extLst>
              <a:ext uri="{FF2B5EF4-FFF2-40B4-BE49-F238E27FC236}">
                <a16:creationId xmlns:a16="http://schemas.microsoft.com/office/drawing/2014/main" id="{65B8C04D-091B-4DC7-B262-B1B86B99EF20}"/>
              </a:ext>
            </a:extLst>
          </p:cNvPr>
          <p:cNvSpPr txBox="1"/>
          <p:nvPr/>
        </p:nvSpPr>
        <p:spPr>
          <a:xfrm>
            <a:off x="2261357" y="6313500"/>
            <a:ext cx="3622876" cy="369332"/>
          </a:xfrm>
          <a:prstGeom prst="rect">
            <a:avLst/>
          </a:prstGeom>
          <a:solidFill>
            <a:schemeClr val="tx2"/>
          </a:solidFill>
          <a:ln>
            <a:solidFill>
              <a:schemeClr val="tx2"/>
            </a:solidFill>
          </a:ln>
        </p:spPr>
        <p:txBody>
          <a:bodyPr wrap="square" rtlCol="0">
            <a:spAutoFit/>
          </a:bodyPr>
          <a:lstStyle/>
          <a:p>
            <a:endParaRPr lang="en-US" dirty="0"/>
          </a:p>
        </p:txBody>
      </p:sp>
      <p:pic>
        <p:nvPicPr>
          <p:cNvPr id="3" name="Picture 2" descr="A group of raccoons on a ladder&#10;&#10;Description automatically generated with low confidence">
            <a:extLst>
              <a:ext uri="{FF2B5EF4-FFF2-40B4-BE49-F238E27FC236}">
                <a16:creationId xmlns:a16="http://schemas.microsoft.com/office/drawing/2014/main" id="{8DFE6FF4-8D90-46E2-8F7A-6D3F61030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422" y="2892829"/>
            <a:ext cx="2973878" cy="3965171"/>
          </a:xfrm>
          <a:prstGeom prst="rect">
            <a:avLst/>
          </a:prstGeom>
        </p:spPr>
      </p:pic>
    </p:spTree>
    <p:extLst>
      <p:ext uri="{BB962C8B-B14F-4D97-AF65-F5344CB8AC3E}">
        <p14:creationId xmlns:p14="http://schemas.microsoft.com/office/powerpoint/2010/main" val="2571054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4021C-803F-45DE-B96E-57C9243BE467}"/>
              </a:ext>
            </a:extLst>
          </p:cNvPr>
          <p:cNvSpPr/>
          <p:nvPr/>
        </p:nvSpPr>
        <p:spPr>
          <a:xfrm>
            <a:off x="0" y="0"/>
            <a:ext cx="752532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F8B74FC-4271-41E1-987F-F1D6C7042952}"/>
              </a:ext>
            </a:extLst>
          </p:cNvPr>
          <p:cNvSpPr>
            <a:spLocks noGrp="1"/>
          </p:cNvSpPr>
          <p:nvPr>
            <p:ph type="title"/>
          </p:nvPr>
        </p:nvSpPr>
        <p:spPr>
          <a:xfrm>
            <a:off x="292146" y="211872"/>
            <a:ext cx="7010173" cy="2272248"/>
          </a:xfrm>
        </p:spPr>
        <p:txBody>
          <a:bodyPr anchor="t">
            <a:normAutofit/>
          </a:bodyPr>
          <a:lstStyle/>
          <a:p>
            <a:pPr algn="ctr">
              <a:lnSpc>
                <a:spcPct val="100000"/>
              </a:lnSpc>
            </a:pPr>
            <a:r>
              <a:rPr lang="en-US" sz="6000" dirty="0">
                <a:solidFill>
                  <a:schemeClr val="bg1"/>
                </a:solidFill>
              </a:rPr>
              <a:t>The savings of </a:t>
            </a:r>
            <a:br>
              <a:rPr lang="en-US" sz="6000" dirty="0">
                <a:solidFill>
                  <a:schemeClr val="bg1"/>
                </a:solidFill>
              </a:rPr>
            </a:br>
            <a:r>
              <a:rPr lang="en-US" sz="6000" dirty="0">
                <a:solidFill>
                  <a:schemeClr val="bg1"/>
                </a:solidFill>
              </a:rPr>
              <a:t>being prepared</a:t>
            </a:r>
          </a:p>
        </p:txBody>
      </p:sp>
      <p:sp>
        <p:nvSpPr>
          <p:cNvPr id="5" name="Content Placeholder 4">
            <a:extLst>
              <a:ext uri="{FF2B5EF4-FFF2-40B4-BE49-F238E27FC236}">
                <a16:creationId xmlns:a16="http://schemas.microsoft.com/office/drawing/2014/main" id="{F8C70DC9-4514-4F58-B2D9-65A3E2F39695}"/>
              </a:ext>
            </a:extLst>
          </p:cNvPr>
          <p:cNvSpPr>
            <a:spLocks noGrp="1"/>
          </p:cNvSpPr>
          <p:nvPr>
            <p:ph idx="1"/>
          </p:nvPr>
        </p:nvSpPr>
        <p:spPr>
          <a:xfrm>
            <a:off x="735352" y="2225039"/>
            <a:ext cx="6047693" cy="4421089"/>
          </a:xfrm>
        </p:spPr>
        <p:txBody>
          <a:bodyPr>
            <a:normAutofit/>
          </a:bodyPr>
          <a:lstStyle/>
          <a:p>
            <a:pPr marL="0" indent="0">
              <a:lnSpc>
                <a:spcPct val="100000"/>
              </a:lnSpc>
              <a:spcAft>
                <a:spcPts val="1200"/>
              </a:spcAft>
              <a:buClr>
                <a:schemeClr val="bg1"/>
              </a:buClr>
              <a:buNone/>
            </a:pPr>
            <a:r>
              <a:rPr lang="en-US" sz="4000" b="1" dirty="0">
                <a:solidFill>
                  <a:schemeClr val="bg1"/>
                </a:solidFill>
              </a:rPr>
              <a:t>Organizations that:</a:t>
            </a:r>
          </a:p>
          <a:p>
            <a:pPr lvl="1">
              <a:lnSpc>
                <a:spcPct val="100000"/>
              </a:lnSpc>
              <a:spcAft>
                <a:spcPts val="1200"/>
              </a:spcAft>
              <a:buClr>
                <a:schemeClr val="bg1"/>
              </a:buClr>
            </a:pPr>
            <a:r>
              <a:rPr lang="en-US" sz="3600" b="1" dirty="0">
                <a:solidFill>
                  <a:schemeClr val="bg1"/>
                </a:solidFill>
              </a:rPr>
              <a:t>Have an IR team identified</a:t>
            </a:r>
          </a:p>
          <a:p>
            <a:pPr lvl="1">
              <a:lnSpc>
                <a:spcPct val="100000"/>
              </a:lnSpc>
              <a:spcAft>
                <a:spcPts val="1200"/>
              </a:spcAft>
              <a:buClr>
                <a:schemeClr val="bg1"/>
              </a:buClr>
            </a:pPr>
            <a:r>
              <a:rPr lang="en-US" sz="3600" b="1" dirty="0">
                <a:solidFill>
                  <a:schemeClr val="bg1"/>
                </a:solidFill>
              </a:rPr>
              <a:t>Have an IR Plan</a:t>
            </a:r>
          </a:p>
          <a:p>
            <a:pPr lvl="1">
              <a:lnSpc>
                <a:spcPct val="100000"/>
              </a:lnSpc>
              <a:spcAft>
                <a:spcPts val="1200"/>
              </a:spcAft>
              <a:buClr>
                <a:schemeClr val="bg1"/>
              </a:buClr>
            </a:pPr>
            <a:r>
              <a:rPr lang="en-US" sz="3600" b="1" dirty="0">
                <a:solidFill>
                  <a:schemeClr val="bg1"/>
                </a:solidFill>
              </a:rPr>
              <a:t>Exercise their Plan</a:t>
            </a:r>
          </a:p>
          <a:p>
            <a:pPr lvl="1">
              <a:lnSpc>
                <a:spcPct val="100000"/>
              </a:lnSpc>
              <a:spcAft>
                <a:spcPts val="1200"/>
              </a:spcAft>
              <a:buClr>
                <a:schemeClr val="bg1"/>
              </a:buClr>
            </a:pPr>
            <a:r>
              <a:rPr lang="en-US" sz="3700" b="1" dirty="0">
                <a:solidFill>
                  <a:schemeClr val="bg1"/>
                </a:solidFill>
              </a:rPr>
              <a:t>spend 40% less on Data Breaches</a:t>
            </a:r>
          </a:p>
        </p:txBody>
      </p:sp>
      <p:sp>
        <p:nvSpPr>
          <p:cNvPr id="13" name="TextBox 12">
            <a:extLst>
              <a:ext uri="{FF2B5EF4-FFF2-40B4-BE49-F238E27FC236}">
                <a16:creationId xmlns:a16="http://schemas.microsoft.com/office/drawing/2014/main" id="{20603021-942B-40DE-B03F-5D2C1C2C7FA5}"/>
              </a:ext>
            </a:extLst>
          </p:cNvPr>
          <p:cNvSpPr txBox="1"/>
          <p:nvPr/>
        </p:nvSpPr>
        <p:spPr>
          <a:xfrm>
            <a:off x="1752601" y="6338352"/>
            <a:ext cx="4020127" cy="307777"/>
          </a:xfrm>
          <a:prstGeom prst="rect">
            <a:avLst/>
          </a:prstGeom>
          <a:noFill/>
        </p:spPr>
        <p:txBody>
          <a:bodyPr wrap="square" rtlCol="0">
            <a:spAutoFit/>
          </a:bodyPr>
          <a:lstStyle/>
          <a:p>
            <a:pPr algn="ctr">
              <a:defRPr/>
            </a:pPr>
            <a:r>
              <a:rPr lang="en-US" sz="1400" b="1" spc="100" dirty="0">
                <a:solidFill>
                  <a:schemeClr val="bg1"/>
                </a:solidFill>
              </a:rPr>
              <a:t>www.</a:t>
            </a:r>
            <a:r>
              <a:rPr lang="en-US" sz="1400" b="1" spc="100" dirty="0">
                <a:solidFill>
                  <a:srgbClr val="FEBD11"/>
                </a:solidFill>
              </a:rPr>
              <a:t>eidebailly</a:t>
            </a:r>
            <a:r>
              <a:rPr lang="en-US" sz="1400" b="1" spc="100" dirty="0">
                <a:solidFill>
                  <a:schemeClr val="bg1"/>
                </a:solidFill>
              </a:rPr>
              <a:t>.com/cybersecurity</a:t>
            </a:r>
            <a:endParaRPr lang="en-US" sz="2000" b="1" dirty="0">
              <a:solidFill>
                <a:schemeClr val="bg1"/>
              </a:solidFill>
            </a:endParaRPr>
          </a:p>
        </p:txBody>
      </p:sp>
      <p:pic>
        <p:nvPicPr>
          <p:cNvPr id="8" name="Picture 7" descr="A picture containing person&#10;&#10;Description automatically generated">
            <a:extLst>
              <a:ext uri="{FF2B5EF4-FFF2-40B4-BE49-F238E27FC236}">
                <a16:creationId xmlns:a16="http://schemas.microsoft.com/office/drawing/2014/main" id="{ED89E52A-11A3-4260-BE6B-68000B808A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259" r="8309"/>
          <a:stretch/>
        </p:blipFill>
        <p:spPr>
          <a:xfrm>
            <a:off x="7525329" y="0"/>
            <a:ext cx="4673600" cy="6858000"/>
          </a:xfrm>
          <a:prstGeom prst="rect">
            <a:avLst/>
          </a:prstGeom>
        </p:spPr>
      </p:pic>
      <p:sp>
        <p:nvSpPr>
          <p:cNvPr id="2" name="Rectangle 1">
            <a:extLst>
              <a:ext uri="{FF2B5EF4-FFF2-40B4-BE49-F238E27FC236}">
                <a16:creationId xmlns:a16="http://schemas.microsoft.com/office/drawing/2014/main" id="{6C34176A-5612-480C-9424-8676040BE2A7}"/>
              </a:ext>
            </a:extLst>
          </p:cNvPr>
          <p:cNvSpPr/>
          <p:nvPr/>
        </p:nvSpPr>
        <p:spPr>
          <a:xfrm>
            <a:off x="8142084" y="2824681"/>
            <a:ext cx="434567" cy="271604"/>
          </a:xfrm>
          <a:prstGeom prst="rect">
            <a:avLst/>
          </a:prstGeom>
          <a:solidFill>
            <a:srgbClr val="B7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B8C04D-091B-4DC7-B262-B1B86B99EF20}"/>
              </a:ext>
            </a:extLst>
          </p:cNvPr>
          <p:cNvSpPr txBox="1"/>
          <p:nvPr/>
        </p:nvSpPr>
        <p:spPr>
          <a:xfrm>
            <a:off x="1947761" y="6293883"/>
            <a:ext cx="3622876" cy="369332"/>
          </a:xfrm>
          <a:prstGeom prst="rect">
            <a:avLst/>
          </a:prstGeom>
          <a:solidFill>
            <a:schemeClr val="tx2"/>
          </a:solidFill>
          <a:ln>
            <a:solidFill>
              <a:schemeClr val="tx2"/>
            </a:solidFill>
          </a:ln>
        </p:spPr>
        <p:txBody>
          <a:bodyPr wrap="square" rtlCol="0">
            <a:spAutoFit/>
          </a:bodyPr>
          <a:lstStyle/>
          <a:p>
            <a:endParaRPr lang="en-US" dirty="0"/>
          </a:p>
        </p:txBody>
      </p:sp>
    </p:spTree>
    <p:extLst>
      <p:ext uri="{BB962C8B-B14F-4D97-AF65-F5344CB8AC3E}">
        <p14:creationId xmlns:p14="http://schemas.microsoft.com/office/powerpoint/2010/main" val="329974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Waffle House may be coming to Kyle, 58 miles from San Antonio">
            <a:extLst>
              <a:ext uri="{FF2B5EF4-FFF2-40B4-BE49-F238E27FC236}">
                <a16:creationId xmlns:a16="http://schemas.microsoft.com/office/drawing/2014/main" id="{7C2906CC-5BCB-4554-98F9-3A84715D8D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050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DD60A2-4868-48A3-88A5-2575656BF165}"/>
              </a:ext>
            </a:extLst>
          </p:cNvPr>
          <p:cNvSpPr/>
          <p:nvPr/>
        </p:nvSpPr>
        <p:spPr>
          <a:xfrm>
            <a:off x="10363200" y="5645426"/>
            <a:ext cx="1828800" cy="121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9A86CD2-A0AD-45FF-BAB5-56FD9BED5AD5}"/>
              </a:ext>
            </a:extLst>
          </p:cNvPr>
          <p:cNvSpPr>
            <a:spLocks noGrp="1"/>
          </p:cNvSpPr>
          <p:nvPr>
            <p:ph type="title"/>
          </p:nvPr>
        </p:nvSpPr>
        <p:spPr>
          <a:xfrm>
            <a:off x="304800" y="0"/>
            <a:ext cx="11582400" cy="914400"/>
          </a:xfrm>
        </p:spPr>
        <p:txBody>
          <a:bodyPr anchor="b">
            <a:normAutofit/>
          </a:bodyPr>
          <a:lstStyle/>
          <a:p>
            <a:r>
              <a:rPr lang="en-US" dirty="0"/>
              <a:t>Incident Response Process</a:t>
            </a:r>
          </a:p>
        </p:txBody>
      </p:sp>
      <p:pic>
        <p:nvPicPr>
          <p:cNvPr id="5" name="Content Placeholder 4">
            <a:extLst>
              <a:ext uri="{FF2B5EF4-FFF2-40B4-BE49-F238E27FC236}">
                <a16:creationId xmlns:a16="http://schemas.microsoft.com/office/drawing/2014/main" id="{A5D3CED1-C6DF-4D19-8DD6-6EA7A44DB19A}"/>
              </a:ext>
            </a:extLst>
          </p:cNvPr>
          <p:cNvPicPr>
            <a:picLocks noGrp="1" noChangeAspect="1"/>
          </p:cNvPicPr>
          <p:nvPr>
            <p:ph idx="16"/>
          </p:nvPr>
        </p:nvPicPr>
        <p:blipFill>
          <a:blip r:embed="rId3"/>
          <a:stretch>
            <a:fillRect/>
          </a:stretch>
        </p:blipFill>
        <p:spPr>
          <a:xfrm>
            <a:off x="349687" y="1326979"/>
            <a:ext cx="5186019" cy="5212080"/>
          </a:xfrm>
          <a:noFill/>
        </p:spPr>
      </p:pic>
      <p:pic>
        <p:nvPicPr>
          <p:cNvPr id="8" name="Content Placeholder 7" descr="Background pattern&#10;&#10;Description automatically generated">
            <a:extLst>
              <a:ext uri="{FF2B5EF4-FFF2-40B4-BE49-F238E27FC236}">
                <a16:creationId xmlns:a16="http://schemas.microsoft.com/office/drawing/2014/main" id="{F6F08E47-FBEA-443B-91A8-65C758753C30}"/>
              </a:ext>
            </a:extLst>
          </p:cNvPr>
          <p:cNvPicPr>
            <a:picLocks noGrp="1" noChangeAspect="1"/>
          </p:cNvPicPr>
          <p:nvPr>
            <p:ph idx="18"/>
          </p:nvPr>
        </p:nvPicPr>
        <p:blipFill rotWithShape="1">
          <a:blip r:embed="rId4" cstate="print">
            <a:extLst>
              <a:ext uri="{28A0092B-C50C-407E-A947-70E740481C1C}">
                <a14:useLocalDpi xmlns:a14="http://schemas.microsoft.com/office/drawing/2010/main" val="0"/>
              </a:ext>
            </a:extLst>
          </a:blip>
          <a:srcRect l="23439"/>
          <a:stretch/>
        </p:blipFill>
        <p:spPr>
          <a:xfrm>
            <a:off x="5894231" y="1008038"/>
            <a:ext cx="6297769" cy="5849962"/>
          </a:xfrm>
        </p:spPr>
      </p:pic>
    </p:spTree>
    <p:extLst>
      <p:ext uri="{BB962C8B-B14F-4D97-AF65-F5344CB8AC3E}">
        <p14:creationId xmlns:p14="http://schemas.microsoft.com/office/powerpoint/2010/main" val="3904829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581D-E301-48B7-B3B5-624418B1179E}"/>
              </a:ext>
            </a:extLst>
          </p:cNvPr>
          <p:cNvSpPr>
            <a:spLocks noGrp="1"/>
          </p:cNvSpPr>
          <p:nvPr>
            <p:ph type="title"/>
          </p:nvPr>
        </p:nvSpPr>
        <p:spPr>
          <a:xfrm>
            <a:off x="304800" y="0"/>
            <a:ext cx="11582400" cy="914400"/>
          </a:xfrm>
        </p:spPr>
        <p:txBody>
          <a:bodyPr anchor="b">
            <a:normAutofit/>
          </a:bodyPr>
          <a:lstStyle/>
          <a:p>
            <a:r>
              <a:rPr lang="en-US" dirty="0"/>
              <a:t>Cybersecurity Methodology</a:t>
            </a:r>
          </a:p>
        </p:txBody>
      </p:sp>
      <p:pic>
        <p:nvPicPr>
          <p:cNvPr id="6" name="Picture 5" descr="Chart, sunburst chart&#10;&#10;Description automatically generated">
            <a:extLst>
              <a:ext uri="{FF2B5EF4-FFF2-40B4-BE49-F238E27FC236}">
                <a16:creationId xmlns:a16="http://schemas.microsoft.com/office/drawing/2014/main" id="{08F5B8C8-E71E-4EB1-90C0-3984312317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850" y="795243"/>
            <a:ext cx="6210300" cy="6271947"/>
          </a:xfrm>
          <a:prstGeom prst="rect">
            <a:avLst/>
          </a:prstGeom>
          <a:noFill/>
        </p:spPr>
      </p:pic>
    </p:spTree>
    <p:extLst>
      <p:ext uri="{BB962C8B-B14F-4D97-AF65-F5344CB8AC3E}">
        <p14:creationId xmlns:p14="http://schemas.microsoft.com/office/powerpoint/2010/main" val="403286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Rectangle 4">
            <a:extLst>
              <a:ext uri="{FF2B5EF4-FFF2-40B4-BE49-F238E27FC236}">
                <a16:creationId xmlns:a16="http://schemas.microsoft.com/office/drawing/2014/main" id="{0383C411-5678-425C-9373-C40BE366F35E}"/>
              </a:ext>
            </a:extLst>
          </p:cNvPr>
          <p:cNvSpPr/>
          <p:nvPr/>
        </p:nvSpPr>
        <p:spPr>
          <a:xfrm>
            <a:off x="7722500" y="1132885"/>
            <a:ext cx="247616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67201D3-1FE7-42B1-92A8-D1C693EDDFD7}"/>
              </a:ext>
            </a:extLst>
          </p:cNvPr>
          <p:cNvSpPr txBox="1">
            <a:spLocks/>
          </p:cNvSpPr>
          <p:nvPr/>
        </p:nvSpPr>
        <p:spPr>
          <a:xfrm>
            <a:off x="199013" y="6419850"/>
            <a:ext cx="3144131"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a:t>
            </a:r>
            <a:r>
              <a:rPr lang="en-US" sz="1300" i="1" dirty="0" err="1"/>
              <a:t>PaloAlto</a:t>
            </a:r>
            <a:r>
              <a:rPr lang="en-US" sz="1300" i="1" dirty="0"/>
              <a:t> Unit42 “2022 Ransomware Threat Report”</a:t>
            </a:r>
          </a:p>
        </p:txBody>
      </p:sp>
      <p:pic>
        <p:nvPicPr>
          <p:cNvPr id="14" name="Picture 13">
            <a:extLst>
              <a:ext uri="{FF2B5EF4-FFF2-40B4-BE49-F238E27FC236}">
                <a16:creationId xmlns:a16="http://schemas.microsoft.com/office/drawing/2014/main" id="{F68BF3CB-2C51-4F1D-B27D-C8BD5D58D994}"/>
              </a:ext>
            </a:extLst>
          </p:cNvPr>
          <p:cNvPicPr>
            <a:picLocks noChangeAspect="1"/>
          </p:cNvPicPr>
          <p:nvPr/>
        </p:nvPicPr>
        <p:blipFill>
          <a:blip r:embed="rId3"/>
          <a:stretch>
            <a:fillRect/>
          </a:stretch>
        </p:blipFill>
        <p:spPr>
          <a:xfrm>
            <a:off x="-547" y="-17103"/>
            <a:ext cx="12192000" cy="6858000"/>
          </a:xfrm>
          <a:prstGeom prst="rect">
            <a:avLst/>
          </a:prstGeom>
        </p:spPr>
      </p:pic>
      <p:sp>
        <p:nvSpPr>
          <p:cNvPr id="3" name="TextBox 2">
            <a:extLst>
              <a:ext uri="{FF2B5EF4-FFF2-40B4-BE49-F238E27FC236}">
                <a16:creationId xmlns:a16="http://schemas.microsoft.com/office/drawing/2014/main" id="{5056F0A8-E6B6-4999-A306-136AC7F31337}"/>
              </a:ext>
            </a:extLst>
          </p:cNvPr>
          <p:cNvSpPr txBox="1"/>
          <p:nvPr/>
        </p:nvSpPr>
        <p:spPr>
          <a:xfrm>
            <a:off x="304799" y="140675"/>
            <a:ext cx="11783367" cy="5539978"/>
          </a:xfrm>
          <a:prstGeom prst="rect">
            <a:avLst/>
          </a:prstGeom>
          <a:noFill/>
        </p:spPr>
        <p:txBody>
          <a:bodyPr wrap="square" rtlCol="0">
            <a:spAutoFit/>
          </a:bodyPr>
          <a:lstStyle/>
          <a:p>
            <a:r>
              <a:rPr lang="en-US" dirty="0" err="1"/>
              <a:t>QBot</a:t>
            </a:r>
            <a:r>
              <a:rPr lang="en-US" dirty="0"/>
              <a:t>: 30 Minutes to Compromise Data</a:t>
            </a:r>
          </a:p>
          <a:p>
            <a:r>
              <a:rPr lang="en-US" sz="1100" dirty="0">
                <a:solidFill>
                  <a:schemeClr val="bg1"/>
                </a:solidFill>
                <a:hlinkClick r:id="rId4"/>
              </a:rPr>
              <a:t>https://thedfirreport.com/2022/02/07/qbot-likes-to-move-it-move-it/</a:t>
            </a:r>
            <a:endParaRPr lang="en-US" sz="1100" dirty="0">
              <a:solidFill>
                <a:schemeClr val="bg1"/>
              </a:solidFill>
            </a:endParaRPr>
          </a:p>
          <a:p>
            <a:endParaRPr lang="en-US" sz="1800" dirty="0"/>
          </a:p>
          <a:p>
            <a:r>
              <a:rPr lang="en-US" dirty="0"/>
              <a:t>On average organizations were only able to recover 64% of their data was restored after paying the ransom.</a:t>
            </a:r>
          </a:p>
          <a:p>
            <a:r>
              <a:rPr lang="en-US" sz="1100" dirty="0"/>
              <a:t>-Veeam “2022 Data Protection Trends Report”</a:t>
            </a:r>
          </a:p>
          <a:p>
            <a:endParaRPr lang="en-US" sz="1800" dirty="0"/>
          </a:p>
          <a:p>
            <a:r>
              <a:rPr lang="en-US" dirty="0"/>
              <a:t>2.09M - The average cost to remediate a ransomware attack in the US.</a:t>
            </a:r>
          </a:p>
          <a:p>
            <a:r>
              <a:rPr lang="en-US" sz="1100" dirty="0"/>
              <a:t>-Sophos “State of Ransomware 2022”</a:t>
            </a:r>
          </a:p>
          <a:p>
            <a:endParaRPr lang="en-US" sz="1800" dirty="0"/>
          </a:p>
          <a:p>
            <a:r>
              <a:rPr lang="en-US" dirty="0"/>
              <a:t>1 Month – The average time to recover from a ransomware attack</a:t>
            </a:r>
          </a:p>
          <a:p>
            <a:r>
              <a:rPr lang="en-US" sz="1100" dirty="0"/>
              <a:t>-Sophos “State of Ransomware 2022”</a:t>
            </a:r>
            <a:endParaRPr lang="en-US" sz="1100" dirty="0">
              <a:solidFill>
                <a:schemeClr val="bg1"/>
              </a:solidFill>
            </a:endParaRPr>
          </a:p>
          <a:p>
            <a:endParaRPr lang="en-US" sz="1800" dirty="0"/>
          </a:p>
          <a:p>
            <a:r>
              <a:rPr lang="en-US" dirty="0"/>
              <a:t>Medical Imaging Files are now an Extortion Technique</a:t>
            </a:r>
          </a:p>
          <a:p>
            <a:r>
              <a:rPr lang="en-US" sz="1100" dirty="0">
                <a:solidFill>
                  <a:schemeClr val="bg1"/>
                </a:solidFill>
                <a:hlinkClick r:id="rId5"/>
              </a:rPr>
              <a:t>https://www.theregister.com/2023/03/15/cancer_lvhn_sues_hospital/</a:t>
            </a:r>
            <a:endParaRPr lang="en-US" sz="1100" dirty="0">
              <a:solidFill>
                <a:schemeClr val="bg1"/>
              </a:solidFill>
            </a:endParaRPr>
          </a:p>
          <a:p>
            <a:endParaRPr lang="en-US" sz="1800" dirty="0"/>
          </a:p>
          <a:p>
            <a:r>
              <a:rPr lang="en-US" dirty="0"/>
              <a:t>88% of executives from companies that have been previously</a:t>
            </a:r>
          </a:p>
          <a:p>
            <a:r>
              <a:rPr lang="en-US" dirty="0"/>
              <a:t>Been hit by ransomware said they would pay if attacked again</a:t>
            </a:r>
          </a:p>
          <a:p>
            <a:r>
              <a:rPr lang="en-US" sz="1100" dirty="0">
                <a:hlinkClick r:id="rId6"/>
              </a:rPr>
              <a:t>https://www.kaspersky.com/blog/anti-ransomware-day-report/</a:t>
            </a:r>
            <a:r>
              <a:rPr lang="en-US" sz="1100" dirty="0"/>
              <a:t> </a:t>
            </a:r>
            <a:endParaRPr lang="en-US" sz="1800" dirty="0"/>
          </a:p>
          <a:p>
            <a:endParaRPr lang="en-US" dirty="0"/>
          </a:p>
          <a:p>
            <a:endParaRPr lang="en-US" dirty="0"/>
          </a:p>
          <a:p>
            <a:endParaRPr lang="en-US" dirty="0"/>
          </a:p>
          <a:p>
            <a:endParaRPr lang="en-US" dirty="0"/>
          </a:p>
        </p:txBody>
      </p:sp>
      <p:pic>
        <p:nvPicPr>
          <p:cNvPr id="8" name="Picture 7" descr="A picture containing text&#10;&#10;Description automatically generated">
            <a:extLst>
              <a:ext uri="{FF2B5EF4-FFF2-40B4-BE49-F238E27FC236}">
                <a16:creationId xmlns:a16="http://schemas.microsoft.com/office/drawing/2014/main" id="{CB540F67-54A8-4EE2-80C3-0A15CFCCBC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3947" y="2910664"/>
            <a:ext cx="5049040" cy="3793253"/>
          </a:xfrm>
          <a:prstGeom prst="rect">
            <a:avLst/>
          </a:prstGeom>
        </p:spPr>
      </p:pic>
    </p:spTree>
    <p:extLst>
      <p:ext uri="{BB962C8B-B14F-4D97-AF65-F5344CB8AC3E}">
        <p14:creationId xmlns:p14="http://schemas.microsoft.com/office/powerpoint/2010/main" val="3609722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Rectangle 4">
            <a:extLst>
              <a:ext uri="{FF2B5EF4-FFF2-40B4-BE49-F238E27FC236}">
                <a16:creationId xmlns:a16="http://schemas.microsoft.com/office/drawing/2014/main" id="{0383C411-5678-425C-9373-C40BE366F35E}"/>
              </a:ext>
            </a:extLst>
          </p:cNvPr>
          <p:cNvSpPr/>
          <p:nvPr/>
        </p:nvSpPr>
        <p:spPr>
          <a:xfrm>
            <a:off x="7722500" y="1132885"/>
            <a:ext cx="247616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67201D3-1FE7-42B1-92A8-D1C693EDDFD7}"/>
              </a:ext>
            </a:extLst>
          </p:cNvPr>
          <p:cNvSpPr txBox="1">
            <a:spLocks/>
          </p:cNvSpPr>
          <p:nvPr/>
        </p:nvSpPr>
        <p:spPr>
          <a:xfrm>
            <a:off x="199013" y="6419850"/>
            <a:ext cx="3144131"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a:t>
            </a:r>
            <a:r>
              <a:rPr lang="en-US" sz="1300" i="1" dirty="0" err="1"/>
              <a:t>PaloAlto</a:t>
            </a:r>
            <a:r>
              <a:rPr lang="en-US" sz="1300" i="1" dirty="0"/>
              <a:t> Unit42 “2022 Ransomware Threat Report”</a:t>
            </a:r>
          </a:p>
        </p:txBody>
      </p:sp>
      <p:pic>
        <p:nvPicPr>
          <p:cNvPr id="14" name="Picture 13">
            <a:extLst>
              <a:ext uri="{FF2B5EF4-FFF2-40B4-BE49-F238E27FC236}">
                <a16:creationId xmlns:a16="http://schemas.microsoft.com/office/drawing/2014/main" id="{F68BF3CB-2C51-4F1D-B27D-C8BD5D58D994}"/>
              </a:ext>
            </a:extLst>
          </p:cNvPr>
          <p:cNvPicPr>
            <a:picLocks noChangeAspect="1"/>
          </p:cNvPicPr>
          <p:nvPr/>
        </p:nvPicPr>
        <p:blipFill>
          <a:blip r:embed="rId3"/>
          <a:stretch>
            <a:fillRect/>
          </a:stretch>
        </p:blipFill>
        <p:spPr>
          <a:xfrm>
            <a:off x="-547" y="-17103"/>
            <a:ext cx="12192000" cy="6858000"/>
          </a:xfrm>
          <a:prstGeom prst="rect">
            <a:avLst/>
          </a:prstGeom>
        </p:spPr>
      </p:pic>
      <p:pic>
        <p:nvPicPr>
          <p:cNvPr id="4" name="Picture 3" descr="Text, whiteboard&#10;&#10;Description automatically generated">
            <a:extLst>
              <a:ext uri="{FF2B5EF4-FFF2-40B4-BE49-F238E27FC236}">
                <a16:creationId xmlns:a16="http://schemas.microsoft.com/office/drawing/2014/main" id="{3A5E0DAC-B660-4A6B-ABA7-CECDFC8E1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033" y="241039"/>
            <a:ext cx="4490840" cy="6341716"/>
          </a:xfrm>
          <a:prstGeom prst="rect">
            <a:avLst/>
          </a:prstGeom>
        </p:spPr>
      </p:pic>
    </p:spTree>
    <p:extLst>
      <p:ext uri="{BB962C8B-B14F-4D97-AF65-F5344CB8AC3E}">
        <p14:creationId xmlns:p14="http://schemas.microsoft.com/office/powerpoint/2010/main" val="314998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787F7-9778-4DED-8B9A-967A4768878E}"/>
              </a:ext>
            </a:extLst>
          </p:cNvPr>
          <p:cNvSpPr>
            <a:spLocks noGrp="1"/>
          </p:cNvSpPr>
          <p:nvPr>
            <p:ph type="ctrTitle"/>
          </p:nvPr>
        </p:nvSpPr>
        <p:spPr/>
        <p:txBody>
          <a:bodyPr/>
          <a:lstStyle/>
          <a:p>
            <a:r>
              <a:rPr lang="en-US" dirty="0"/>
              <a:t>Thank You!</a:t>
            </a:r>
          </a:p>
        </p:txBody>
      </p:sp>
      <p:sp>
        <p:nvSpPr>
          <p:cNvPr id="7" name="Rectangle 6">
            <a:extLst>
              <a:ext uri="{FF2B5EF4-FFF2-40B4-BE49-F238E27FC236}">
                <a16:creationId xmlns:a16="http://schemas.microsoft.com/office/drawing/2014/main" id="{0B38E03F-F002-448A-896E-96C47189B55B}"/>
              </a:ext>
            </a:extLst>
          </p:cNvPr>
          <p:cNvSpPr/>
          <p:nvPr/>
        </p:nvSpPr>
        <p:spPr>
          <a:xfrm>
            <a:off x="4070555" y="2788358"/>
            <a:ext cx="4050890" cy="1569660"/>
          </a:xfrm>
          <a:prstGeom prst="rect">
            <a:avLst/>
          </a:prstGeom>
        </p:spPr>
        <p:txBody>
          <a:bodyPr wrap="square">
            <a:spAutoFit/>
          </a:bodyPr>
          <a:lstStyle/>
          <a:p>
            <a:pPr algn="ctr"/>
            <a:r>
              <a:rPr lang="en-US" sz="2400" dirty="0">
                <a:solidFill>
                  <a:schemeClr val="tx2"/>
                </a:solidFill>
              </a:rPr>
              <a:t>Kyle Hendrickson</a:t>
            </a:r>
            <a:br>
              <a:rPr lang="en-US" sz="2400" dirty="0">
                <a:solidFill>
                  <a:schemeClr val="tx2"/>
                </a:solidFill>
              </a:rPr>
            </a:br>
            <a:r>
              <a:rPr lang="en-US" sz="2400" dirty="0">
                <a:solidFill>
                  <a:schemeClr val="tx2"/>
                </a:solidFill>
              </a:rPr>
              <a:t>Director of Cybersecurity</a:t>
            </a:r>
            <a:br>
              <a:rPr lang="en-US" sz="2400" dirty="0">
                <a:solidFill>
                  <a:schemeClr val="tx2"/>
                </a:solidFill>
              </a:rPr>
            </a:br>
            <a:r>
              <a:rPr lang="en-US" sz="2400" dirty="0">
                <a:solidFill>
                  <a:schemeClr val="tx2"/>
                </a:solidFill>
              </a:rPr>
              <a:t>khendrickson@eidebailly.com</a:t>
            </a:r>
            <a:br>
              <a:rPr lang="en-US" sz="2400" dirty="0">
                <a:solidFill>
                  <a:schemeClr val="tx2"/>
                </a:solidFill>
              </a:rPr>
            </a:br>
            <a:r>
              <a:rPr lang="en-US" sz="2400" dirty="0">
                <a:solidFill>
                  <a:schemeClr val="tx2"/>
                </a:solidFill>
              </a:rPr>
              <a:t>701.239.8637</a:t>
            </a:r>
          </a:p>
        </p:txBody>
      </p:sp>
    </p:spTree>
    <p:extLst>
      <p:ext uri="{BB962C8B-B14F-4D97-AF65-F5344CB8AC3E}">
        <p14:creationId xmlns:p14="http://schemas.microsoft.com/office/powerpoint/2010/main" val="386780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E92019-47F9-4BF5-835F-7360DDD09649}"/>
              </a:ext>
            </a:extLst>
          </p:cNvPr>
          <p:cNvSpPr txBox="1"/>
          <p:nvPr/>
        </p:nvSpPr>
        <p:spPr>
          <a:xfrm>
            <a:off x="4406096" y="6342926"/>
            <a:ext cx="3576578" cy="369332"/>
          </a:xfrm>
          <a:prstGeom prst="rect">
            <a:avLst/>
          </a:prstGeom>
          <a:noFill/>
        </p:spPr>
        <p:txBody>
          <a:bodyPr wrap="square" rtlCol="0">
            <a:spAutoFit/>
          </a:bodyPr>
          <a:lstStyle/>
          <a:p>
            <a:r>
              <a:rPr lang="en-US" dirty="0"/>
              <a:t>www.eidebailly.com/cybersecurity</a:t>
            </a:r>
          </a:p>
        </p:txBody>
      </p:sp>
    </p:spTree>
    <p:extLst>
      <p:ext uri="{BB962C8B-B14F-4D97-AF65-F5344CB8AC3E}">
        <p14:creationId xmlns:p14="http://schemas.microsoft.com/office/powerpoint/2010/main" val="325271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4021C-803F-45DE-B96E-57C9243BE467}"/>
              </a:ext>
            </a:extLst>
          </p:cNvPr>
          <p:cNvSpPr/>
          <p:nvPr/>
        </p:nvSpPr>
        <p:spPr>
          <a:xfrm>
            <a:off x="0" y="0"/>
            <a:ext cx="121763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F8B74FC-4271-41E1-987F-F1D6C7042952}"/>
              </a:ext>
            </a:extLst>
          </p:cNvPr>
          <p:cNvSpPr>
            <a:spLocks noGrp="1"/>
          </p:cNvSpPr>
          <p:nvPr>
            <p:ph type="title"/>
          </p:nvPr>
        </p:nvSpPr>
        <p:spPr>
          <a:xfrm>
            <a:off x="1160106" y="2106641"/>
            <a:ext cx="9871788" cy="2644718"/>
          </a:xfrm>
        </p:spPr>
        <p:txBody>
          <a:bodyPr anchor="t">
            <a:normAutofit/>
          </a:bodyPr>
          <a:lstStyle/>
          <a:p>
            <a:pPr algn="ctr">
              <a:lnSpc>
                <a:spcPct val="100000"/>
              </a:lnSpc>
            </a:pPr>
            <a:r>
              <a:rPr lang="en-US" sz="8000" dirty="0">
                <a:solidFill>
                  <a:schemeClr val="bg2"/>
                </a:solidFill>
              </a:rPr>
              <a:t>We don’t get to choose </a:t>
            </a:r>
            <a:r>
              <a:rPr lang="en-US" sz="8000" dirty="0">
                <a:solidFill>
                  <a:schemeClr val="bg1"/>
                </a:solidFill>
              </a:rPr>
              <a:t>if we are a target</a:t>
            </a:r>
          </a:p>
        </p:txBody>
      </p:sp>
      <p:sp>
        <p:nvSpPr>
          <p:cNvPr id="13" name="TextBox 12">
            <a:extLst>
              <a:ext uri="{FF2B5EF4-FFF2-40B4-BE49-F238E27FC236}">
                <a16:creationId xmlns:a16="http://schemas.microsoft.com/office/drawing/2014/main" id="{20603021-942B-40DE-B03F-5D2C1C2C7FA5}"/>
              </a:ext>
            </a:extLst>
          </p:cNvPr>
          <p:cNvSpPr txBox="1"/>
          <p:nvPr/>
        </p:nvSpPr>
        <p:spPr>
          <a:xfrm>
            <a:off x="1752601" y="6338352"/>
            <a:ext cx="4020127" cy="307777"/>
          </a:xfrm>
          <a:prstGeom prst="rect">
            <a:avLst/>
          </a:prstGeom>
          <a:noFill/>
        </p:spPr>
        <p:txBody>
          <a:bodyPr wrap="square" rtlCol="0">
            <a:spAutoFit/>
          </a:bodyPr>
          <a:lstStyle/>
          <a:p>
            <a:pPr algn="ctr">
              <a:defRPr/>
            </a:pPr>
            <a:r>
              <a:rPr lang="en-US" sz="1400" b="1" spc="100" dirty="0">
                <a:solidFill>
                  <a:schemeClr val="bg1"/>
                </a:solidFill>
              </a:rPr>
              <a:t>www.</a:t>
            </a:r>
            <a:r>
              <a:rPr lang="en-US" sz="1400" b="1" spc="100" dirty="0">
                <a:solidFill>
                  <a:srgbClr val="FEBD11"/>
                </a:solidFill>
              </a:rPr>
              <a:t>eidebailly</a:t>
            </a:r>
            <a:r>
              <a:rPr lang="en-US" sz="1400" b="1" spc="100" dirty="0">
                <a:solidFill>
                  <a:schemeClr val="bg1"/>
                </a:solidFill>
              </a:rPr>
              <a:t>.com/cybersecurity</a:t>
            </a:r>
            <a:endParaRPr lang="en-US" sz="2000" b="1" dirty="0">
              <a:solidFill>
                <a:schemeClr val="bg1"/>
              </a:solidFill>
            </a:endParaRPr>
          </a:p>
        </p:txBody>
      </p:sp>
      <p:sp>
        <p:nvSpPr>
          <p:cNvPr id="9" name="TextBox 8">
            <a:extLst>
              <a:ext uri="{FF2B5EF4-FFF2-40B4-BE49-F238E27FC236}">
                <a16:creationId xmlns:a16="http://schemas.microsoft.com/office/drawing/2014/main" id="{65B8C04D-091B-4DC7-B262-B1B86B99EF20}"/>
              </a:ext>
            </a:extLst>
          </p:cNvPr>
          <p:cNvSpPr txBox="1"/>
          <p:nvPr/>
        </p:nvSpPr>
        <p:spPr>
          <a:xfrm>
            <a:off x="2261357" y="6313500"/>
            <a:ext cx="3622876" cy="369332"/>
          </a:xfrm>
          <a:prstGeom prst="rect">
            <a:avLst/>
          </a:prstGeom>
          <a:solidFill>
            <a:schemeClr val="tx2"/>
          </a:solidFill>
          <a:ln>
            <a:solidFill>
              <a:schemeClr val="tx2"/>
            </a:solidFill>
          </a:ln>
        </p:spPr>
        <p:txBody>
          <a:bodyPr wrap="square" rtlCol="0">
            <a:spAutoFit/>
          </a:bodyPr>
          <a:lstStyle/>
          <a:p>
            <a:endParaRPr lang="en-US" dirty="0"/>
          </a:p>
        </p:txBody>
      </p:sp>
    </p:spTree>
    <p:extLst>
      <p:ext uri="{BB962C8B-B14F-4D97-AF65-F5344CB8AC3E}">
        <p14:creationId xmlns:p14="http://schemas.microsoft.com/office/powerpoint/2010/main" val="171544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3927-30DD-4F63-9E08-DCD01ECDCA8E}"/>
              </a:ext>
            </a:extLst>
          </p:cNvPr>
          <p:cNvSpPr>
            <a:spLocks noGrp="1"/>
          </p:cNvSpPr>
          <p:nvPr>
            <p:ph type="title"/>
          </p:nvPr>
        </p:nvSpPr>
        <p:spPr/>
        <p:txBody>
          <a:bodyPr/>
          <a:lstStyle/>
          <a:p>
            <a:endParaRPr lang="en-US" dirty="0"/>
          </a:p>
        </p:txBody>
      </p:sp>
      <p:sp>
        <p:nvSpPr>
          <p:cNvPr id="6" name="Content Placeholder 2">
            <a:extLst>
              <a:ext uri="{FF2B5EF4-FFF2-40B4-BE49-F238E27FC236}">
                <a16:creationId xmlns:a16="http://schemas.microsoft.com/office/drawing/2014/main" id="{F304C332-4AA2-4807-9D9F-3A2A1EA08B4D}"/>
              </a:ext>
            </a:extLst>
          </p:cNvPr>
          <p:cNvSpPr txBox="1">
            <a:spLocks/>
          </p:cNvSpPr>
          <p:nvPr/>
        </p:nvSpPr>
        <p:spPr>
          <a:xfrm>
            <a:off x="6853813" y="6219825"/>
            <a:ext cx="2781847" cy="438150"/>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endParaRPr lang="en-US" sz="1300" i="1" dirty="0"/>
          </a:p>
        </p:txBody>
      </p:sp>
      <p:sp>
        <p:nvSpPr>
          <p:cNvPr id="9" name="Content Placeholder 2">
            <a:extLst>
              <a:ext uri="{FF2B5EF4-FFF2-40B4-BE49-F238E27FC236}">
                <a16:creationId xmlns:a16="http://schemas.microsoft.com/office/drawing/2014/main" id="{9ECE804B-3EC6-4A74-B852-67469FDE068A}"/>
              </a:ext>
            </a:extLst>
          </p:cNvPr>
          <p:cNvSpPr txBox="1">
            <a:spLocks/>
          </p:cNvSpPr>
          <p:nvPr/>
        </p:nvSpPr>
        <p:spPr>
          <a:xfrm>
            <a:off x="2855178" y="6565132"/>
            <a:ext cx="6480550" cy="391614"/>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Aft>
                <a:spcPts val="1200"/>
              </a:spcAft>
              <a:buClr>
                <a:schemeClr val="bg1"/>
              </a:buClr>
              <a:buNone/>
            </a:pPr>
            <a:r>
              <a:rPr lang="en-US" sz="1000" i="1"/>
              <a:t>https://www.washingtonpost.com/technology/2022/10/05/uber-obstruction-sullivan-hacking/</a:t>
            </a:r>
            <a:endParaRPr lang="en-US" sz="1000" i="1" dirty="0"/>
          </a:p>
        </p:txBody>
      </p:sp>
      <p:sp>
        <p:nvSpPr>
          <p:cNvPr id="4" name="Content Placeholder 3">
            <a:extLst>
              <a:ext uri="{FF2B5EF4-FFF2-40B4-BE49-F238E27FC236}">
                <a16:creationId xmlns:a16="http://schemas.microsoft.com/office/drawing/2014/main" id="{50A7C4EC-7B7C-4C0C-8CD3-BA3D140866F0}"/>
              </a:ext>
            </a:extLst>
          </p:cNvPr>
          <p:cNvSpPr>
            <a:spLocks noGrp="1"/>
          </p:cNvSpPr>
          <p:nvPr>
            <p:ph idx="1"/>
          </p:nvPr>
        </p:nvSpPr>
        <p:spPr/>
        <p:txBody>
          <a:bodyPr/>
          <a:lstStyle/>
          <a:p>
            <a:endParaRPr lang="en-US"/>
          </a:p>
        </p:txBody>
      </p:sp>
      <p:pic>
        <p:nvPicPr>
          <p:cNvPr id="12" name="Picture 11">
            <a:extLst>
              <a:ext uri="{FF2B5EF4-FFF2-40B4-BE49-F238E27FC236}">
                <a16:creationId xmlns:a16="http://schemas.microsoft.com/office/drawing/2014/main" id="{A5212CE8-1A2E-488E-9CC8-328A0CFEC694}"/>
              </a:ext>
            </a:extLst>
          </p:cNvPr>
          <p:cNvPicPr>
            <a:picLocks noChangeAspect="1"/>
          </p:cNvPicPr>
          <p:nvPr/>
        </p:nvPicPr>
        <p:blipFill>
          <a:blip r:embed="rId3"/>
          <a:stretch>
            <a:fillRect/>
          </a:stretch>
        </p:blipFill>
        <p:spPr>
          <a:xfrm>
            <a:off x="-547" y="-17103"/>
            <a:ext cx="12192000" cy="6858000"/>
          </a:xfrm>
          <a:prstGeom prst="rect">
            <a:avLst/>
          </a:prstGeom>
        </p:spPr>
      </p:pic>
      <p:pic>
        <p:nvPicPr>
          <p:cNvPr id="7" name="Picture 6">
            <a:extLst>
              <a:ext uri="{FF2B5EF4-FFF2-40B4-BE49-F238E27FC236}">
                <a16:creationId xmlns:a16="http://schemas.microsoft.com/office/drawing/2014/main" id="{81E1CD39-4ACE-4087-8E5A-5E3E72A99D8F}"/>
              </a:ext>
            </a:extLst>
          </p:cNvPr>
          <p:cNvPicPr>
            <a:picLocks noChangeAspect="1"/>
          </p:cNvPicPr>
          <p:nvPr/>
        </p:nvPicPr>
        <p:blipFill>
          <a:blip r:embed="rId4"/>
          <a:stretch>
            <a:fillRect/>
          </a:stretch>
        </p:blipFill>
        <p:spPr>
          <a:xfrm>
            <a:off x="2514090" y="0"/>
            <a:ext cx="7163819" cy="6858000"/>
          </a:xfrm>
          <a:prstGeom prst="rect">
            <a:avLst/>
          </a:prstGeom>
        </p:spPr>
      </p:pic>
      <p:sp>
        <p:nvSpPr>
          <p:cNvPr id="13" name="Content Placeholder 2">
            <a:extLst>
              <a:ext uri="{FF2B5EF4-FFF2-40B4-BE49-F238E27FC236}">
                <a16:creationId xmlns:a16="http://schemas.microsoft.com/office/drawing/2014/main" id="{F718BFD3-D347-47B8-B52E-69C40EDE6B6F}"/>
              </a:ext>
            </a:extLst>
          </p:cNvPr>
          <p:cNvSpPr txBox="1">
            <a:spLocks/>
          </p:cNvSpPr>
          <p:nvPr/>
        </p:nvSpPr>
        <p:spPr>
          <a:xfrm>
            <a:off x="4757351" y="6565132"/>
            <a:ext cx="7228703" cy="438150"/>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https://www.cfo.com/technology/2022/10/cfo-priorities-cybersecurity-retention-hiring-technology-automation/</a:t>
            </a:r>
          </a:p>
        </p:txBody>
      </p:sp>
    </p:spTree>
    <p:extLst>
      <p:ext uri="{BB962C8B-B14F-4D97-AF65-F5344CB8AC3E}">
        <p14:creationId xmlns:p14="http://schemas.microsoft.com/office/powerpoint/2010/main" val="423026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3927-30DD-4F63-9E08-DCD01ECDCA8E}"/>
              </a:ext>
            </a:extLst>
          </p:cNvPr>
          <p:cNvSpPr>
            <a:spLocks noGrp="1"/>
          </p:cNvSpPr>
          <p:nvPr>
            <p:ph type="title"/>
          </p:nvPr>
        </p:nvSpPr>
        <p:spPr/>
        <p:txBody>
          <a:bodyPr/>
          <a:lstStyle/>
          <a:p>
            <a:endParaRPr lang="en-US" dirty="0"/>
          </a:p>
        </p:txBody>
      </p:sp>
      <p:sp>
        <p:nvSpPr>
          <p:cNvPr id="6" name="Content Placeholder 2">
            <a:extLst>
              <a:ext uri="{FF2B5EF4-FFF2-40B4-BE49-F238E27FC236}">
                <a16:creationId xmlns:a16="http://schemas.microsoft.com/office/drawing/2014/main" id="{F304C332-4AA2-4807-9D9F-3A2A1EA08B4D}"/>
              </a:ext>
            </a:extLst>
          </p:cNvPr>
          <p:cNvSpPr txBox="1">
            <a:spLocks/>
          </p:cNvSpPr>
          <p:nvPr/>
        </p:nvSpPr>
        <p:spPr>
          <a:xfrm>
            <a:off x="6853813" y="6219825"/>
            <a:ext cx="2781847" cy="438150"/>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endParaRPr lang="en-US" sz="1300" i="1" dirty="0"/>
          </a:p>
        </p:txBody>
      </p:sp>
      <p:sp>
        <p:nvSpPr>
          <p:cNvPr id="9" name="Content Placeholder 2">
            <a:extLst>
              <a:ext uri="{FF2B5EF4-FFF2-40B4-BE49-F238E27FC236}">
                <a16:creationId xmlns:a16="http://schemas.microsoft.com/office/drawing/2014/main" id="{9ECE804B-3EC6-4A74-B852-67469FDE068A}"/>
              </a:ext>
            </a:extLst>
          </p:cNvPr>
          <p:cNvSpPr txBox="1">
            <a:spLocks/>
          </p:cNvSpPr>
          <p:nvPr/>
        </p:nvSpPr>
        <p:spPr>
          <a:xfrm>
            <a:off x="2855178" y="6565132"/>
            <a:ext cx="6480550" cy="391614"/>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Aft>
                <a:spcPts val="1200"/>
              </a:spcAft>
              <a:buClr>
                <a:schemeClr val="bg1"/>
              </a:buClr>
              <a:buNone/>
            </a:pPr>
            <a:r>
              <a:rPr lang="en-US" sz="1000" i="1"/>
              <a:t>https://www.washingtonpost.com/technology/2022/10/05/uber-obstruction-sullivan-hacking/</a:t>
            </a:r>
            <a:endParaRPr lang="en-US" sz="1000" i="1" dirty="0"/>
          </a:p>
        </p:txBody>
      </p:sp>
      <p:pic>
        <p:nvPicPr>
          <p:cNvPr id="8" name="Content Placeholder 7">
            <a:extLst>
              <a:ext uri="{FF2B5EF4-FFF2-40B4-BE49-F238E27FC236}">
                <a16:creationId xmlns:a16="http://schemas.microsoft.com/office/drawing/2014/main" id="{3D9B6207-E3CB-4ED1-91CB-61463DA2C6E8}"/>
              </a:ext>
            </a:extLst>
          </p:cNvPr>
          <p:cNvPicPr>
            <a:picLocks noGrp="1" noChangeAspect="1"/>
          </p:cNvPicPr>
          <p:nvPr>
            <p:ph idx="1"/>
          </p:nvPr>
        </p:nvPicPr>
        <p:blipFill>
          <a:blip r:embed="rId3"/>
          <a:stretch>
            <a:fillRect/>
          </a:stretch>
        </p:blipFill>
        <p:spPr>
          <a:xfrm>
            <a:off x="2855178" y="2605891"/>
            <a:ext cx="5780370" cy="3833009"/>
          </a:xfrm>
        </p:spPr>
      </p:pic>
      <p:pic>
        <p:nvPicPr>
          <p:cNvPr id="11" name="Picture 10">
            <a:extLst>
              <a:ext uri="{FF2B5EF4-FFF2-40B4-BE49-F238E27FC236}">
                <a16:creationId xmlns:a16="http://schemas.microsoft.com/office/drawing/2014/main" id="{99396570-F705-4946-BDEA-97539E99DD9C}"/>
              </a:ext>
            </a:extLst>
          </p:cNvPr>
          <p:cNvPicPr>
            <a:picLocks noChangeAspect="1"/>
          </p:cNvPicPr>
          <p:nvPr/>
        </p:nvPicPr>
        <p:blipFill>
          <a:blip r:embed="rId4"/>
          <a:stretch>
            <a:fillRect/>
          </a:stretch>
        </p:blipFill>
        <p:spPr>
          <a:xfrm>
            <a:off x="0" y="0"/>
            <a:ext cx="12192000" cy="3026295"/>
          </a:xfrm>
          <a:prstGeom prst="rect">
            <a:avLst/>
          </a:prstGeom>
        </p:spPr>
      </p:pic>
    </p:spTree>
    <p:extLst>
      <p:ext uri="{BB962C8B-B14F-4D97-AF65-F5344CB8AC3E}">
        <p14:creationId xmlns:p14="http://schemas.microsoft.com/office/powerpoint/2010/main" val="327468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4021C-803F-45DE-B96E-57C9243BE467}"/>
              </a:ext>
            </a:extLst>
          </p:cNvPr>
          <p:cNvSpPr/>
          <p:nvPr/>
        </p:nvSpPr>
        <p:spPr>
          <a:xfrm>
            <a:off x="0" y="0"/>
            <a:ext cx="121763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F8B74FC-4271-41E1-987F-F1D6C7042952}"/>
              </a:ext>
            </a:extLst>
          </p:cNvPr>
          <p:cNvSpPr>
            <a:spLocks noGrp="1"/>
          </p:cNvSpPr>
          <p:nvPr>
            <p:ph type="title"/>
          </p:nvPr>
        </p:nvSpPr>
        <p:spPr>
          <a:xfrm>
            <a:off x="1160106" y="2060921"/>
            <a:ext cx="9871788" cy="2736158"/>
          </a:xfrm>
        </p:spPr>
        <p:txBody>
          <a:bodyPr anchor="t">
            <a:normAutofit/>
          </a:bodyPr>
          <a:lstStyle/>
          <a:p>
            <a:pPr algn="ctr">
              <a:lnSpc>
                <a:spcPct val="100000"/>
              </a:lnSpc>
            </a:pPr>
            <a:r>
              <a:rPr lang="en-US" sz="8000" dirty="0">
                <a:solidFill>
                  <a:schemeClr val="bg2"/>
                </a:solidFill>
              </a:rPr>
              <a:t>Cyber Risk is </a:t>
            </a:r>
            <a:br>
              <a:rPr lang="en-US" sz="8000" dirty="0">
                <a:solidFill>
                  <a:schemeClr val="bg2"/>
                </a:solidFill>
              </a:rPr>
            </a:br>
            <a:r>
              <a:rPr lang="en-US" sz="8000" dirty="0">
                <a:solidFill>
                  <a:schemeClr val="bg1"/>
                </a:solidFill>
              </a:rPr>
              <a:t>Business Risk</a:t>
            </a:r>
          </a:p>
        </p:txBody>
      </p:sp>
      <p:sp>
        <p:nvSpPr>
          <p:cNvPr id="13" name="TextBox 12">
            <a:extLst>
              <a:ext uri="{FF2B5EF4-FFF2-40B4-BE49-F238E27FC236}">
                <a16:creationId xmlns:a16="http://schemas.microsoft.com/office/drawing/2014/main" id="{20603021-942B-40DE-B03F-5D2C1C2C7FA5}"/>
              </a:ext>
            </a:extLst>
          </p:cNvPr>
          <p:cNvSpPr txBox="1"/>
          <p:nvPr/>
        </p:nvSpPr>
        <p:spPr>
          <a:xfrm>
            <a:off x="1752601" y="6338352"/>
            <a:ext cx="4020127" cy="307777"/>
          </a:xfrm>
          <a:prstGeom prst="rect">
            <a:avLst/>
          </a:prstGeom>
          <a:noFill/>
        </p:spPr>
        <p:txBody>
          <a:bodyPr wrap="square" rtlCol="0">
            <a:spAutoFit/>
          </a:bodyPr>
          <a:lstStyle/>
          <a:p>
            <a:pPr algn="ctr">
              <a:defRPr/>
            </a:pPr>
            <a:r>
              <a:rPr lang="en-US" sz="1400" b="1" spc="100" dirty="0">
                <a:solidFill>
                  <a:schemeClr val="bg1"/>
                </a:solidFill>
              </a:rPr>
              <a:t>www.</a:t>
            </a:r>
            <a:r>
              <a:rPr lang="en-US" sz="1400" b="1" spc="100" dirty="0">
                <a:solidFill>
                  <a:srgbClr val="FEBD11"/>
                </a:solidFill>
              </a:rPr>
              <a:t>eidebailly</a:t>
            </a:r>
            <a:r>
              <a:rPr lang="en-US" sz="1400" b="1" spc="100" dirty="0">
                <a:solidFill>
                  <a:schemeClr val="bg1"/>
                </a:solidFill>
              </a:rPr>
              <a:t>.com/cybersecurity</a:t>
            </a:r>
            <a:endParaRPr lang="en-US" sz="2000" b="1" dirty="0">
              <a:solidFill>
                <a:schemeClr val="bg1"/>
              </a:solidFill>
            </a:endParaRPr>
          </a:p>
        </p:txBody>
      </p:sp>
      <p:sp>
        <p:nvSpPr>
          <p:cNvPr id="9" name="TextBox 8">
            <a:extLst>
              <a:ext uri="{FF2B5EF4-FFF2-40B4-BE49-F238E27FC236}">
                <a16:creationId xmlns:a16="http://schemas.microsoft.com/office/drawing/2014/main" id="{65B8C04D-091B-4DC7-B262-B1B86B99EF20}"/>
              </a:ext>
            </a:extLst>
          </p:cNvPr>
          <p:cNvSpPr txBox="1"/>
          <p:nvPr/>
        </p:nvSpPr>
        <p:spPr>
          <a:xfrm>
            <a:off x="2261357" y="6313500"/>
            <a:ext cx="3622876" cy="369332"/>
          </a:xfrm>
          <a:prstGeom prst="rect">
            <a:avLst/>
          </a:prstGeom>
          <a:solidFill>
            <a:schemeClr val="tx2"/>
          </a:solidFill>
          <a:ln>
            <a:solidFill>
              <a:schemeClr val="tx2"/>
            </a:solidFill>
          </a:ln>
        </p:spPr>
        <p:txBody>
          <a:bodyPr wrap="square" rtlCol="0">
            <a:spAutoFit/>
          </a:bodyPr>
          <a:lstStyle/>
          <a:p>
            <a:endParaRPr lang="en-US" dirty="0"/>
          </a:p>
        </p:txBody>
      </p:sp>
    </p:spTree>
    <p:extLst>
      <p:ext uri="{BB962C8B-B14F-4D97-AF65-F5344CB8AC3E}">
        <p14:creationId xmlns:p14="http://schemas.microsoft.com/office/powerpoint/2010/main" val="410528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Rectangle 4">
            <a:extLst>
              <a:ext uri="{FF2B5EF4-FFF2-40B4-BE49-F238E27FC236}">
                <a16:creationId xmlns:a16="http://schemas.microsoft.com/office/drawing/2014/main" id="{0383C411-5678-425C-9373-C40BE366F35E}"/>
              </a:ext>
            </a:extLst>
          </p:cNvPr>
          <p:cNvSpPr/>
          <p:nvPr/>
        </p:nvSpPr>
        <p:spPr>
          <a:xfrm>
            <a:off x="7722500" y="1132885"/>
            <a:ext cx="247616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67201D3-1FE7-42B1-92A8-D1C693EDDFD7}"/>
              </a:ext>
            </a:extLst>
          </p:cNvPr>
          <p:cNvSpPr txBox="1">
            <a:spLocks/>
          </p:cNvSpPr>
          <p:nvPr/>
        </p:nvSpPr>
        <p:spPr>
          <a:xfrm>
            <a:off x="199013" y="6419850"/>
            <a:ext cx="3144131"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a:t>
            </a:r>
            <a:r>
              <a:rPr lang="en-US" sz="1300" i="1" dirty="0" err="1"/>
              <a:t>PaloAlto</a:t>
            </a:r>
            <a:r>
              <a:rPr lang="en-US" sz="1300" i="1" dirty="0"/>
              <a:t> Unit42 “2022 Ransomware Threat Report”</a:t>
            </a:r>
          </a:p>
        </p:txBody>
      </p:sp>
      <p:pic>
        <p:nvPicPr>
          <p:cNvPr id="14" name="Picture 13">
            <a:extLst>
              <a:ext uri="{FF2B5EF4-FFF2-40B4-BE49-F238E27FC236}">
                <a16:creationId xmlns:a16="http://schemas.microsoft.com/office/drawing/2014/main" id="{F68BF3CB-2C51-4F1D-B27D-C8BD5D58D994}"/>
              </a:ext>
            </a:extLst>
          </p:cNvPr>
          <p:cNvPicPr>
            <a:picLocks noChangeAspect="1"/>
          </p:cNvPicPr>
          <p:nvPr/>
        </p:nvPicPr>
        <p:blipFill>
          <a:blip r:embed="rId3"/>
          <a:stretch>
            <a:fillRect/>
          </a:stretch>
        </p:blipFill>
        <p:spPr>
          <a:xfrm>
            <a:off x="-547" y="-17103"/>
            <a:ext cx="12192000" cy="6858000"/>
          </a:xfrm>
          <a:prstGeom prst="rect">
            <a:avLst/>
          </a:prstGeom>
        </p:spPr>
      </p:pic>
      <p:pic>
        <p:nvPicPr>
          <p:cNvPr id="6" name="Picture 5">
            <a:extLst>
              <a:ext uri="{FF2B5EF4-FFF2-40B4-BE49-F238E27FC236}">
                <a16:creationId xmlns:a16="http://schemas.microsoft.com/office/drawing/2014/main" id="{AE17D0D9-4EB0-481C-8DA4-CFD68BBE403F}"/>
              </a:ext>
            </a:extLst>
          </p:cNvPr>
          <p:cNvPicPr>
            <a:picLocks noChangeAspect="1"/>
          </p:cNvPicPr>
          <p:nvPr/>
        </p:nvPicPr>
        <p:blipFill>
          <a:blip r:embed="rId4"/>
          <a:stretch>
            <a:fillRect/>
          </a:stretch>
        </p:blipFill>
        <p:spPr>
          <a:xfrm>
            <a:off x="2364314" y="0"/>
            <a:ext cx="7463372" cy="6858000"/>
          </a:xfrm>
          <a:prstGeom prst="rect">
            <a:avLst/>
          </a:prstGeom>
        </p:spPr>
      </p:pic>
    </p:spTree>
    <p:extLst>
      <p:ext uri="{BB962C8B-B14F-4D97-AF65-F5344CB8AC3E}">
        <p14:creationId xmlns:p14="http://schemas.microsoft.com/office/powerpoint/2010/main" val="118536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Rectangle 4">
            <a:extLst>
              <a:ext uri="{FF2B5EF4-FFF2-40B4-BE49-F238E27FC236}">
                <a16:creationId xmlns:a16="http://schemas.microsoft.com/office/drawing/2014/main" id="{0383C411-5678-425C-9373-C40BE366F35E}"/>
              </a:ext>
            </a:extLst>
          </p:cNvPr>
          <p:cNvSpPr/>
          <p:nvPr/>
        </p:nvSpPr>
        <p:spPr>
          <a:xfrm>
            <a:off x="7722500" y="1132885"/>
            <a:ext cx="247616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67201D3-1FE7-42B1-92A8-D1C693EDDFD7}"/>
              </a:ext>
            </a:extLst>
          </p:cNvPr>
          <p:cNvSpPr txBox="1">
            <a:spLocks/>
          </p:cNvSpPr>
          <p:nvPr/>
        </p:nvSpPr>
        <p:spPr>
          <a:xfrm>
            <a:off x="199013" y="6419850"/>
            <a:ext cx="3144131" cy="438150"/>
          </a:xfrm>
          <a:prstGeom prst="rect">
            <a:avLst/>
          </a:prstGeom>
        </p:spPr>
        <p:txBody>
          <a:bodyPr vert="horz" lIns="0" tIns="45720" rIns="0" bIns="45720" rtlCol="0">
            <a:normAutofit fontScale="925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a:t>
            </a:r>
            <a:r>
              <a:rPr lang="en-US" sz="1300" i="1" dirty="0" err="1"/>
              <a:t>PaloAlto</a:t>
            </a:r>
            <a:r>
              <a:rPr lang="en-US" sz="1300" i="1" dirty="0"/>
              <a:t> Unit42 “2022 Ransomware Threat Report”</a:t>
            </a:r>
          </a:p>
        </p:txBody>
      </p:sp>
      <p:pic>
        <p:nvPicPr>
          <p:cNvPr id="14" name="Picture 13">
            <a:extLst>
              <a:ext uri="{FF2B5EF4-FFF2-40B4-BE49-F238E27FC236}">
                <a16:creationId xmlns:a16="http://schemas.microsoft.com/office/drawing/2014/main" id="{F68BF3CB-2C51-4F1D-B27D-C8BD5D58D994}"/>
              </a:ext>
            </a:extLst>
          </p:cNvPr>
          <p:cNvPicPr>
            <a:picLocks noChangeAspect="1"/>
          </p:cNvPicPr>
          <p:nvPr/>
        </p:nvPicPr>
        <p:blipFill>
          <a:blip r:embed="rId3"/>
          <a:stretch>
            <a:fillRect/>
          </a:stretch>
        </p:blipFill>
        <p:spPr>
          <a:xfrm>
            <a:off x="-547" y="-17103"/>
            <a:ext cx="12192000" cy="6858000"/>
          </a:xfrm>
          <a:prstGeom prst="rect">
            <a:avLst/>
          </a:prstGeom>
        </p:spPr>
      </p:pic>
      <p:sp>
        <p:nvSpPr>
          <p:cNvPr id="9" name="Content Placeholder 2">
            <a:extLst>
              <a:ext uri="{FF2B5EF4-FFF2-40B4-BE49-F238E27FC236}">
                <a16:creationId xmlns:a16="http://schemas.microsoft.com/office/drawing/2014/main" id="{7BF99FE8-BE62-4DD8-B275-DDD173EE5017}"/>
              </a:ext>
            </a:extLst>
          </p:cNvPr>
          <p:cNvSpPr txBox="1">
            <a:spLocks/>
          </p:cNvSpPr>
          <p:nvPr/>
        </p:nvSpPr>
        <p:spPr>
          <a:xfrm>
            <a:off x="199012" y="6419850"/>
            <a:ext cx="2282931" cy="438150"/>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Aft>
                <a:spcPts val="1200"/>
              </a:spcAft>
              <a:buClr>
                <a:schemeClr val="bg1"/>
              </a:buClr>
              <a:buNone/>
            </a:pPr>
            <a:r>
              <a:rPr lang="en-US" sz="1300" i="1" dirty="0"/>
              <a:t>- 2023 Arctic Wolf Networks, Inc</a:t>
            </a:r>
          </a:p>
        </p:txBody>
      </p:sp>
      <p:pic>
        <p:nvPicPr>
          <p:cNvPr id="8" name="Picture 7">
            <a:extLst>
              <a:ext uri="{FF2B5EF4-FFF2-40B4-BE49-F238E27FC236}">
                <a16:creationId xmlns:a16="http://schemas.microsoft.com/office/drawing/2014/main" id="{A69A9CC4-0CA2-520B-33B6-F6FAF29A4C5E}"/>
              </a:ext>
            </a:extLst>
          </p:cNvPr>
          <p:cNvPicPr>
            <a:picLocks noChangeAspect="1"/>
          </p:cNvPicPr>
          <p:nvPr/>
        </p:nvPicPr>
        <p:blipFill>
          <a:blip r:embed="rId4"/>
          <a:stretch>
            <a:fillRect/>
          </a:stretch>
        </p:blipFill>
        <p:spPr>
          <a:xfrm>
            <a:off x="2898765" y="1006218"/>
            <a:ext cx="6394470" cy="4845564"/>
          </a:xfrm>
          <a:prstGeom prst="rect">
            <a:avLst/>
          </a:prstGeom>
        </p:spPr>
      </p:pic>
    </p:spTree>
    <p:extLst>
      <p:ext uri="{BB962C8B-B14F-4D97-AF65-F5344CB8AC3E}">
        <p14:creationId xmlns:p14="http://schemas.microsoft.com/office/powerpoint/2010/main" val="2560403720"/>
      </p:ext>
    </p:extLst>
  </p:cSld>
  <p:clrMapOvr>
    <a:masterClrMapping/>
  </p:clrMapOvr>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4_blank - Widescreen.potx" id="{0109A5D7-CC27-4D45-835C-071132C054BB}" vid="{FF132C5C-0C29-4786-AC54-F391E4DD8629}"/>
    </a:ext>
  </a:extLst>
</a:theme>
</file>

<file path=ppt/theme/theme2.xml><?xml version="1.0" encoding="utf-8"?>
<a:theme xmlns:a="http://schemas.openxmlformats.org/drawingml/2006/main" name="Eide Bailly Financial Services">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4_blank - Widescreen.potx" id="{0109A5D7-CC27-4D45-835C-071132C054BB}" vid="{023A3EE1-99E9-47D5-B600-0C649F15F364}"/>
    </a:ext>
  </a:extLst>
</a:theme>
</file>

<file path=ppt/theme/theme3.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45AFE8FB161148B2BD3B4B9D22936C" ma:contentTypeVersion="14" ma:contentTypeDescription="Create a new document." ma:contentTypeScope="" ma:versionID="f76c3b97ab6398cbe34a302310e1bb27">
  <xsd:schema xmlns:xsd="http://www.w3.org/2001/XMLSchema" xmlns:xs="http://www.w3.org/2001/XMLSchema" xmlns:p="http://schemas.microsoft.com/office/2006/metadata/properties" xmlns:ns2="a41d7e31-c808-46df-ade6-39be908c7ef7" xmlns:ns3="0c663850-2a2d-49ec-8a77-e1d9bc31d81b" targetNamespace="http://schemas.microsoft.com/office/2006/metadata/properties" ma:root="true" ma:fieldsID="da2a82be02af00c978a67216b4f766c2" ns2:_="" ns3:_="">
    <xsd:import namespace="a41d7e31-c808-46df-ade6-39be908c7ef7"/>
    <xsd:import namespace="0c663850-2a2d-49ec-8a77-e1d9bc31d8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d7e31-c808-46df-ade6-39be908c7e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19aa669-ec5b-477a-9c15-3528a601b17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c663850-2a2d-49ec-8a77-e1d9bc31d8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53edc73-af8d-4273-af76-be8c53e08c4a}" ma:internalName="TaxCatchAll" ma:showField="CatchAllData" ma:web="0c663850-2a2d-49ec-8a77-e1d9bc31d8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c663850-2a2d-49ec-8a77-e1d9bc31d81b">
      <UserInfo>
        <DisplayName>Dale Lozo</DisplayName>
        <AccountId>4855</AccountId>
        <AccountType/>
      </UserInfo>
    </SharedWithUsers>
    <lcf76f155ced4ddcb4097134ff3c332f xmlns="a41d7e31-c808-46df-ade6-39be908c7ef7">
      <Terms xmlns="http://schemas.microsoft.com/office/infopath/2007/PartnerControls"/>
    </lcf76f155ced4ddcb4097134ff3c332f>
    <TaxCatchAll xmlns="0c663850-2a2d-49ec-8a77-e1d9bc31d81b" xsi:nil="true"/>
  </documentManagement>
</p:properties>
</file>

<file path=customXml/itemProps1.xml><?xml version="1.0" encoding="utf-8"?>
<ds:datastoreItem xmlns:ds="http://schemas.openxmlformats.org/officeDocument/2006/customXml" ds:itemID="{FFC9D10E-305D-4797-913C-1629E90C79B6}">
  <ds:schemaRefs>
    <ds:schemaRef ds:uri="http://schemas.microsoft.com/sharepoint/v3/contenttype/forms"/>
  </ds:schemaRefs>
</ds:datastoreItem>
</file>

<file path=customXml/itemProps2.xml><?xml version="1.0" encoding="utf-8"?>
<ds:datastoreItem xmlns:ds="http://schemas.openxmlformats.org/officeDocument/2006/customXml" ds:itemID="{EF59A839-8412-4514-8B13-B608B8C28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d7e31-c808-46df-ade6-39be908c7ef7"/>
    <ds:schemaRef ds:uri="0c663850-2a2d-49ec-8a77-e1d9bc31d8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E9121F-BF25-465D-8742-2D28A13D8577}">
  <ds:schemaRefs>
    <ds:schemaRef ds:uri="a41d7e31-c808-46df-ade6-39be908c7ef7"/>
    <ds:schemaRef ds:uri="http://purl.org/dc/terms/"/>
    <ds:schemaRef ds:uri="0c663850-2a2d-49ec-8a77-e1d9bc31d81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20715</TotalTime>
  <Words>2188</Words>
  <Application>Microsoft Office PowerPoint</Application>
  <PresentationFormat>Widescreen</PresentationFormat>
  <Paragraphs>180</Paragraphs>
  <Slides>32</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Calibri</vt:lpstr>
      <vt:lpstr>Georgia</vt:lpstr>
      <vt:lpstr>Inter</vt:lpstr>
      <vt:lpstr>ProximaNova-Regular</vt:lpstr>
      <vt:lpstr>Roboto</vt:lpstr>
      <vt:lpstr>SegoeUI</vt:lpstr>
      <vt:lpstr>Tiempos Text</vt:lpstr>
      <vt:lpstr>Tw Cen MT</vt:lpstr>
      <vt:lpstr>Tw Cen MT Condensed</vt:lpstr>
      <vt:lpstr>Eide Bailly</vt:lpstr>
      <vt:lpstr>Eide Bailly Financial Services</vt:lpstr>
      <vt:lpstr>CyberSecurity - 2023-Q2</vt:lpstr>
      <vt:lpstr>Presenter</vt:lpstr>
      <vt:lpstr>PowerPoint Presentation</vt:lpstr>
      <vt:lpstr>We don’t get to choose if we are a target</vt:lpstr>
      <vt:lpstr>PowerPoint Presentation</vt:lpstr>
      <vt:lpstr>PowerPoint Presentation</vt:lpstr>
      <vt:lpstr>Cyber Risk is  Business Risk</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Words About these Attacks</vt:lpstr>
      <vt:lpstr>PowerPoint Presentation</vt:lpstr>
      <vt:lpstr>PowerPoint Presentation</vt:lpstr>
      <vt:lpstr>PowerPoint Presentation</vt:lpstr>
      <vt:lpstr>PowerPoint Presentation</vt:lpstr>
      <vt:lpstr>insurance</vt:lpstr>
      <vt:lpstr>AI</vt:lpstr>
      <vt:lpstr>Compromise is inevitable, but It wont ever happen to me. Why? Because it’s never happened to me before.</vt:lpstr>
      <vt:lpstr>The savings of  being prepared</vt:lpstr>
      <vt:lpstr>PowerPoint Presentation</vt:lpstr>
      <vt:lpstr>Incident Response Process</vt:lpstr>
      <vt:lpstr>Cybersecurity Methodology</vt:lpstr>
      <vt:lpstr>PowerPoint Presentation</vt:lpstr>
      <vt:lpstr>Thank You!</vt:lpstr>
      <vt:lpstr>PowerPoint Presentation</vt:lpstr>
    </vt:vector>
  </TitlesOfParts>
  <Company>Eide Bailly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Nouguier</dc:creator>
  <cp:lastModifiedBy>Kyle Hendrickson</cp:lastModifiedBy>
  <cp:revision>42</cp:revision>
  <dcterms:created xsi:type="dcterms:W3CDTF">2021-09-20T16:38:47Z</dcterms:created>
  <dcterms:modified xsi:type="dcterms:W3CDTF">2023-05-10T01:54:56Z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0x010100DC45AFE8FB161148B2BD3B4B9D22936C</vt:lpwstr>
  </property>
  <property fmtid="{D5CDD505-2E9C-101B-9397-08002B2CF9AE}" pid="3" name="MSIP_Label_c1f1c42f-38b5-4665-8ac5-7c700cddd86d_Enabled">
    <vt:lpwstr>true</vt:lpwstr>
  </property>
  <property fmtid="{D5CDD505-2E9C-101B-9397-08002B2CF9AE}" pid="4" name="MSIP_Label_c1f1c42f-38b5-4665-8ac5-7c700cddd86d_SetDate">
    <vt:lpwstr>2021-09-27T05:41:34Z</vt:lpwstr>
  </property>
  <property fmtid="{D5CDD505-2E9C-101B-9397-08002B2CF9AE}" pid="5" name="MSIP_Label_c1f1c42f-38b5-4665-8ac5-7c700cddd86d_Method">
    <vt:lpwstr>Standard</vt:lpwstr>
  </property>
  <property fmtid="{D5CDD505-2E9C-101B-9397-08002B2CF9AE}" pid="6" name="MSIP_Label_c1f1c42f-38b5-4665-8ac5-7c700cddd86d_Name">
    <vt:lpwstr>Please Review</vt:lpwstr>
  </property>
  <property fmtid="{D5CDD505-2E9C-101B-9397-08002B2CF9AE}" pid="7" name="MSIP_Label_c1f1c42f-38b5-4665-8ac5-7c700cddd86d_SiteId">
    <vt:lpwstr>220568a8-fd7d-48a1-978a-0fff06c0bc35</vt:lpwstr>
  </property>
  <property fmtid="{D5CDD505-2E9C-101B-9397-08002B2CF9AE}" pid="8" name="MSIP_Label_c1f1c42f-38b5-4665-8ac5-7c700cddd86d_ActionId">
    <vt:lpwstr>4d770f83-dd87-41be-8bfb-addf91c28a88</vt:lpwstr>
  </property>
  <property fmtid="{D5CDD505-2E9C-101B-9397-08002B2CF9AE}" pid="9" name="MSIP_Label_c1f1c42f-38b5-4665-8ac5-7c700cddd86d_ContentBits">
    <vt:lpwstr>0</vt:lpwstr>
  </property>
  <property fmtid="{D5CDD505-2E9C-101B-9397-08002B2CF9AE}" pid="10" name="MediaServiceImageTags">
    <vt:lpwstr/>
  </property>
</Properties>
</file>